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2" r:id="rId3"/>
    <p:sldId id="293" r:id="rId4"/>
    <p:sldId id="294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894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645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14585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3AD34-B530-463E-A04A-C1E6999385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C7802-6468-4845-A23D-374F64F677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665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44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369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931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00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464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/>
          <a:lstStyle/>
          <a:p>
            <a:r>
              <a:rPr lang="en-US" b="1" dirty="0"/>
              <a:t>Eavesdropping: </a:t>
            </a:r>
            <a:r>
              <a:rPr lang="en-US" dirty="0"/>
              <a:t>the interception of information intended for someone else during its transmission over a communication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pic>
        <p:nvPicPr>
          <p:cNvPr id="5" name="Picture 4" descr="08-01D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2610" y="3920126"/>
            <a:ext cx="2917556" cy="2043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5146" y="494207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sym typeface="Arial" charset="0"/>
              </a:rPr>
              <a:t>Alice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74912" y="494207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sym typeface="Arial" charset="0"/>
              </a:rPr>
              <a:t>Bob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2688" y="6391193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sym typeface="Arial" charset="0"/>
              </a:rPr>
              <a:t>Eve</a:t>
            </a:r>
          </a:p>
        </p:txBody>
      </p:sp>
      <p:pic>
        <p:nvPicPr>
          <p:cNvPr id="9" name="Picture 8" descr="08-01a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7009" y="5595437"/>
            <a:ext cx="1984397" cy="772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08-01c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32628" y="3429000"/>
            <a:ext cx="1581247" cy="1507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08-01b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1" y="3429000"/>
            <a:ext cx="1068943" cy="1507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Alteration: </a:t>
            </a:r>
            <a:r>
              <a:rPr lang="en-US" dirty="0"/>
              <a:t>unauthorized modification of information. </a:t>
            </a:r>
          </a:p>
          <a:p>
            <a:pPr lvl="1"/>
            <a:r>
              <a:rPr lang="en-US" b="1" dirty="0"/>
              <a:t>Example: </a:t>
            </a:r>
            <a:r>
              <a:rPr lang="en-US" dirty="0"/>
              <a:t>the </a:t>
            </a:r>
            <a:r>
              <a:rPr lang="en-US" b="1" dirty="0"/>
              <a:t>man-in-the-middle attack, </a:t>
            </a:r>
            <a:r>
              <a:rPr lang="en-US" dirty="0"/>
              <a:t>where a network stream is intercepted, modified, and retransmitted.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46624" y="3695352"/>
            <a:ext cx="6313676" cy="3029116"/>
            <a:chOff x="172564" y="76200"/>
            <a:chExt cx="11507740" cy="7000376"/>
          </a:xfrm>
        </p:grpSpPr>
        <p:pic>
          <p:nvPicPr>
            <p:cNvPr id="13" name="Picture 12" descr="01-08d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4600" y="2895600"/>
              <a:ext cx="1260475" cy="1606550"/>
            </a:xfrm>
            <a:prstGeom prst="rect">
              <a:avLst/>
            </a:prstGeom>
          </p:spPr>
        </p:pic>
        <p:pic>
          <p:nvPicPr>
            <p:cNvPr id="14" name="Picture 13" descr="01-08a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4267200"/>
              <a:ext cx="1695288" cy="1645920"/>
            </a:xfrm>
            <a:prstGeom prst="rect">
              <a:avLst/>
            </a:prstGeom>
          </p:spPr>
        </p:pic>
        <p:pic>
          <p:nvPicPr>
            <p:cNvPr id="15" name="Picture 14" descr="01-12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2743200"/>
              <a:ext cx="1317625" cy="1095375"/>
            </a:xfrm>
            <a:prstGeom prst="rect">
              <a:avLst/>
            </a:prstGeom>
          </p:spPr>
        </p:pic>
        <p:pic>
          <p:nvPicPr>
            <p:cNvPr id="16" name="Picture 15" descr="01-12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4600" y="1143000"/>
              <a:ext cx="1317625" cy="1095375"/>
            </a:xfrm>
            <a:prstGeom prst="rect">
              <a:avLst/>
            </a:prstGeom>
          </p:spPr>
        </p:pic>
        <p:pic>
          <p:nvPicPr>
            <p:cNvPr id="17" name="Picture 16" descr="01-08b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875579">
              <a:off x="4439548" y="2798693"/>
              <a:ext cx="1103806" cy="1242712"/>
            </a:xfrm>
            <a:prstGeom prst="rect">
              <a:avLst/>
            </a:prstGeom>
          </p:spPr>
        </p:pic>
        <p:pic>
          <p:nvPicPr>
            <p:cNvPr id="18" name="Picture 17" descr="01-08b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875579">
              <a:off x="316837" y="1013053"/>
              <a:ext cx="1348238" cy="1517904"/>
            </a:xfrm>
            <a:prstGeom prst="rect">
              <a:avLst/>
            </a:prstGeom>
          </p:spPr>
        </p:pic>
        <p:pic>
          <p:nvPicPr>
            <p:cNvPr id="19" name="Picture 18" descr="01-08c.w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400" y="2971800"/>
              <a:ext cx="1136650" cy="1428750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361168" y="1597024"/>
              <a:ext cx="1371600" cy="685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encrypt</a:t>
              </a:r>
            </a:p>
          </p:txBody>
        </p:sp>
        <p:pic>
          <p:nvPicPr>
            <p:cNvPr id="21" name="Picture 2" descr="C:\Users\Roberto\AppData\Local\Microsoft\Windows\Temporary Internet Files\Content.IE5\RTRFORL5\MCj04339030000[1]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2652633" y="2819400"/>
              <a:ext cx="788670" cy="788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Down Arrow 21"/>
            <p:cNvSpPr/>
            <p:nvPr/>
          </p:nvSpPr>
          <p:spPr bwMode="auto">
            <a:xfrm flipV="1">
              <a:off x="2799318" y="2362200"/>
              <a:ext cx="495300" cy="457200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8152368" y="1597024"/>
              <a:ext cx="1371600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decrypt</a:t>
              </a:r>
            </a:p>
          </p:txBody>
        </p:sp>
        <p:pic>
          <p:nvPicPr>
            <p:cNvPr id="24" name="Picture 2" descr="C:\Users\Roberto\AppData\Local\Microsoft\Windows\Temporary Internet Files\Content.IE5\RTRFORL5\MCj04339030000[1]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8443833" y="2819400"/>
              <a:ext cx="788670" cy="788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Down Arrow 24"/>
            <p:cNvSpPr/>
            <p:nvPr/>
          </p:nvSpPr>
          <p:spPr bwMode="auto">
            <a:xfrm flipV="1">
              <a:off x="8590518" y="2362200"/>
              <a:ext cx="495300" cy="457200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676400" y="1749424"/>
              <a:ext cx="594360" cy="3810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9616440" y="1749424"/>
              <a:ext cx="594360" cy="3810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05440" y="3899130"/>
              <a:ext cx="1706299" cy="640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sym typeface="Arial" charset="0"/>
                </a:rPr>
                <a:t>ciphertext 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57400" y="3463924"/>
              <a:ext cx="1979136" cy="14936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sym typeface="Arial" charset="0"/>
                </a:rPr>
                <a:t>shared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secret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sym typeface="Arial" charset="0"/>
                </a:rPr>
                <a:t>key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2564" y="2392660"/>
              <a:ext cx="1636529" cy="640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sym typeface="Arial" charset="0"/>
                </a:rPr>
                <a:t>plaintext 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91184" y="2392660"/>
              <a:ext cx="1689120" cy="640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sym typeface="Arial" charset="0"/>
                </a:rPr>
                <a:t>plaintext M</a:t>
              </a:r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  <a:sym typeface="Arial" charset="0"/>
                </a:rPr>
                <a:t>′</a:t>
              </a:r>
              <a:endParaRPr lang="en-US" sz="1200" dirty="0">
                <a:solidFill>
                  <a:srgbClr val="000000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48600" y="3463924"/>
              <a:ext cx="1979136" cy="14936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sym typeface="Arial" charset="0"/>
                </a:rPr>
                <a:t>shared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secret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sym typeface="Arial" charset="0"/>
                </a:rPr>
                <a:t>key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1179" y="304800"/>
              <a:ext cx="2552201" cy="12091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C</a:t>
              </a:r>
              <a:r>
                <a:rPr lang="en-US" sz="1400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ommunication</a:t>
              </a:r>
              <a:br>
                <a:rPr lang="en-US" sz="1400" b="1" dirty="0">
                  <a:solidFill>
                    <a:srgbClr val="000000"/>
                  </a:solidFill>
                  <a:latin typeface="Calibri"/>
                  <a:sym typeface="Arial" charset="0"/>
                </a:rPr>
              </a:br>
              <a:r>
                <a:rPr lang="en-US" sz="1400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channel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67179" y="520243"/>
              <a:ext cx="1350430" cy="7112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S</a:t>
              </a:r>
              <a:r>
                <a:rPr lang="en-US" sz="1400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ender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15458" y="520243"/>
              <a:ext cx="1662939" cy="7112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R</a:t>
              </a:r>
              <a:r>
                <a:rPr lang="en-US" sz="1400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ecipient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1600200" y="2514600"/>
              <a:ext cx="48768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334000" y="2514600"/>
              <a:ext cx="48768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78847" y="5867399"/>
              <a:ext cx="2416866" cy="12091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A</a:t>
              </a:r>
              <a:r>
                <a:rPr lang="en-US" sz="1400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ttacker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(intercepting)</a:t>
              </a:r>
              <a:endParaRPr lang="en-US" sz="1400" b="1" dirty="0">
                <a:solidFill>
                  <a:srgbClr val="000000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39" name="Bent Arrow 38"/>
            <p:cNvSpPr/>
            <p:nvPr/>
          </p:nvSpPr>
          <p:spPr>
            <a:xfrm rot="5400000">
              <a:off x="3935702" y="1716666"/>
              <a:ext cx="1120196" cy="1371600"/>
            </a:xfrm>
            <a:prstGeom prst="bentArrow">
              <a:avLst>
                <a:gd name="adj1" fmla="val 18879"/>
                <a:gd name="adj2" fmla="val 22702"/>
                <a:gd name="adj3" fmla="val 18266"/>
                <a:gd name="adj4" fmla="val 6081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36798" y="3899130"/>
              <a:ext cx="1758890" cy="640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sym typeface="Arial" charset="0"/>
                </a:rPr>
                <a:t>ciphertext C</a:t>
              </a:r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  <a:sym typeface="Arial" charset="0"/>
                </a:rPr>
                <a:t>′</a:t>
              </a:r>
              <a:endParaRPr lang="en-US" sz="1200" dirty="0">
                <a:solidFill>
                  <a:srgbClr val="000000"/>
                </a:solidFill>
                <a:latin typeface="Arial" charset="0"/>
                <a:sym typeface="Arial" charset="0"/>
              </a:endParaRPr>
            </a:p>
          </p:txBody>
        </p:sp>
        <p:sp>
          <p:nvSpPr>
            <p:cNvPr id="41" name="Bent Arrow 40"/>
            <p:cNvSpPr/>
            <p:nvPr/>
          </p:nvSpPr>
          <p:spPr>
            <a:xfrm>
              <a:off x="6705600" y="1657928"/>
              <a:ext cx="1401620" cy="1219200"/>
            </a:xfrm>
            <a:prstGeom prst="bentArrow">
              <a:avLst>
                <a:gd name="adj1" fmla="val 18879"/>
                <a:gd name="adj2" fmla="val 22702"/>
                <a:gd name="adj3" fmla="val 18266"/>
                <a:gd name="adj4" fmla="val 6081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pic>
          <p:nvPicPr>
            <p:cNvPr id="42" name="Picture 41" descr="01-08f.w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7735272">
              <a:off x="4602853" y="3001177"/>
              <a:ext cx="532292" cy="741644"/>
            </a:xfrm>
            <a:prstGeom prst="rect">
              <a:avLst/>
            </a:prstGeom>
          </p:spPr>
        </p:pic>
        <p:pic>
          <p:nvPicPr>
            <p:cNvPr id="43" name="Picture 42" descr="01-08f.w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850890">
              <a:off x="6548940" y="2932159"/>
              <a:ext cx="532292" cy="7416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Denial-of-service: </a:t>
            </a:r>
            <a:r>
              <a:rPr lang="en-US" dirty="0"/>
              <a:t>the interruption or degradation of a data service or information access. 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 email </a:t>
            </a:r>
            <a:r>
              <a:rPr lang="en-US" b="1" dirty="0"/>
              <a:t>spam, </a:t>
            </a:r>
            <a:r>
              <a:rPr lang="en-US" dirty="0"/>
              <a:t>to the degree that it is meant to simply fill up a mail queue and slow down an email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038600" y="4648200"/>
            <a:ext cx="914400" cy="533400"/>
            <a:chOff x="2514600" y="4648200"/>
            <a:chExt cx="914400" cy="533400"/>
          </a:xfrm>
        </p:grpSpPr>
        <p:sp>
          <p:nvSpPr>
            <p:cNvPr id="44" name="Rectangle 43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91000" y="4800600"/>
            <a:ext cx="914400" cy="533400"/>
            <a:chOff x="2514600" y="4648200"/>
            <a:chExt cx="914400" cy="533400"/>
          </a:xfrm>
        </p:grpSpPr>
        <p:sp>
          <p:nvSpPr>
            <p:cNvPr id="48" name="Rectangle 47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43400" y="4953000"/>
            <a:ext cx="914400" cy="533400"/>
            <a:chOff x="2514600" y="4648200"/>
            <a:chExt cx="914400" cy="533400"/>
          </a:xfrm>
        </p:grpSpPr>
        <p:sp>
          <p:nvSpPr>
            <p:cNvPr id="51" name="Rectangle 50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95800" y="5105400"/>
            <a:ext cx="914400" cy="533400"/>
            <a:chOff x="2514600" y="4648200"/>
            <a:chExt cx="914400" cy="533400"/>
          </a:xfrm>
        </p:grpSpPr>
        <p:sp>
          <p:nvSpPr>
            <p:cNvPr id="54" name="Rectangle 53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648200" y="5257800"/>
            <a:ext cx="914400" cy="533400"/>
            <a:chOff x="2514600" y="4648200"/>
            <a:chExt cx="914400" cy="533400"/>
          </a:xfrm>
        </p:grpSpPr>
        <p:sp>
          <p:nvSpPr>
            <p:cNvPr id="57" name="Rectangle 56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00600" y="5410200"/>
            <a:ext cx="914400" cy="533400"/>
            <a:chOff x="2514600" y="4648200"/>
            <a:chExt cx="914400" cy="533400"/>
          </a:xfrm>
        </p:grpSpPr>
        <p:sp>
          <p:nvSpPr>
            <p:cNvPr id="60" name="Rectangle 59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562600" y="4648200"/>
            <a:ext cx="914400" cy="533400"/>
            <a:chOff x="2514600" y="4648200"/>
            <a:chExt cx="914400" cy="533400"/>
          </a:xfrm>
        </p:grpSpPr>
        <p:sp>
          <p:nvSpPr>
            <p:cNvPr id="63" name="Rectangle 62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15000" y="4800600"/>
            <a:ext cx="914400" cy="533400"/>
            <a:chOff x="2514600" y="4648200"/>
            <a:chExt cx="914400" cy="533400"/>
          </a:xfrm>
        </p:grpSpPr>
        <p:sp>
          <p:nvSpPr>
            <p:cNvPr id="66" name="Rectangle 65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867400" y="4953000"/>
            <a:ext cx="914400" cy="533400"/>
            <a:chOff x="2514600" y="4648200"/>
            <a:chExt cx="914400" cy="533400"/>
          </a:xfrm>
        </p:grpSpPr>
        <p:sp>
          <p:nvSpPr>
            <p:cNvPr id="69" name="Rectangle 68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019800" y="5105400"/>
            <a:ext cx="914400" cy="533400"/>
            <a:chOff x="2514600" y="4648200"/>
            <a:chExt cx="914400" cy="533400"/>
          </a:xfrm>
        </p:grpSpPr>
        <p:sp>
          <p:nvSpPr>
            <p:cNvPr id="72" name="Rectangle 71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72200" y="5257800"/>
            <a:ext cx="914400" cy="533400"/>
            <a:chOff x="2514600" y="4648200"/>
            <a:chExt cx="914400" cy="533400"/>
          </a:xfrm>
        </p:grpSpPr>
        <p:sp>
          <p:nvSpPr>
            <p:cNvPr id="75" name="Rectangle 74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324600" y="5410200"/>
            <a:ext cx="914400" cy="533400"/>
            <a:chOff x="2514600" y="4648200"/>
            <a:chExt cx="914400" cy="533400"/>
          </a:xfrm>
        </p:grpSpPr>
        <p:sp>
          <p:nvSpPr>
            <p:cNvPr id="78" name="Rectangle 77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79" name="Isosceles Triangle 78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62200" y="4648200"/>
            <a:ext cx="914400" cy="533400"/>
            <a:chOff x="2514600" y="4648200"/>
            <a:chExt cx="914400" cy="533400"/>
          </a:xfrm>
        </p:grpSpPr>
        <p:sp>
          <p:nvSpPr>
            <p:cNvPr id="81" name="Rectangle 80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14600" y="4800600"/>
            <a:ext cx="914400" cy="533400"/>
            <a:chOff x="2514600" y="4648200"/>
            <a:chExt cx="914400" cy="533400"/>
          </a:xfrm>
        </p:grpSpPr>
        <p:sp>
          <p:nvSpPr>
            <p:cNvPr id="84" name="Rectangle 83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667000" y="4953000"/>
            <a:ext cx="914400" cy="533400"/>
            <a:chOff x="2514600" y="4648200"/>
            <a:chExt cx="914400" cy="533400"/>
          </a:xfrm>
        </p:grpSpPr>
        <p:sp>
          <p:nvSpPr>
            <p:cNvPr id="87" name="Rectangle 86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88" name="Isosceles Triangle 87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819400" y="5105400"/>
            <a:ext cx="914400" cy="533400"/>
            <a:chOff x="2514600" y="4648200"/>
            <a:chExt cx="914400" cy="533400"/>
          </a:xfrm>
        </p:grpSpPr>
        <p:sp>
          <p:nvSpPr>
            <p:cNvPr id="90" name="Rectangle 89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91" name="Isosceles Triangle 90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971800" y="5257800"/>
            <a:ext cx="914400" cy="533400"/>
            <a:chOff x="2514600" y="4648200"/>
            <a:chExt cx="914400" cy="533400"/>
          </a:xfrm>
        </p:grpSpPr>
        <p:sp>
          <p:nvSpPr>
            <p:cNvPr id="93" name="Rectangle 92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94" name="Isosceles Triangle 93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124200" y="5410200"/>
            <a:ext cx="914400" cy="533400"/>
            <a:chOff x="2514600" y="4648200"/>
            <a:chExt cx="914400" cy="533400"/>
          </a:xfrm>
        </p:grpSpPr>
        <p:sp>
          <p:nvSpPr>
            <p:cNvPr id="96" name="Rectangle 95"/>
            <p:cNvSpPr/>
            <p:nvPr/>
          </p:nvSpPr>
          <p:spPr>
            <a:xfrm>
              <a:off x="2514600" y="4648200"/>
              <a:ext cx="9144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>
            <a:xfrm flipV="1">
              <a:off x="2514600" y="4648200"/>
              <a:ext cx="914400" cy="3048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sym typeface="Arial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076746" y="600887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sym typeface="Arial" charset="0"/>
              </a:rPr>
              <a:t>Alice</a:t>
            </a:r>
          </a:p>
        </p:txBody>
      </p:sp>
      <p:pic>
        <p:nvPicPr>
          <p:cNvPr id="99" name="Picture 98" descr="08-01b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9201" y="4495800"/>
            <a:ext cx="1068943" cy="1507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0" name="Right Arrow 99"/>
          <p:cNvSpPr/>
          <p:nvPr/>
        </p:nvSpPr>
        <p:spPr>
          <a:xfrm>
            <a:off x="7543800" y="50292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prstClr val="white"/>
              </a:solidFill>
              <a:latin typeface="Calibri"/>
              <a:sym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Masquerading: </a:t>
            </a:r>
            <a:r>
              <a:rPr lang="en-US" dirty="0"/>
              <a:t>the fabrication of information that is purported to be from someone who is not actually the author.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74144" y="5257801"/>
            <a:ext cx="2751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sym typeface="Arial" charset="0"/>
              </a:rPr>
              <a:t>“From: Alice”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sym typeface="Arial" charset="0"/>
              </a:rPr>
              <a:t>(really is from Eve)</a:t>
            </a:r>
          </a:p>
        </p:txBody>
      </p:sp>
      <p:pic>
        <p:nvPicPr>
          <p:cNvPr id="99" name="Picture 98" descr="08-01b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3733800"/>
            <a:ext cx="1068943" cy="1507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2" name="Picture 61" descr="08-01a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1" y="4038601"/>
            <a:ext cx="1592755" cy="61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Repudiation: </a:t>
            </a:r>
            <a:r>
              <a:rPr lang="en-US" dirty="0"/>
              <a:t>the denial of a commitment or data receipt. </a:t>
            </a:r>
          </a:p>
          <a:p>
            <a:pPr lvl="1"/>
            <a:r>
              <a:rPr lang="en-US" dirty="0"/>
              <a:t>This involves an attempt to back out of a contract or a protocol that requires the different parties to provide receipts acknowledging that data has been received.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243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55116" y="6611780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charset="0"/>
                <a:sym typeface="Arial" charset="0"/>
              </a:rPr>
              <a:t>Public domain image from http://commons.wikimedia.org/wiki/File:Plastic_eraser.jpeg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Correlation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traceback</a:t>
            </a:r>
            <a:r>
              <a:rPr lang="en-US" b="1" dirty="0"/>
              <a:t>: </a:t>
            </a:r>
            <a:r>
              <a:rPr lang="en-US" dirty="0"/>
              <a:t>the integration of multiple data sources and information flows to determine the source of a particular data stream or piece of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pic>
        <p:nvPicPr>
          <p:cNvPr id="7" name="Picture 6" descr="01-3b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1" y="3810001"/>
            <a:ext cx="2862389" cy="2789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7848601" y="5791201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Arial" charset="0"/>
                <a:sym typeface="Arial" charset="0"/>
              </a:rPr>
              <a:t>Bob</a:t>
            </a: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rot="10800000">
            <a:off x="6400800" y="4876800"/>
            <a:ext cx="1447800" cy="12067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1_Office Theme</vt:lpstr>
      <vt:lpstr>Threats and Attacks</vt:lpstr>
      <vt:lpstr>Threats and Attacks</vt:lpstr>
      <vt:lpstr>Threats and Attacks</vt:lpstr>
      <vt:lpstr>Threats and Attacks</vt:lpstr>
      <vt:lpstr>Threats and Attacks</vt:lpstr>
      <vt:lpstr>Threats and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Threats and Attacks</dc:title>
  <dc:creator>Wilbur Roberts</dc:creator>
  <cp:lastModifiedBy>Wilbur Roberts</cp:lastModifiedBy>
  <cp:revision>1</cp:revision>
  <dcterms:created xsi:type="dcterms:W3CDTF">2020-08-05T14:33:19Z</dcterms:created>
  <dcterms:modified xsi:type="dcterms:W3CDTF">2020-08-05T14:36:12Z</dcterms:modified>
</cp:coreProperties>
</file>