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324" r:id="rId3"/>
    <p:sldId id="333" r:id="rId4"/>
    <p:sldId id="279" r:id="rId5"/>
    <p:sldId id="280" r:id="rId6"/>
    <p:sldId id="282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99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9F18A-62A8-384E-9782-9A1E72013E0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6BF23-DB72-CC43-B7E4-995E1C14E107}">
      <dgm:prSet custT="1"/>
      <dgm:spPr/>
      <dgm:t>
        <a:bodyPr/>
        <a:lstStyle/>
        <a:p>
          <a:r>
            <a:rPr lang="en-US" sz="18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Transposition for diffusion</a:t>
          </a:r>
        </a:p>
      </dgm:t>
    </dgm:pt>
    <dgm:pt modelId="{29303A03-59AC-FD42-8008-D94CD202C61F}" type="parTrans" cxnId="{B7E3C01F-7058-304F-94C1-95E630F0C58F}">
      <dgm:prSet/>
      <dgm:spPr/>
      <dgm:t>
        <a:bodyPr/>
        <a:lstStyle/>
        <a:p>
          <a:endParaRPr lang="en-US"/>
        </a:p>
      </dgm:t>
    </dgm:pt>
    <dgm:pt modelId="{AA64C3FA-BBB0-7F47-96EE-9EB013DFE407}" type="sibTrans" cxnId="{B7E3C01F-7058-304F-94C1-95E630F0C58F}">
      <dgm:prSet/>
      <dgm:spPr/>
      <dgm:t>
        <a:bodyPr/>
        <a:lstStyle/>
        <a:p>
          <a:endParaRPr lang="en-US"/>
        </a:p>
      </dgm:t>
    </dgm:pt>
    <dgm:pt modelId="{9AA27611-41C1-C445-A0CA-1078FC1C90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 </a:t>
          </a:r>
          <a:r>
            <a:rPr lang="en-US" sz="1800" dirty="0"/>
            <a:t>If a single bit of the plaintext is changed then roughly half of the bits of the </a:t>
          </a:r>
          <a:r>
            <a:rPr lang="en-US" sz="1800" dirty="0" err="1"/>
            <a:t>ciphertext</a:t>
          </a:r>
          <a:r>
            <a:rPr lang="en-US" sz="1800" dirty="0"/>
            <a:t> change.  Similarly for the </a:t>
          </a:r>
          <a:r>
            <a:rPr lang="en-US" sz="1800" dirty="0" err="1"/>
            <a:t>ciphertext</a:t>
          </a:r>
          <a:r>
            <a:rPr lang="en-US" sz="1800" dirty="0"/>
            <a:t>.</a:t>
          </a:r>
        </a:p>
      </dgm:t>
    </dgm:pt>
    <dgm:pt modelId="{CA7C1E19-21B8-CC40-9C64-C6BCD922C2D8}" type="parTrans" cxnId="{B287CE91-C0E8-B34D-A5C8-C34D2B14FD37}">
      <dgm:prSet/>
      <dgm:spPr/>
      <dgm:t>
        <a:bodyPr/>
        <a:lstStyle/>
        <a:p>
          <a:endParaRPr lang="en-US"/>
        </a:p>
      </dgm:t>
    </dgm:pt>
    <dgm:pt modelId="{9ACCB5B7-BE48-7548-B8A2-4AAE5C0F6CEA}" type="sibTrans" cxnId="{B287CE91-C0E8-B34D-A5C8-C34D2B14FD37}">
      <dgm:prSet/>
      <dgm:spPr/>
      <dgm:t>
        <a:bodyPr/>
        <a:lstStyle/>
        <a:p>
          <a:endParaRPr lang="en-US"/>
        </a:p>
      </dgm:t>
    </dgm:pt>
    <dgm:pt modelId="{E9DC9C48-40B7-AA4E-A20F-5CD3DCA99C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 </a:t>
          </a:r>
          <a:r>
            <a:rPr lang="en-US" sz="1800" dirty="0"/>
            <a:t>Each bit of the </a:t>
          </a:r>
          <a:r>
            <a:rPr lang="en-US" sz="1800" dirty="0" err="1"/>
            <a:t>ciphertext</a:t>
          </a:r>
          <a:r>
            <a:rPr lang="en-US" sz="1800" dirty="0"/>
            <a:t> depends on several parts of the encryption key </a:t>
          </a:r>
        </a:p>
      </dgm:t>
    </dgm:pt>
    <dgm:pt modelId="{8352DB6A-D6F8-B043-936D-D33454945EF7}" type="sibTrans" cxnId="{A1C9A291-E3BB-A04D-876C-63B4935EE369}">
      <dgm:prSet/>
      <dgm:spPr/>
      <dgm:t>
        <a:bodyPr/>
        <a:lstStyle/>
        <a:p>
          <a:endParaRPr lang="en-US"/>
        </a:p>
      </dgm:t>
    </dgm:pt>
    <dgm:pt modelId="{122ECC78-3244-E644-AE42-512AA6D16D55}" type="parTrans" cxnId="{A1C9A291-E3BB-A04D-876C-63B4935EE369}">
      <dgm:prSet/>
      <dgm:spPr/>
      <dgm:t>
        <a:bodyPr/>
        <a:lstStyle/>
        <a:p>
          <a:endParaRPr lang="en-US"/>
        </a:p>
      </dgm:t>
    </dgm:pt>
    <dgm:pt modelId="{BE08394E-9AD7-5E4F-A326-5B7BCF55AA1C}">
      <dgm:prSet phldrT="[Text]" custT="1"/>
      <dgm:spPr/>
      <dgm:t>
        <a:bodyPr/>
        <a:lstStyle/>
        <a:p>
          <a:r>
            <a:rPr lang="en-US" sz="18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Substitution for confusion</a:t>
          </a:r>
        </a:p>
      </dgm:t>
    </dgm:pt>
    <dgm:pt modelId="{9E2B9248-2083-CE42-A427-3108CAFA3F7A}" type="sibTrans" cxnId="{8EC5BCD7-FE19-1446-BA89-9548B0F0644D}">
      <dgm:prSet/>
      <dgm:spPr/>
      <dgm:t>
        <a:bodyPr/>
        <a:lstStyle/>
        <a:p>
          <a:endParaRPr lang="en-US"/>
        </a:p>
      </dgm:t>
    </dgm:pt>
    <dgm:pt modelId="{7243BF02-A279-3344-8A85-0DA462F56F2A}" type="parTrans" cxnId="{8EC5BCD7-FE19-1446-BA89-9548B0F0644D}">
      <dgm:prSet/>
      <dgm:spPr/>
      <dgm:t>
        <a:bodyPr/>
        <a:lstStyle/>
        <a:p>
          <a:endParaRPr lang="en-US"/>
        </a:p>
      </dgm:t>
    </dgm:pt>
    <dgm:pt modelId="{B4566ABE-67FC-45A8-BFF7-BA9805A841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 Makes the relationship between the statistics of the </a:t>
          </a:r>
          <a:r>
            <a:rPr lang="en-US" sz="1800" i="1" dirty="0" err="1">
              <a:solidFill>
                <a:srgbClr val="FF0000"/>
              </a:solidFill>
            </a:rPr>
            <a:t>ciphertext</a:t>
          </a:r>
          <a:r>
            <a:rPr lang="en-US" sz="1800" dirty="0"/>
            <a:t> and the </a:t>
          </a:r>
          <a:r>
            <a:rPr lang="en-US" sz="1800" i="1" dirty="0">
              <a:solidFill>
                <a:srgbClr val="FF0000"/>
              </a:solidFill>
            </a:rPr>
            <a:t>key</a:t>
          </a:r>
          <a:r>
            <a:rPr lang="en-US" sz="1800" dirty="0"/>
            <a:t> complex </a:t>
          </a:r>
        </a:p>
      </dgm:t>
    </dgm:pt>
    <dgm:pt modelId="{7C242C03-E3D8-415C-8DB0-90300A6124F6}" type="parTrans" cxnId="{3723215F-863E-4508-A17B-44EEB494EE7A}">
      <dgm:prSet/>
      <dgm:spPr/>
      <dgm:t>
        <a:bodyPr/>
        <a:lstStyle/>
        <a:p>
          <a:endParaRPr lang="en-US"/>
        </a:p>
      </dgm:t>
    </dgm:pt>
    <dgm:pt modelId="{E9371BA9-7A91-4D31-9ABD-CA6A031D84B0}" type="sibTrans" cxnId="{3723215F-863E-4508-A17B-44EEB494EE7A}">
      <dgm:prSet/>
      <dgm:spPr/>
      <dgm:t>
        <a:bodyPr/>
        <a:lstStyle/>
        <a:p>
          <a:endParaRPr lang="en-US"/>
        </a:p>
      </dgm:t>
    </dgm:pt>
    <dgm:pt modelId="{6808957A-9E45-4D5E-AF5C-01B1150E7D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statistical structure of the </a:t>
          </a:r>
          <a:r>
            <a:rPr lang="en-US" sz="1800" i="1" dirty="0">
              <a:solidFill>
                <a:srgbClr val="FF0000"/>
              </a:solidFill>
            </a:rPr>
            <a:t>plaintext</a:t>
          </a:r>
          <a:r>
            <a:rPr lang="en-US" sz="1800" i="1" dirty="0"/>
            <a:t> </a:t>
          </a:r>
          <a:r>
            <a:rPr lang="en-US" sz="1800" dirty="0"/>
            <a:t>is dissipated into long-range statistics of the </a:t>
          </a:r>
          <a:r>
            <a:rPr lang="en-US" sz="1800" i="1" dirty="0" err="1">
              <a:solidFill>
                <a:srgbClr val="FF0000"/>
              </a:solidFill>
            </a:rPr>
            <a:t>ciphertext</a:t>
          </a:r>
          <a:endParaRPr lang="en-US" sz="1800" i="1" dirty="0">
            <a:solidFill>
              <a:srgbClr val="FF0000"/>
            </a:solidFill>
          </a:endParaRPr>
        </a:p>
      </dgm:t>
    </dgm:pt>
    <dgm:pt modelId="{4EB2A95A-9E35-4CD2-8D1D-894A9EFD9238}" type="parTrans" cxnId="{7B8081A6-354F-466A-9C20-D0A3F9D5BA82}">
      <dgm:prSet/>
      <dgm:spPr/>
      <dgm:t>
        <a:bodyPr/>
        <a:lstStyle/>
        <a:p>
          <a:endParaRPr lang="en-US"/>
        </a:p>
      </dgm:t>
    </dgm:pt>
    <dgm:pt modelId="{B450F90A-E9A7-4431-8A02-D7BC2593A8FE}" type="sibTrans" cxnId="{7B8081A6-354F-466A-9C20-D0A3F9D5BA82}">
      <dgm:prSet/>
      <dgm:spPr/>
      <dgm:t>
        <a:bodyPr/>
        <a:lstStyle/>
        <a:p>
          <a:endParaRPr lang="en-US"/>
        </a:p>
      </dgm:t>
    </dgm:pt>
    <dgm:pt modelId="{4CE21CE3-8983-D147-AD39-20FB2089897E}" type="pres">
      <dgm:prSet presAssocID="{F0B9F18A-62A8-384E-9782-9A1E72013E03}" presName="linear" presStyleCnt="0">
        <dgm:presLayoutVars>
          <dgm:dir/>
          <dgm:animLvl val="lvl"/>
          <dgm:resizeHandles val="exact"/>
        </dgm:presLayoutVars>
      </dgm:prSet>
      <dgm:spPr/>
    </dgm:pt>
    <dgm:pt modelId="{48A31F7C-2DEB-184B-83A5-FCE332CCFE22}" type="pres">
      <dgm:prSet presAssocID="{BE08394E-9AD7-5E4F-A326-5B7BCF55AA1C}" presName="parentLin" presStyleCnt="0"/>
      <dgm:spPr/>
    </dgm:pt>
    <dgm:pt modelId="{E5CD465B-0119-FF42-8436-E2F5ABEC7799}" type="pres">
      <dgm:prSet presAssocID="{BE08394E-9AD7-5E4F-A326-5B7BCF55AA1C}" presName="parentLeftMargin" presStyleLbl="node1" presStyleIdx="0" presStyleCnt="2"/>
      <dgm:spPr/>
    </dgm:pt>
    <dgm:pt modelId="{05C59622-ED4A-404E-B3CC-481B6A564661}" type="pres">
      <dgm:prSet presAssocID="{BE08394E-9AD7-5E4F-A326-5B7BCF55AA1C}" presName="parentText" presStyleLbl="node1" presStyleIdx="0" presStyleCnt="2" custLinFactNeighborY="-26347">
        <dgm:presLayoutVars>
          <dgm:chMax val="0"/>
          <dgm:bulletEnabled val="1"/>
        </dgm:presLayoutVars>
      </dgm:prSet>
      <dgm:spPr/>
    </dgm:pt>
    <dgm:pt modelId="{F002A7B1-F69B-FC48-A10E-ABED41691BD7}" type="pres">
      <dgm:prSet presAssocID="{BE08394E-9AD7-5E4F-A326-5B7BCF55AA1C}" presName="negativeSpace" presStyleCnt="0"/>
      <dgm:spPr/>
    </dgm:pt>
    <dgm:pt modelId="{5A30085D-7AF6-344F-B216-B72909C92BD4}" type="pres">
      <dgm:prSet presAssocID="{BE08394E-9AD7-5E4F-A326-5B7BCF55AA1C}" presName="childText" presStyleLbl="conFgAcc1" presStyleIdx="0" presStyleCnt="2" custScaleX="100000" custLinFactNeighborX="-444">
        <dgm:presLayoutVars>
          <dgm:bulletEnabled val="1"/>
        </dgm:presLayoutVars>
      </dgm:prSet>
      <dgm:spPr/>
    </dgm:pt>
    <dgm:pt modelId="{82D29F07-F9A2-5F49-A26F-F876A3C91D86}" type="pres">
      <dgm:prSet presAssocID="{9E2B9248-2083-CE42-A427-3108CAFA3F7A}" presName="spaceBetweenRectangles" presStyleCnt="0"/>
      <dgm:spPr/>
    </dgm:pt>
    <dgm:pt modelId="{30DE4323-1996-0242-BD6F-65019117E0DF}" type="pres">
      <dgm:prSet presAssocID="{65D6BF23-DB72-CC43-B7E4-995E1C14E107}" presName="parentLin" presStyleCnt="0"/>
      <dgm:spPr/>
    </dgm:pt>
    <dgm:pt modelId="{89B32479-792E-384D-B0B3-EE8A262AE718}" type="pres">
      <dgm:prSet presAssocID="{65D6BF23-DB72-CC43-B7E4-995E1C14E107}" presName="parentLeftMargin" presStyleLbl="node1" presStyleIdx="0" presStyleCnt="2"/>
      <dgm:spPr/>
    </dgm:pt>
    <dgm:pt modelId="{C63903A1-0277-2D4F-AE67-0F382A9588E9}" type="pres">
      <dgm:prSet presAssocID="{65D6BF23-DB72-CC43-B7E4-995E1C14E1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7E7C06-F391-6745-A9A9-3ABA1A24AFF5}" type="pres">
      <dgm:prSet presAssocID="{65D6BF23-DB72-CC43-B7E4-995E1C14E107}" presName="negativeSpace" presStyleCnt="0"/>
      <dgm:spPr/>
    </dgm:pt>
    <dgm:pt modelId="{4FEE6985-9E03-6C45-BF93-562135E96DEF}" type="pres">
      <dgm:prSet presAssocID="{65D6BF23-DB72-CC43-B7E4-995E1C14E107}" presName="childText" presStyleLbl="conFgAcc1" presStyleIdx="1" presStyleCnt="2" custScaleX="100000">
        <dgm:presLayoutVars>
          <dgm:bulletEnabled val="1"/>
        </dgm:presLayoutVars>
      </dgm:prSet>
      <dgm:spPr/>
    </dgm:pt>
  </dgm:ptLst>
  <dgm:cxnLst>
    <dgm:cxn modelId="{B7E3C01F-7058-304F-94C1-95E630F0C58F}" srcId="{F0B9F18A-62A8-384E-9782-9A1E72013E03}" destId="{65D6BF23-DB72-CC43-B7E4-995E1C14E107}" srcOrd="1" destOrd="0" parTransId="{29303A03-59AC-FD42-8008-D94CD202C61F}" sibTransId="{AA64C3FA-BBB0-7F47-96EE-9EB013DFE407}"/>
    <dgm:cxn modelId="{A25F322F-CE79-0843-8F1A-0F8F5A06925E}" type="presOf" srcId="{65D6BF23-DB72-CC43-B7E4-995E1C14E107}" destId="{C63903A1-0277-2D4F-AE67-0F382A9588E9}" srcOrd="1" destOrd="0" presId="urn:microsoft.com/office/officeart/2005/8/layout/list1"/>
    <dgm:cxn modelId="{22FA7735-CC83-864C-824F-6B131A1DFC16}" type="presOf" srcId="{BE08394E-9AD7-5E4F-A326-5B7BCF55AA1C}" destId="{05C59622-ED4A-404E-B3CC-481B6A564661}" srcOrd="1" destOrd="0" presId="urn:microsoft.com/office/officeart/2005/8/layout/list1"/>
    <dgm:cxn modelId="{CA23E65C-2630-4FA0-BF21-4F54FB65EBEF}" type="presOf" srcId="{6808957A-9E45-4D5E-AF5C-01B1150E7D6E}" destId="{4FEE6985-9E03-6C45-BF93-562135E96DEF}" srcOrd="0" destOrd="1" presId="urn:microsoft.com/office/officeart/2005/8/layout/list1"/>
    <dgm:cxn modelId="{3723215F-863E-4508-A17B-44EEB494EE7A}" srcId="{BE08394E-9AD7-5E4F-A326-5B7BCF55AA1C}" destId="{B4566ABE-67FC-45A8-BFF7-BA9805A84150}" srcOrd="1" destOrd="0" parTransId="{7C242C03-E3D8-415C-8DB0-90300A6124F6}" sibTransId="{E9371BA9-7A91-4D31-9ABD-CA6A031D84B0}"/>
    <dgm:cxn modelId="{54DF8765-FE06-EC4F-A197-065FEC7D4250}" type="presOf" srcId="{9AA27611-41C1-C445-A0CA-1078FC1C9091}" destId="{4FEE6985-9E03-6C45-BF93-562135E96DEF}" srcOrd="0" destOrd="0" presId="urn:microsoft.com/office/officeart/2005/8/layout/list1"/>
    <dgm:cxn modelId="{7255F769-37D2-4B42-947F-E7941BE3FEA9}" type="presOf" srcId="{F0B9F18A-62A8-384E-9782-9A1E72013E03}" destId="{4CE21CE3-8983-D147-AD39-20FB2089897E}" srcOrd="0" destOrd="0" presId="urn:microsoft.com/office/officeart/2005/8/layout/list1"/>
    <dgm:cxn modelId="{A1C9A291-E3BB-A04D-876C-63B4935EE369}" srcId="{BE08394E-9AD7-5E4F-A326-5B7BCF55AA1C}" destId="{E9DC9C48-40B7-AA4E-A20F-5CD3DCA99CA5}" srcOrd="0" destOrd="0" parTransId="{122ECC78-3244-E644-AE42-512AA6D16D55}" sibTransId="{8352DB6A-D6F8-B043-936D-D33454945EF7}"/>
    <dgm:cxn modelId="{B287CE91-C0E8-B34D-A5C8-C34D2B14FD37}" srcId="{65D6BF23-DB72-CC43-B7E4-995E1C14E107}" destId="{9AA27611-41C1-C445-A0CA-1078FC1C9091}" srcOrd="0" destOrd="0" parTransId="{CA7C1E19-21B8-CC40-9C64-C6BCD922C2D8}" sibTransId="{9ACCB5B7-BE48-7548-B8A2-4AAE5C0F6CEA}"/>
    <dgm:cxn modelId="{FE5E70A2-ED90-8C4D-B60C-C78C11CE3197}" type="presOf" srcId="{E9DC9C48-40B7-AA4E-A20F-5CD3DCA99CA5}" destId="{5A30085D-7AF6-344F-B216-B72909C92BD4}" srcOrd="0" destOrd="0" presId="urn:microsoft.com/office/officeart/2005/8/layout/list1"/>
    <dgm:cxn modelId="{DDF470A5-9356-DB49-AD1C-A8ED07D8615A}" type="presOf" srcId="{BE08394E-9AD7-5E4F-A326-5B7BCF55AA1C}" destId="{E5CD465B-0119-FF42-8436-E2F5ABEC7799}" srcOrd="0" destOrd="0" presId="urn:microsoft.com/office/officeart/2005/8/layout/list1"/>
    <dgm:cxn modelId="{7B8081A6-354F-466A-9C20-D0A3F9D5BA82}" srcId="{65D6BF23-DB72-CC43-B7E4-995E1C14E107}" destId="{6808957A-9E45-4D5E-AF5C-01B1150E7D6E}" srcOrd="1" destOrd="0" parTransId="{4EB2A95A-9E35-4CD2-8D1D-894A9EFD9238}" sibTransId="{B450F90A-E9A7-4431-8A02-D7BC2593A8FE}"/>
    <dgm:cxn modelId="{1F8A2FB9-9B01-4A9D-A47F-3BE489E6B146}" type="presOf" srcId="{B4566ABE-67FC-45A8-BFF7-BA9805A84150}" destId="{5A30085D-7AF6-344F-B216-B72909C92BD4}" srcOrd="0" destOrd="1" presId="urn:microsoft.com/office/officeart/2005/8/layout/list1"/>
    <dgm:cxn modelId="{8EC5BCD7-FE19-1446-BA89-9548B0F0644D}" srcId="{F0B9F18A-62A8-384E-9782-9A1E72013E03}" destId="{BE08394E-9AD7-5E4F-A326-5B7BCF55AA1C}" srcOrd="0" destOrd="0" parTransId="{7243BF02-A279-3344-8A85-0DA462F56F2A}" sibTransId="{9E2B9248-2083-CE42-A427-3108CAFA3F7A}"/>
    <dgm:cxn modelId="{09172EEC-E945-7548-954D-DC2BA666641F}" type="presOf" srcId="{65D6BF23-DB72-CC43-B7E4-995E1C14E107}" destId="{89B32479-792E-384D-B0B3-EE8A262AE718}" srcOrd="0" destOrd="0" presId="urn:microsoft.com/office/officeart/2005/8/layout/list1"/>
    <dgm:cxn modelId="{DC332DA6-7AB8-2641-A9CC-738927542498}" type="presParOf" srcId="{4CE21CE3-8983-D147-AD39-20FB2089897E}" destId="{48A31F7C-2DEB-184B-83A5-FCE332CCFE22}" srcOrd="0" destOrd="0" presId="urn:microsoft.com/office/officeart/2005/8/layout/list1"/>
    <dgm:cxn modelId="{60159F3E-EC15-EC40-97EB-26F20AC3D32E}" type="presParOf" srcId="{48A31F7C-2DEB-184B-83A5-FCE332CCFE22}" destId="{E5CD465B-0119-FF42-8436-E2F5ABEC7799}" srcOrd="0" destOrd="0" presId="urn:microsoft.com/office/officeart/2005/8/layout/list1"/>
    <dgm:cxn modelId="{0572C864-59A2-1B48-8BE3-5F5D4C91C165}" type="presParOf" srcId="{48A31F7C-2DEB-184B-83A5-FCE332CCFE22}" destId="{05C59622-ED4A-404E-B3CC-481B6A564661}" srcOrd="1" destOrd="0" presId="urn:microsoft.com/office/officeart/2005/8/layout/list1"/>
    <dgm:cxn modelId="{51C4E752-F051-444B-AF65-65C38F0729F2}" type="presParOf" srcId="{4CE21CE3-8983-D147-AD39-20FB2089897E}" destId="{F002A7B1-F69B-FC48-A10E-ABED41691BD7}" srcOrd="1" destOrd="0" presId="urn:microsoft.com/office/officeart/2005/8/layout/list1"/>
    <dgm:cxn modelId="{EE0161F7-3E8B-2F48-8A5C-9D090F135780}" type="presParOf" srcId="{4CE21CE3-8983-D147-AD39-20FB2089897E}" destId="{5A30085D-7AF6-344F-B216-B72909C92BD4}" srcOrd="2" destOrd="0" presId="urn:microsoft.com/office/officeart/2005/8/layout/list1"/>
    <dgm:cxn modelId="{FA63C894-9ACC-F445-8515-4CE0387AAC53}" type="presParOf" srcId="{4CE21CE3-8983-D147-AD39-20FB2089897E}" destId="{82D29F07-F9A2-5F49-A26F-F876A3C91D86}" srcOrd="3" destOrd="0" presId="urn:microsoft.com/office/officeart/2005/8/layout/list1"/>
    <dgm:cxn modelId="{2F0B82CA-A7BB-A14B-AC8E-8D681A050EFA}" type="presParOf" srcId="{4CE21CE3-8983-D147-AD39-20FB2089897E}" destId="{30DE4323-1996-0242-BD6F-65019117E0DF}" srcOrd="4" destOrd="0" presId="urn:microsoft.com/office/officeart/2005/8/layout/list1"/>
    <dgm:cxn modelId="{3050D9B9-D95A-4447-BE46-5DC3945175BE}" type="presParOf" srcId="{30DE4323-1996-0242-BD6F-65019117E0DF}" destId="{89B32479-792E-384D-B0B3-EE8A262AE718}" srcOrd="0" destOrd="0" presId="urn:microsoft.com/office/officeart/2005/8/layout/list1"/>
    <dgm:cxn modelId="{CAFFA635-08C6-A248-882C-A159210A09E0}" type="presParOf" srcId="{30DE4323-1996-0242-BD6F-65019117E0DF}" destId="{C63903A1-0277-2D4F-AE67-0F382A9588E9}" srcOrd="1" destOrd="0" presId="urn:microsoft.com/office/officeart/2005/8/layout/list1"/>
    <dgm:cxn modelId="{53861269-70D3-5B47-AAD6-A6E70BCDDB32}" type="presParOf" srcId="{4CE21CE3-8983-D147-AD39-20FB2089897E}" destId="{0F7E7C06-F391-6745-A9A9-3ABA1A24AFF5}" srcOrd="5" destOrd="0" presId="urn:microsoft.com/office/officeart/2005/8/layout/list1"/>
    <dgm:cxn modelId="{60438C8A-27B0-FE48-8E1A-623D0B4567C5}" type="presParOf" srcId="{4CE21CE3-8983-D147-AD39-20FB2089897E}" destId="{4FEE6985-9E03-6C45-BF93-562135E96D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0085D-7AF6-344F-B216-B72909C92BD4}">
      <dsp:nvSpPr>
        <dsp:cNvPr id="0" name=""/>
        <dsp:cNvSpPr/>
      </dsp:nvSpPr>
      <dsp:spPr>
        <a:xfrm>
          <a:off x="0" y="188099"/>
          <a:ext cx="8567936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967" tIns="249936" rIns="6649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800" kern="1200" dirty="0"/>
            <a:t>Each bit of the </a:t>
          </a:r>
          <a:r>
            <a:rPr lang="en-US" sz="1800" kern="1200" dirty="0" err="1"/>
            <a:t>ciphertext</a:t>
          </a:r>
          <a:r>
            <a:rPr lang="en-US" sz="1800" kern="1200" dirty="0"/>
            <a:t> depends on several parts of the encryption key 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Makes the relationship between the statistics of the </a:t>
          </a:r>
          <a:r>
            <a:rPr lang="en-US" sz="1800" i="1" kern="1200" dirty="0" err="1">
              <a:solidFill>
                <a:srgbClr val="FF0000"/>
              </a:solidFill>
            </a:rPr>
            <a:t>ciphertext</a:t>
          </a:r>
          <a:r>
            <a:rPr lang="en-US" sz="1800" kern="1200" dirty="0"/>
            <a:t> and the </a:t>
          </a:r>
          <a:r>
            <a:rPr lang="en-US" sz="1800" i="1" kern="1200" dirty="0">
              <a:solidFill>
                <a:srgbClr val="FF0000"/>
              </a:solidFill>
            </a:rPr>
            <a:t>key</a:t>
          </a:r>
          <a:r>
            <a:rPr lang="en-US" sz="1800" kern="1200" dirty="0"/>
            <a:t> complex </a:t>
          </a:r>
        </a:p>
      </dsp:txBody>
      <dsp:txXfrm>
        <a:off x="0" y="188099"/>
        <a:ext cx="8567936" cy="1247400"/>
      </dsp:txXfrm>
    </dsp:sp>
    <dsp:sp modelId="{05C59622-ED4A-404E-B3CC-481B6A564661}">
      <dsp:nvSpPr>
        <dsp:cNvPr id="0" name=""/>
        <dsp:cNvSpPr/>
      </dsp:nvSpPr>
      <dsp:spPr>
        <a:xfrm>
          <a:off x="428396" y="0"/>
          <a:ext cx="5997555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6693" tIns="0" rIns="226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Substitution for confusion</a:t>
          </a:r>
        </a:p>
      </dsp:txBody>
      <dsp:txXfrm>
        <a:off x="445689" y="17293"/>
        <a:ext cx="5962969" cy="319654"/>
      </dsp:txXfrm>
    </dsp:sp>
    <dsp:sp modelId="{4FEE6985-9E03-6C45-BF93-562135E96DEF}">
      <dsp:nvSpPr>
        <dsp:cNvPr id="0" name=""/>
        <dsp:cNvSpPr/>
      </dsp:nvSpPr>
      <dsp:spPr>
        <a:xfrm>
          <a:off x="0" y="1677420"/>
          <a:ext cx="8567936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967" tIns="249936" rIns="6649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</a:t>
          </a:r>
          <a:r>
            <a:rPr lang="en-US" sz="1800" kern="1200" dirty="0"/>
            <a:t>If a single bit of the plaintext is changed then roughly half of the bits of the </a:t>
          </a:r>
          <a:r>
            <a:rPr lang="en-US" sz="1800" kern="1200" dirty="0" err="1"/>
            <a:t>ciphertext</a:t>
          </a:r>
          <a:r>
            <a:rPr lang="en-US" sz="1800" kern="1200" dirty="0"/>
            <a:t> change.  Similarly for the </a:t>
          </a:r>
          <a:r>
            <a:rPr lang="en-US" sz="1800" kern="1200" dirty="0" err="1"/>
            <a:t>ciphertext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statistical structure of the </a:t>
          </a:r>
          <a:r>
            <a:rPr lang="en-US" sz="1800" i="1" kern="1200" dirty="0">
              <a:solidFill>
                <a:srgbClr val="FF0000"/>
              </a:solidFill>
            </a:rPr>
            <a:t>plaintext</a:t>
          </a:r>
          <a:r>
            <a:rPr lang="en-US" sz="1800" i="1" kern="1200" dirty="0"/>
            <a:t> </a:t>
          </a:r>
          <a:r>
            <a:rPr lang="en-US" sz="1800" kern="1200" dirty="0"/>
            <a:t>is dissipated into long-range statistics of the </a:t>
          </a:r>
          <a:r>
            <a:rPr lang="en-US" sz="1800" i="1" kern="1200" dirty="0" err="1">
              <a:solidFill>
                <a:srgbClr val="FF0000"/>
              </a:solidFill>
            </a:rPr>
            <a:t>ciphertext</a:t>
          </a:r>
          <a:endParaRPr lang="en-US" sz="1800" i="1" kern="1200" dirty="0">
            <a:solidFill>
              <a:srgbClr val="FF0000"/>
            </a:solidFill>
          </a:endParaRPr>
        </a:p>
      </dsp:txBody>
      <dsp:txXfrm>
        <a:off x="0" y="1677420"/>
        <a:ext cx="8567936" cy="1512000"/>
      </dsp:txXfrm>
    </dsp:sp>
    <dsp:sp modelId="{C63903A1-0277-2D4F-AE67-0F382A9588E9}">
      <dsp:nvSpPr>
        <dsp:cNvPr id="0" name=""/>
        <dsp:cNvSpPr/>
      </dsp:nvSpPr>
      <dsp:spPr>
        <a:xfrm>
          <a:off x="428396" y="1500299"/>
          <a:ext cx="5997555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6693" tIns="0" rIns="226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Transposition for diffusion</a:t>
          </a:r>
        </a:p>
      </dsp:txBody>
      <dsp:txXfrm>
        <a:off x="445689" y="1517592"/>
        <a:ext cx="596296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FD246-66B2-4836-9FB6-6B91398F0C5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D7637-417D-4612-89CD-E8474BB7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2CC718-D2C5-D843-8F1F-82D5966BFACF}" type="slidenum"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E074F0-BC3C-BD4A-9904-F5309CE7DC1D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229E76-133D-634A-A68E-BD1F6E631FA7}" type="slidenum"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725B11-0D82-5A49-9B0B-3038EE19D03F}" type="slidenum"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357048-952B-E74D-AF0E-0A90697A4229}" type="slidenum"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E074F0-BC3C-BD4A-9904-F5309CE7DC1D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2108293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10061688" y="0"/>
            <a:ext cx="2130312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267" y="3693646"/>
            <a:ext cx="7262284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5204012"/>
            <a:ext cx="7262284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68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0" y="4841210"/>
            <a:ext cx="8046720" cy="3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4817096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98168" y="381000"/>
            <a:ext cx="5084233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646" y="2209800"/>
            <a:ext cx="4818389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5ED1B-F40F-B945-9F1C-A1F072E0B5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5689600" y="0"/>
            <a:ext cx="65024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4817096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98168" y="381000"/>
            <a:ext cx="5084233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646" y="2209800"/>
            <a:ext cx="4818389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A49C-4816-5548-9A30-0DF23F022A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2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AD9AD-2D1B-A64A-B5EE-4F53A0EC58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5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102616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0" y="381001"/>
            <a:ext cx="19304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2"/>
            <a:ext cx="89408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E59C2-72A5-FB42-8B31-1E1DCF41DA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4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2108293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10061688" y="0"/>
            <a:ext cx="2130312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267" y="3693646"/>
            <a:ext cx="7262284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5204012"/>
            <a:ext cx="7262284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68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0" y="4841210"/>
            <a:ext cx="8046720" cy="3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6DFBD-27E2-E046-A517-7C0202BD7F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2108293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10061688" y="0"/>
            <a:ext cx="2130312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267" y="3693646"/>
            <a:ext cx="7262284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5204012"/>
            <a:ext cx="7262284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68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0" y="4841210"/>
            <a:ext cx="804672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410636" y="950260"/>
            <a:ext cx="3370728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9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267" y="1851213"/>
            <a:ext cx="7262285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267" y="3576918"/>
            <a:ext cx="7262285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CEC01-5D5A-024B-AFBB-4CAA8FF73F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12192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12192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0" y="3258806"/>
            <a:ext cx="8046720" cy="3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11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216" y="1774825"/>
            <a:ext cx="475488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379" y="1774825"/>
            <a:ext cx="475488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298D1-69AE-D94B-83B4-C1E8F3597B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25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0" y="1879320"/>
            <a:ext cx="475488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320" y="2590800"/>
            <a:ext cx="475488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4731" y="1879320"/>
            <a:ext cx="475488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4731" y="2590800"/>
            <a:ext cx="475488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BEDC-36A3-9E40-B9B7-EF42D67A6E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6354731" y="2460813"/>
            <a:ext cx="4751131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1040069" y="2460813"/>
            <a:ext cx="4751131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409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6D99A-972D-EA40-B039-603871F6BA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87DAE-8C80-B544-80C4-9497E4FC79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5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51CE2-3593-EE4E-B491-85B6833DF5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9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5689600" y="0"/>
            <a:ext cx="65024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1"/>
            <a:ext cx="4817035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4479" y="381002"/>
            <a:ext cx="5084232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209801"/>
            <a:ext cx="4817035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600" y="6356351"/>
            <a:ext cx="8128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16E368C-1A76-764C-A4C6-A47FE0348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9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4817096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98168" y="381000"/>
            <a:ext cx="5084233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646" y="2209800"/>
            <a:ext cx="4818389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6A25-87B4-714F-A465-0F8A51BF0F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71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5689600" y="0"/>
            <a:ext cx="65024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4817096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98168" y="381000"/>
            <a:ext cx="5084233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646" y="2209800"/>
            <a:ext cx="4818389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BA271-37AA-1A4B-93BB-23FD146059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64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CE70-09B5-AA4F-97D6-E97562FB12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102616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0" y="381001"/>
            <a:ext cx="19304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2"/>
            <a:ext cx="89408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E6252-CF9A-1F42-9564-151AE148B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2108293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10061688" y="0"/>
            <a:ext cx="2130312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267" y="3693646"/>
            <a:ext cx="7262284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5204012"/>
            <a:ext cx="7262284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68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0" y="4841210"/>
            <a:ext cx="804672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410636" y="950260"/>
            <a:ext cx="3370728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80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267" y="1851213"/>
            <a:ext cx="7262285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267" y="3576918"/>
            <a:ext cx="7262285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244BF-7537-EE4D-B10C-E03246C2E2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12192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12192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0" y="3258806"/>
            <a:ext cx="8046720" cy="3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216" y="1774825"/>
            <a:ext cx="475488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379" y="1774825"/>
            <a:ext cx="475488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3AEFF-5E1D-1344-A51F-4E32BAFF37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320" y="1879320"/>
            <a:ext cx="475488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320" y="2590800"/>
            <a:ext cx="475488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4731" y="1879320"/>
            <a:ext cx="475488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4731" y="2590800"/>
            <a:ext cx="475488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441C3-1BF6-ED4A-A044-95467CE040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6354731" y="2460813"/>
            <a:ext cx="4751131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1040069" y="2460813"/>
            <a:ext cx="4751131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75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12192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DCCAA-7C73-3B4C-A71C-8A80ADA10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1A371-69C3-6140-9789-97FA9384AE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5689600" y="0"/>
            <a:ext cx="65024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1"/>
            <a:ext cx="4817035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4479" y="381002"/>
            <a:ext cx="5084232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209801"/>
            <a:ext cx="4817035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600" y="6356351"/>
            <a:ext cx="8128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5596CAAF-9D24-0C45-9877-D780AD7084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7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6217" y="40342"/>
            <a:ext cx="10094383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217" y="1761566"/>
            <a:ext cx="10094383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908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9600" y="6356351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D70CA49C-4816-5548-9A30-0DF23F022A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047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6217" y="40342"/>
            <a:ext cx="10094383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217" y="1761566"/>
            <a:ext cx="10094383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908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9600" y="6356351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D70CA49C-4816-5548-9A30-0DF23F022A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047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71464" y="836712"/>
            <a:ext cx="9170894" cy="6192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3592" y="6372036"/>
            <a:ext cx="936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-1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31160" y="6485559"/>
            <a:ext cx="609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F1A371-69C3-6140-9789-97FA9384AE11}" type="slidenum">
              <a:rPr lang="en-US">
                <a:solidFill>
                  <a:srgbClr val="2F1F58">
                    <a:lumMod val="40000"/>
                    <a:lumOff val="60000"/>
                  </a:srgbClr>
                </a:solidFill>
                <a:latin typeface="Arial" pitchFamily="-1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srgbClr val="2F1F58">
                  <a:lumMod val="40000"/>
                  <a:lumOff val="60000"/>
                </a:srgbClr>
              </a:solidFill>
              <a:latin typeface="Arial" pitchFamily="-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544272" y="5632792"/>
                <a:ext cx="20882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The key size for this block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substitutions is bounded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sz="1300" b="1" i="1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𝟒</m:t>
                    </m:r>
                    <m:r>
                      <a:rPr lang="en-US" sz="13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13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𝟏𝟔</m:t>
                    </m:r>
                  </m:oMath>
                </a14:m>
                <a:r>
                  <a:rPr lang="en-US" sz="13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bits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(in general </a:t>
                </a:r>
                <a14:m>
                  <m:oMath xmlns:m="http://schemas.openxmlformats.org/officeDocument/2006/math">
                    <m:r>
                      <a:rPr lang="en-US" sz="1300" b="1" i="1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𝒏</m:t>
                    </m:r>
                    <m:r>
                      <a:rPr lang="en-US" sz="13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sSup>
                      <m:sSupPr>
                        <m:ctrlPr>
                          <a:rPr lang="en-US" sz="13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3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3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3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5632792"/>
                <a:ext cx="2088232" cy="892552"/>
              </a:xfrm>
              <a:prstGeom prst="rect">
                <a:avLst/>
              </a:prstGeom>
              <a:blipFill>
                <a:blip r:embed="rId5"/>
                <a:stretch>
                  <a:fillRect t="-685" r="-585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59496" y="138321"/>
            <a:ext cx="91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latin typeface="Arial" pitchFamily="-1" charset="0"/>
              </a:rPr>
              <a:t>Block Substitutions Ciphers</a:t>
            </a:r>
          </a:p>
        </p:txBody>
      </p:sp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9038" t="-2236" r="9038" b="2236"/>
              <a:stretch>
                <a:fillRect/>
              </a:stretch>
            </p:blipFill>
          </mc:Choice>
          <mc:Fallback>
            <p:blipFill>
              <a:blip r:embed="rId4"/>
              <a:srcRect l="9038" t="-2236" r="9038" b="2236"/>
              <a:stretch>
                <a:fillRect/>
              </a:stretch>
            </p:blipFill>
          </mc:Fallback>
        </mc:AlternateContent>
        <p:spPr>
          <a:xfrm>
            <a:off x="2921394" y="1524000"/>
            <a:ext cx="6486974" cy="5334000"/>
          </a:xfrm>
          <a:prstGeom prst="rect">
            <a:avLst/>
          </a:prstGeom>
        </p:spPr>
      </p:pic>
      <p:sp>
        <p:nvSpPr>
          <p:cNvPr id="26" name="Vertical Title 25"/>
          <p:cNvSpPr>
            <a:spLocks noGrp="1"/>
          </p:cNvSpPr>
          <p:nvPr>
            <p:ph type="title"/>
          </p:nvPr>
        </p:nvSpPr>
        <p:spPr>
          <a:xfrm>
            <a:off x="1524000" y="40342"/>
            <a:ext cx="9144000" cy="1411941"/>
          </a:xfrm>
        </p:spPr>
        <p:txBody>
          <a:bodyPr/>
          <a:lstStyle/>
          <a:p>
            <a:pPr>
              <a:lnSpc>
                <a:spcPts val="5300"/>
              </a:lnSpc>
            </a:pPr>
            <a:r>
              <a:rPr lang="en-US" sz="4000" dirty="0"/>
              <a:t>Encryption and Decryption Tables for Block Substitution Cipher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66D99A-972D-EA40-B039-603871F6BAA4}" type="slidenum">
              <a:rPr lang="en-US">
                <a:solidFill>
                  <a:srgbClr val="2F1F58">
                    <a:lumMod val="40000"/>
                    <a:lumOff val="60000"/>
                  </a:srgbClr>
                </a:solidFill>
                <a:latin typeface="Arial" pitchFamily="-1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>
              <a:solidFill>
                <a:srgbClr val="2F1F58">
                  <a:lumMod val="40000"/>
                  <a:lumOff val="60000"/>
                </a:srgbClr>
              </a:solidFill>
              <a:latin typeface="Arial" pitchFamily="-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631504" y="3105836"/>
                <a:ext cx="129614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The key size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for this block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substitution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cipher is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𝟒</m:t>
                    </m:r>
                    <m:r>
                      <a:rPr lang="en-US" sz="1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1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𝟏𝟔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bits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3105836"/>
                <a:ext cx="1296144" cy="1169551"/>
              </a:xfrm>
              <a:prstGeom prst="rect">
                <a:avLst/>
              </a:prstGeom>
              <a:blipFill>
                <a:blip r:embed="rId5"/>
                <a:stretch>
                  <a:fillRect t="-521" r="-1415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0342"/>
            <a:ext cx="9144000" cy="1411941"/>
          </a:xfrm>
        </p:spPr>
        <p:txBody>
          <a:bodyPr/>
          <a:lstStyle/>
          <a:p>
            <a:pPr>
              <a:defRPr/>
            </a:pPr>
            <a:r>
              <a:rPr lang="en-AU" dirty="0"/>
              <a:t>Motivation for </a:t>
            </a:r>
            <a:r>
              <a:rPr lang="en-AU" dirty="0" err="1"/>
              <a:t>Feistel</a:t>
            </a:r>
            <a:r>
              <a:rPr lang="en-AU" dirty="0"/>
              <a:t> Cipher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31504" y="1761566"/>
            <a:ext cx="9001000" cy="469177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A Block cipher that combines substitution &amp; transposition ciphers</a:t>
            </a:r>
          </a:p>
          <a:p>
            <a:endParaRPr lang="en-US" sz="11200" dirty="0"/>
          </a:p>
          <a:p>
            <a:endParaRPr lang="en-US" sz="12800" dirty="0"/>
          </a:p>
          <a:p>
            <a:endParaRPr lang="en-US" sz="12800" dirty="0"/>
          </a:p>
          <a:p>
            <a:endParaRPr lang="en-US" sz="12800" dirty="0"/>
          </a:p>
          <a:p>
            <a:pPr marL="0" indent="0">
              <a:buNone/>
            </a:pPr>
            <a:endParaRPr lang="en-US" sz="12800" dirty="0"/>
          </a:p>
          <a:p>
            <a:pPr marL="342900" lvl="1" indent="-3429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9200" dirty="0"/>
              <a:t>Based on a proposal by Claude Shannon to develop a product cipher that alternates </a:t>
            </a:r>
            <a:r>
              <a:rPr lang="en-US" sz="9200" i="1" dirty="0"/>
              <a:t>confusion</a:t>
            </a:r>
            <a:r>
              <a:rPr lang="en-US" sz="9200" dirty="0"/>
              <a:t> and </a:t>
            </a:r>
            <a:r>
              <a:rPr lang="en-US" sz="9200" i="1" dirty="0"/>
              <a:t>diffusion</a:t>
            </a:r>
            <a:r>
              <a:rPr lang="en-US" sz="9200" dirty="0"/>
              <a:t> functions </a:t>
            </a:r>
          </a:p>
          <a:p>
            <a:pPr>
              <a:lnSpc>
                <a:spcPct val="120000"/>
              </a:lnSpc>
            </a:pPr>
            <a:endParaRPr lang="en-US" sz="9200" dirty="0"/>
          </a:p>
          <a:p>
            <a:pPr marL="0" indent="0">
              <a:spcBef>
                <a:spcPts val="9600"/>
              </a:spcBef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991544" y="2348880"/>
          <a:ext cx="8567936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791200" y="6525345"/>
            <a:ext cx="609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66D99A-972D-EA40-B039-603871F6BAA4}" type="slidenum">
              <a:rPr lang="en-US">
                <a:solidFill>
                  <a:srgbClr val="2F1F58">
                    <a:lumMod val="40000"/>
                    <a:lumOff val="60000"/>
                  </a:srgbClr>
                </a:solidFill>
                <a:latin typeface="Arial" pitchFamily="-1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>
              <a:solidFill>
                <a:srgbClr val="2F1F58">
                  <a:lumMod val="40000"/>
                  <a:lumOff val="60000"/>
                </a:srgbClr>
              </a:solidFill>
              <a:latin typeface="Arial" pitchFamily="-1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85701"/>
            <a:ext cx="421196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/>
              <a:t>Feistel Cipher Structure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591944" y="0"/>
            <a:ext cx="5299364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846440" y="6376244"/>
            <a:ext cx="609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6E368C-1A76-764C-A4C6-A47FE0348898}" type="slidenum">
              <a:rPr lang="en-US">
                <a:solidFill>
                  <a:srgbClr val="2F1F58">
                    <a:lumMod val="40000"/>
                    <a:lumOff val="60000"/>
                  </a:srgbClr>
                </a:solidFill>
                <a:latin typeface="Arial" pitchFamily="-1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>
              <a:solidFill>
                <a:srgbClr val="2F1F58">
                  <a:lumMod val="40000"/>
                  <a:lumOff val="60000"/>
                </a:srgbClr>
              </a:solidFill>
              <a:latin typeface="Arial" pitchFamily="-1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3992" y="6237312"/>
            <a:ext cx="777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-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1" y="1207009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  <a:latin typeface="Arial Narrow" pitchFamily="34" charset="0"/>
              </a:rPr>
              <a:t>substitution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328" y="1196753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transposition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6080" y="105273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50"/>
                </a:solidFill>
                <a:latin typeface="Arial" pitchFamily="-1" charset="0"/>
                <a:sym typeface="Symbol"/>
              </a:rPr>
              <a:t></a:t>
            </a:r>
            <a:endParaRPr lang="en-US" sz="2400" dirty="0">
              <a:solidFill>
                <a:srgbClr val="00B050"/>
              </a:solidFill>
              <a:latin typeface="Arial" pitchFamily="-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696201" y="869812"/>
            <a:ext cx="17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FF0000"/>
                </a:solidFill>
                <a:latin typeface="Arial" pitchFamily="-1" charset="0"/>
                <a:sym typeface="Symbol"/>
              </a:rPr>
              <a:t></a:t>
            </a:r>
            <a:endParaRPr lang="en-US" sz="4800" dirty="0">
              <a:solidFill>
                <a:srgbClr val="FF0000"/>
              </a:solidFill>
              <a:latin typeface="Arial" pitchFamily="-1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88088" y="1052736"/>
            <a:ext cx="576064" cy="648072"/>
          </a:xfrm>
          <a:prstGeom prst="line">
            <a:avLst/>
          </a:prstGeom>
          <a:ln w="3175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88088" y="1052737"/>
            <a:ext cx="504056" cy="390237"/>
          </a:xfrm>
          <a:prstGeom prst="line">
            <a:avLst/>
          </a:prstGeom>
          <a:ln w="63500">
            <a:solidFill>
              <a:srgbClr val="00B050">
                <a:alpha val="7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12152" y="1024128"/>
            <a:ext cx="274320" cy="68580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ndara"/>
            </a:endParaRPr>
          </a:p>
        </p:txBody>
      </p:sp>
      <p:pic>
        <p:nvPicPr>
          <p:cNvPr id="3074" name="Picture 2" descr="Image result for Feistel Ciph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-1" r="56665" b="66582"/>
          <a:stretch/>
        </p:blipFill>
        <p:spPr bwMode="auto">
          <a:xfrm>
            <a:off x="1703513" y="3083407"/>
            <a:ext cx="2119745" cy="1785753"/>
          </a:xfrm>
          <a:prstGeom prst="rect">
            <a:avLst/>
          </a:prstGeom>
          <a:noFill/>
          <a:ln>
            <a:solidFill>
              <a:srgbClr val="FF0000">
                <a:alpha val="4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Feistel Ciph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-1" r="56665" b="66582"/>
          <a:stretch/>
        </p:blipFill>
        <p:spPr bwMode="auto">
          <a:xfrm>
            <a:off x="1703513" y="4955616"/>
            <a:ext cx="2119745" cy="17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32760" y="5229200"/>
            <a:ext cx="0" cy="1192778"/>
          </a:xfrm>
          <a:prstGeom prst="line">
            <a:avLst/>
          </a:prstGeom>
          <a:ln w="193675">
            <a:solidFill>
              <a:srgbClr val="FF0000">
                <a:alpha val="3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5520" y="5301208"/>
            <a:ext cx="720080" cy="792088"/>
          </a:xfrm>
          <a:prstGeom prst="line">
            <a:avLst/>
          </a:prstGeom>
          <a:ln w="127000"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8207" y="5661248"/>
            <a:ext cx="1631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Substitution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solidFill>
                  <a:srgbClr val="FF0000"/>
                </a:solidFill>
                <a:latin typeface="Arial Narrow" pitchFamily="34" charset="0"/>
              </a:rPr>
              <a:t>Vigenère</a:t>
            </a:r>
            <a:r>
              <a:rPr lang="en-AU" sz="12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latin typeface="Arial Narrow" pitchFamily="34" charset="0"/>
              </a:rPr>
              <a:t>Autokey</a:t>
            </a:r>
            <a:r>
              <a:rPr lang="en-AU" sz="1200" dirty="0">
                <a:solidFill>
                  <a:srgbClr val="FF0000"/>
                </a:solidFill>
                <a:latin typeface="Arial Narrow" pitchFamily="34" charset="0"/>
              </a:rPr>
              <a:t> System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503713" y="4941168"/>
            <a:ext cx="170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>
                <a:solidFill>
                  <a:srgbClr val="FF0000"/>
                </a:solidFill>
                <a:latin typeface="Arial" pitchFamily="-1" charset="0"/>
                <a:sym typeface="Symbol"/>
              </a:rPr>
              <a:t></a:t>
            </a:r>
            <a:endParaRPr lang="en-US" sz="9600" dirty="0">
              <a:solidFill>
                <a:srgbClr val="FF0000"/>
              </a:solidFill>
              <a:latin typeface="Arial" pitchFamily="-1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55520" y="3429000"/>
            <a:ext cx="720080" cy="822960"/>
          </a:xfrm>
          <a:prstGeom prst="line">
            <a:avLst/>
          </a:prstGeom>
          <a:ln w="171450">
            <a:solidFill>
              <a:schemeClr val="accent2">
                <a:lumMod val="50000"/>
                <a:alpha val="4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1048" y="4398248"/>
            <a:ext cx="0" cy="182880"/>
          </a:xfrm>
          <a:prstGeom prst="line">
            <a:avLst/>
          </a:prstGeom>
          <a:ln w="17145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33264" y="3429000"/>
            <a:ext cx="817784" cy="877824"/>
          </a:xfrm>
          <a:prstGeom prst="line">
            <a:avLst/>
          </a:prstGeom>
          <a:ln w="155575">
            <a:solidFill>
              <a:srgbClr val="00B050">
                <a:alpha val="3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3264" y="4306824"/>
            <a:ext cx="0" cy="310896"/>
          </a:xfrm>
          <a:prstGeom prst="line">
            <a:avLst/>
          </a:prstGeom>
          <a:ln w="174625">
            <a:solidFill>
              <a:srgbClr val="00B050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7768" y="3789040"/>
            <a:ext cx="14402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8E40"/>
                </a:solidFill>
                <a:latin typeface="Arial Narrow" pitchFamily="34" charset="0"/>
              </a:rPr>
              <a:t>Transposition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8E40"/>
                </a:solidFill>
                <a:latin typeface="Arial Narrow" pitchFamily="34" charset="0"/>
              </a:rPr>
              <a:t>Cycle transposition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sz="1200" dirty="0">
                <a:solidFill>
                  <a:srgbClr val="008E40"/>
                </a:solidFill>
                <a:latin typeface="Arial Narrow" pitchFamily="34" charset="0"/>
              </a:rPr>
              <a:t>move bits 32 places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8E40"/>
              </a:solidFill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0800000">
            <a:off x="3447618" y="3356992"/>
            <a:ext cx="77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>
                <a:solidFill>
                  <a:srgbClr val="00B050"/>
                </a:solidFill>
                <a:latin typeface="Arial" pitchFamily="-1" charset="0"/>
                <a:sym typeface="Symbol"/>
              </a:rPr>
              <a:t></a:t>
            </a:r>
            <a:endParaRPr lang="en-US" sz="9600" dirty="0">
              <a:solidFill>
                <a:srgbClr val="00B050"/>
              </a:solidFill>
              <a:latin typeface="Arial" pitchFamily="-1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888088" y="1052736"/>
            <a:ext cx="576064" cy="457200"/>
          </a:xfrm>
          <a:prstGeom prst="line">
            <a:avLst/>
          </a:prstGeom>
          <a:ln w="165100">
            <a:solidFill>
              <a:srgbClr val="FF0000">
                <a:alpha val="27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28" name="Straight Arrow Connector 56327"/>
          <p:cNvCxnSpPr/>
          <p:nvPr/>
        </p:nvCxnSpPr>
        <p:spPr>
          <a:xfrm>
            <a:off x="4158208" y="4437112"/>
            <a:ext cx="1217713" cy="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Feistel Cipher Design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16162" y="1676401"/>
            <a:ext cx="3566160" cy="4953000"/>
          </a:xfrm>
        </p:spPr>
        <p:txBody>
          <a:bodyPr>
            <a:noAutofit/>
          </a:bodyPr>
          <a:lstStyle/>
          <a:p>
            <a:r>
              <a:rPr lang="en-US" dirty="0"/>
              <a:t>Block size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Larger block sizes mean greater security but reduced encryption/ decryption speed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Key size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Larger key size means greater security but reduces encryption/ decryption speed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Number of rounds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Multiple rounds offer increasing security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90534" y="1556793"/>
                <a:ext cx="4269962" cy="4930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Subkey generation algorithm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Greater complexity leads to greater difficulty of cryptanalysis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/>
                  <a:t>Round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sz="1800" dirty="0"/>
                  <a:t>Greater complexity generally leads to greater resistance to cryptanalysis</a:t>
                </a:r>
              </a:p>
              <a:p>
                <a:pPr>
                  <a:lnSpc>
                    <a:spcPct val="120000"/>
                  </a:lnSpc>
                  <a:spcBef>
                    <a:spcPts val="1800"/>
                  </a:spcBef>
                </a:pPr>
                <a:r>
                  <a:rPr lang="en-US" dirty="0"/>
                  <a:t>Fast software encryption and decryption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700" dirty="0"/>
                  <a:t>Encrypting can be embedded in applications or utility functions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90534" y="1556793"/>
                <a:ext cx="4269962" cy="4930775"/>
              </a:xfrm>
              <a:blipFill>
                <a:blip r:embed="rId3"/>
                <a:stretch>
                  <a:fillRect l="-2286" t="-247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298D1-69AE-D94B-83B4-C1E8F3597BBB}" type="slidenum">
              <a:rPr lang="en-US">
                <a:solidFill>
                  <a:srgbClr val="2F1F58">
                    <a:lumMod val="40000"/>
                    <a:lumOff val="60000"/>
                  </a:srgbClr>
                </a:solidFill>
                <a:latin typeface="Arial" pitchFamily="-1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>
              <a:solidFill>
                <a:srgbClr val="2F1F58">
                  <a:lumMod val="40000"/>
                  <a:lumOff val="60000"/>
                </a:srgbClr>
              </a:solidFill>
              <a:latin typeface="Arial" pitchFamily="-1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Feistel Example</a:t>
            </a:r>
          </a:p>
        </p:txBody>
      </p:sp>
      <p:pic>
        <p:nvPicPr>
          <p:cNvPr id="7" name="Picture 6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40909" b="17273"/>
              <a:stretch>
                <a:fillRect/>
              </a:stretch>
            </p:blipFill>
          </mc:Choice>
          <mc:Fallback>
            <p:blipFill>
              <a:blip r:embed="rId4"/>
              <a:srcRect t="40909" b="17273"/>
              <a:stretch>
                <a:fillRect/>
              </a:stretch>
            </p:blipFill>
          </mc:Fallback>
        </mc:AlternateContent>
        <p:spPr>
          <a:xfrm>
            <a:off x="1631504" y="1628801"/>
            <a:ext cx="9152198" cy="49529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86DFBD-27E2-E046-A517-7C0202BD7FAE}" type="slidenum">
              <a:rPr lang="en-US">
                <a:solidFill>
                  <a:srgbClr val="2F1F58">
                    <a:lumMod val="40000"/>
                    <a:lumOff val="60000"/>
                  </a:srgbClr>
                </a:solidFill>
                <a:latin typeface="Arial" pitchFamily="-1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solidFill>
                <a:srgbClr val="2F1F58">
                  <a:lumMod val="40000"/>
                  <a:lumOff val="60000"/>
                </a:srgbClr>
              </a:solidFill>
              <a:latin typeface="Arial" pitchFamily="-1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1824" y="5867980"/>
            <a:ext cx="34747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Feistel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</p:spTree>
  </p:cSld>
  <p:clrMapOvr>
    <a:masterClrMapping/>
  </p:clrMapOvr>
  <p:transition spd="med">
    <p:wipe dir="d"/>
  </p:transition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rgbClr val="FF0000"/>
            </a:solidFill>
            <a:latin typeface="Arial Narrow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264</Words>
  <Application>Microsoft Office PowerPoint</Application>
  <PresentationFormat>Widescreen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Cambria Math</vt:lpstr>
      <vt:lpstr>Candara</vt:lpstr>
      <vt:lpstr>Mistral</vt:lpstr>
      <vt:lpstr>Times New Roman</vt:lpstr>
      <vt:lpstr>1_Infusion</vt:lpstr>
      <vt:lpstr>Infusion</vt:lpstr>
      <vt:lpstr>PowerPoint Presentation</vt:lpstr>
      <vt:lpstr>Encryption and Decryption Tables for Block Substitution Cipher </vt:lpstr>
      <vt:lpstr>Motivation for Feistel Cipher</vt:lpstr>
      <vt:lpstr>Feistel Cipher Structure</vt:lpstr>
      <vt:lpstr>Feistel Cipher Design Features</vt:lpstr>
      <vt:lpstr>Feistel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Wilbur Roberts</dc:creator>
  <cp:lastModifiedBy>Wilbur Roberts</cp:lastModifiedBy>
  <cp:revision>3</cp:revision>
  <dcterms:created xsi:type="dcterms:W3CDTF">2020-10-02T15:09:33Z</dcterms:created>
  <dcterms:modified xsi:type="dcterms:W3CDTF">2020-10-02T15:38:38Z</dcterms:modified>
</cp:coreProperties>
</file>