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5"/>
  </p:notesMasterIdLst>
  <p:sldIdLst>
    <p:sldId id="319" r:id="rId2"/>
    <p:sldId id="276" r:id="rId3"/>
    <p:sldId id="322" r:id="rId4"/>
    <p:sldId id="323" r:id="rId5"/>
    <p:sldId id="278" r:id="rId6"/>
    <p:sldId id="326" r:id="rId7"/>
    <p:sldId id="296" r:id="rId8"/>
    <p:sldId id="307" r:id="rId9"/>
    <p:sldId id="298" r:id="rId10"/>
    <p:sldId id="299" r:id="rId11"/>
    <p:sldId id="306" r:id="rId12"/>
    <p:sldId id="301" r:id="rId13"/>
    <p:sldId id="321" r:id="rId1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 autoAdjust="0"/>
    <p:restoredTop sz="77778" autoAdjust="0"/>
  </p:normalViewPr>
  <p:slideViewPr>
    <p:cSldViewPr>
      <p:cViewPr>
        <p:scale>
          <a:sx n="50" d="100"/>
          <a:sy n="50" d="100"/>
        </p:scale>
        <p:origin x="3792" y="1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"/>
    </p:cViewPr>
  </p:sorterViewPr>
  <p:notesViewPr>
    <p:cSldViewPr>
      <p:cViewPr>
        <p:scale>
          <a:sx n="100" d="100"/>
          <a:sy n="100" d="100"/>
        </p:scale>
        <p:origin x="-1704" y="-9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B638-AD8A-7449-B951-8BAE00A25ADC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7223F-47AF-9145-AC1D-19E9CEBF0BBA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Lower level</a:t>
          </a:r>
          <a:endParaRPr lang="en-US" dirty="0"/>
        </a:p>
      </dgm:t>
    </dgm:pt>
    <dgm:pt modelId="{6AF4A625-D7C6-3C44-BBB6-A35B38728378}" type="parTrans" cxnId="{77194883-A665-AD47-8DA4-B3690A1A4E2F}">
      <dgm:prSet/>
      <dgm:spPr/>
      <dgm:t>
        <a:bodyPr/>
        <a:lstStyle/>
        <a:p>
          <a:endParaRPr lang="en-US"/>
        </a:p>
      </dgm:t>
    </dgm:pt>
    <dgm:pt modelId="{A07E8E10-8C1E-4A4E-9EC7-0E8B471F26A1}" type="sibTrans" cxnId="{77194883-A665-AD47-8DA4-B3690A1A4E2F}">
      <dgm:prSet/>
      <dgm:spPr/>
      <dgm:t>
        <a:bodyPr/>
        <a:lstStyle/>
        <a:p>
          <a:endParaRPr lang="en-US"/>
        </a:p>
      </dgm:t>
    </dgm:pt>
    <dgm:pt modelId="{67CEA14B-DB74-D04C-8843-6765F8ACBA9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There must be some sort of function that produces an authenticator</a:t>
          </a:r>
        </a:p>
      </dgm:t>
    </dgm:pt>
    <dgm:pt modelId="{F7F87C3D-F34C-324B-8A44-7D3B2BB7365B}" type="parTrans" cxnId="{8E823168-509F-3F4D-81BA-3388C694368C}">
      <dgm:prSet/>
      <dgm:spPr/>
      <dgm:t>
        <a:bodyPr/>
        <a:lstStyle/>
        <a:p>
          <a:endParaRPr lang="en-US"/>
        </a:p>
      </dgm:t>
    </dgm:pt>
    <dgm:pt modelId="{C16D9BF7-F155-E74D-9B94-A842DF9A0FA9}" type="sibTrans" cxnId="{8E823168-509F-3F4D-81BA-3388C694368C}">
      <dgm:prSet/>
      <dgm:spPr/>
      <dgm:t>
        <a:bodyPr/>
        <a:lstStyle/>
        <a:p>
          <a:endParaRPr lang="en-US"/>
        </a:p>
      </dgm:t>
    </dgm:pt>
    <dgm:pt modelId="{70C31672-69CE-724F-96D3-288C76C18F8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900" dirty="0" smtClean="0"/>
            <a:t>Higher-level</a:t>
          </a:r>
        </a:p>
      </dgm:t>
    </dgm:pt>
    <dgm:pt modelId="{61D649B8-315F-F84C-AC9A-3EB95DF24113}" type="parTrans" cxnId="{D7C6FD97-EC24-7E4B-A5CC-63584ED825A0}">
      <dgm:prSet/>
      <dgm:spPr/>
      <dgm:t>
        <a:bodyPr/>
        <a:lstStyle/>
        <a:p>
          <a:endParaRPr lang="en-US"/>
        </a:p>
      </dgm:t>
    </dgm:pt>
    <dgm:pt modelId="{752F9A10-5E69-5F49-A955-00E57BB911F4}" type="sibTrans" cxnId="{D7C6FD97-EC24-7E4B-A5CC-63584ED825A0}">
      <dgm:prSet/>
      <dgm:spPr/>
      <dgm:t>
        <a:bodyPr/>
        <a:lstStyle/>
        <a:p>
          <a:endParaRPr lang="en-US"/>
        </a:p>
      </dgm:t>
    </dgm:pt>
    <dgm:pt modelId="{8BC74112-092F-7A4C-89D4-D59CE6A7824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500" dirty="0" smtClean="0"/>
            <a:t>Uses the lower-level function as a primitive in an authentication protocol that enables a receiver to verify the authenticity of a message</a:t>
          </a:r>
        </a:p>
      </dgm:t>
    </dgm:pt>
    <dgm:pt modelId="{82471070-B302-E541-A717-EB2B13629F6A}" type="parTrans" cxnId="{20DAEC2E-E96C-4143-8582-26AA0290F6F1}">
      <dgm:prSet/>
      <dgm:spPr/>
      <dgm:t>
        <a:bodyPr/>
        <a:lstStyle/>
        <a:p>
          <a:endParaRPr lang="en-US"/>
        </a:p>
      </dgm:t>
    </dgm:pt>
    <dgm:pt modelId="{BFB1E995-2A6C-7646-8CEE-A46E43CC28B0}" type="sibTrans" cxnId="{20DAEC2E-E96C-4143-8582-26AA0290F6F1}">
      <dgm:prSet/>
      <dgm:spPr/>
      <dgm:t>
        <a:bodyPr/>
        <a:lstStyle/>
        <a:p>
          <a:endParaRPr lang="en-US"/>
        </a:p>
      </dgm:t>
    </dgm:pt>
    <dgm:pt modelId="{5B93C41C-15C2-DB4E-BB5F-508419D939D4}" type="pres">
      <dgm:prSet presAssocID="{AF72B638-AD8A-7449-B951-8BAE00A25AD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EC589-A4ED-E54A-BF89-3911A7F09B0D}" type="pres">
      <dgm:prSet presAssocID="{AF72B638-AD8A-7449-B951-8BAE00A25ADC}" presName="divider" presStyleLbl="fgShp" presStyleIdx="0" presStyleCn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3C8EB4-2219-0641-85AA-990D74CF09C9}" type="pres">
      <dgm:prSet presAssocID="{74D7223F-47AF-9145-AC1D-19E9CEBF0BBA}" presName="downArrow" presStyleLbl="node1" presStyleIdx="0" presStyleCnt="2" custLinFactNeighborX="1667" custLinFactNeighborY="25636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AF565A-D8F3-0D47-8B84-CE178EBBD269}" type="pres">
      <dgm:prSet presAssocID="{74D7223F-47AF-9145-AC1D-19E9CEBF0BBA}" presName="downArrowText" presStyleLbl="revTx" presStyleIdx="0" presStyleCnt="2" custScaleX="201562" custScaleY="67716" custLinFactNeighborX="-83594" custLinFactNeighborY="-16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8629-E88D-5B42-AE48-3030A7AF7E25}" type="pres">
      <dgm:prSet presAssocID="{70C31672-69CE-724F-96D3-288C76C18F89}" presName="upArrow" presStyleLbl="node1" presStyleIdx="1" presStyleCnt="2" custLinFactNeighborX="-14167" custLinFactNeighborY="-31568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0458508-C634-8947-BE5F-AF7AD4C41A9B}" type="pres">
      <dgm:prSet presAssocID="{70C31672-69CE-724F-96D3-288C76C18F89}" presName="upArrowText" presStyleLbl="revTx" presStyleIdx="1" presStyleCnt="2" custScaleX="228125" custScaleY="73214" custLinFactNeighborX="87500" custLinFactNeighborY="13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1CC30-F416-2D47-B332-00601D027063}" type="presOf" srcId="{67CEA14B-DB74-D04C-8843-6765F8ACBA91}" destId="{A3AF565A-D8F3-0D47-8B84-CE178EBBD269}" srcOrd="0" destOrd="1" presId="urn:microsoft.com/office/officeart/2005/8/layout/arrow3"/>
    <dgm:cxn modelId="{8E823168-509F-3F4D-81BA-3388C694368C}" srcId="{74D7223F-47AF-9145-AC1D-19E9CEBF0BBA}" destId="{67CEA14B-DB74-D04C-8843-6765F8ACBA91}" srcOrd="0" destOrd="0" parTransId="{F7F87C3D-F34C-324B-8A44-7D3B2BB7365B}" sibTransId="{C16D9BF7-F155-E74D-9B94-A842DF9A0FA9}"/>
    <dgm:cxn modelId="{FB463ED7-7B4D-E34C-9935-CA701BEDFBA2}" type="presOf" srcId="{AF72B638-AD8A-7449-B951-8BAE00A25ADC}" destId="{5B93C41C-15C2-DB4E-BB5F-508419D939D4}" srcOrd="0" destOrd="0" presId="urn:microsoft.com/office/officeart/2005/8/layout/arrow3"/>
    <dgm:cxn modelId="{E3C84458-FD3A-584B-985D-1FCA58DF13B3}" type="presOf" srcId="{70C31672-69CE-724F-96D3-288C76C18F89}" destId="{F0458508-C634-8947-BE5F-AF7AD4C41A9B}" srcOrd="0" destOrd="0" presId="urn:microsoft.com/office/officeart/2005/8/layout/arrow3"/>
    <dgm:cxn modelId="{D7C6FD97-EC24-7E4B-A5CC-63584ED825A0}" srcId="{AF72B638-AD8A-7449-B951-8BAE00A25ADC}" destId="{70C31672-69CE-724F-96D3-288C76C18F89}" srcOrd="1" destOrd="0" parTransId="{61D649B8-315F-F84C-AC9A-3EB95DF24113}" sibTransId="{752F9A10-5E69-5F49-A955-00E57BB911F4}"/>
    <dgm:cxn modelId="{77194883-A665-AD47-8DA4-B3690A1A4E2F}" srcId="{AF72B638-AD8A-7449-B951-8BAE00A25ADC}" destId="{74D7223F-47AF-9145-AC1D-19E9CEBF0BBA}" srcOrd="0" destOrd="0" parTransId="{6AF4A625-D7C6-3C44-BBB6-A35B38728378}" sibTransId="{A07E8E10-8C1E-4A4E-9EC7-0E8B471F26A1}"/>
    <dgm:cxn modelId="{0ECE4F22-AE0F-3A41-995C-1FF3020FDF1C}" type="presOf" srcId="{8BC74112-092F-7A4C-89D4-D59CE6A78249}" destId="{F0458508-C634-8947-BE5F-AF7AD4C41A9B}" srcOrd="0" destOrd="1" presId="urn:microsoft.com/office/officeart/2005/8/layout/arrow3"/>
    <dgm:cxn modelId="{498AF860-BBD3-0744-ABF1-EF836690592E}" type="presOf" srcId="{74D7223F-47AF-9145-AC1D-19E9CEBF0BBA}" destId="{A3AF565A-D8F3-0D47-8B84-CE178EBBD269}" srcOrd="0" destOrd="0" presId="urn:microsoft.com/office/officeart/2005/8/layout/arrow3"/>
    <dgm:cxn modelId="{20DAEC2E-E96C-4143-8582-26AA0290F6F1}" srcId="{70C31672-69CE-724F-96D3-288C76C18F89}" destId="{8BC74112-092F-7A4C-89D4-D59CE6A78249}" srcOrd="0" destOrd="0" parTransId="{82471070-B302-E541-A717-EB2B13629F6A}" sibTransId="{BFB1E995-2A6C-7646-8CEE-A46E43CC28B0}"/>
    <dgm:cxn modelId="{BA0E6BCB-1DB9-174E-A6B5-C6FB7BEC23AA}" type="presParOf" srcId="{5B93C41C-15C2-DB4E-BB5F-508419D939D4}" destId="{29FEC589-A4ED-E54A-BF89-3911A7F09B0D}" srcOrd="0" destOrd="0" presId="urn:microsoft.com/office/officeart/2005/8/layout/arrow3"/>
    <dgm:cxn modelId="{89B9F052-D5F5-624D-9095-5F9ACD1F81B7}" type="presParOf" srcId="{5B93C41C-15C2-DB4E-BB5F-508419D939D4}" destId="{0C3C8EB4-2219-0641-85AA-990D74CF09C9}" srcOrd="1" destOrd="0" presId="urn:microsoft.com/office/officeart/2005/8/layout/arrow3"/>
    <dgm:cxn modelId="{7B596D58-0C4F-4242-8F1D-0ED1AF6B33D7}" type="presParOf" srcId="{5B93C41C-15C2-DB4E-BB5F-508419D939D4}" destId="{A3AF565A-D8F3-0D47-8B84-CE178EBBD269}" srcOrd="2" destOrd="0" presId="urn:microsoft.com/office/officeart/2005/8/layout/arrow3"/>
    <dgm:cxn modelId="{B9FB95AD-F0B2-D94A-A9E9-7F33AE028BED}" type="presParOf" srcId="{5B93C41C-15C2-DB4E-BB5F-508419D939D4}" destId="{F89A8629-E88D-5B42-AE48-3030A7AF7E25}" srcOrd="3" destOrd="0" presId="urn:microsoft.com/office/officeart/2005/8/layout/arrow3"/>
    <dgm:cxn modelId="{7947EC07-796B-1D45-AE45-E510C872BC7D}" type="presParOf" srcId="{5B93C41C-15C2-DB4E-BB5F-508419D939D4}" destId="{F0458508-C634-8947-BE5F-AF7AD4C41A9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EC589-A4ED-E54A-BF89-3911A7F09B0D}">
      <dsp:nvSpPr>
        <dsp:cNvPr id="0" name=""/>
        <dsp:cNvSpPr/>
      </dsp:nvSpPr>
      <dsp:spPr>
        <a:xfrm rot="21300000">
          <a:off x="18706" y="1901000"/>
          <a:ext cx="6058586" cy="693799"/>
        </a:xfrm>
        <a:prstGeom prst="mathMinus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C3C8EB4-2219-0641-85AA-990D74CF09C9}">
      <dsp:nvSpPr>
        <dsp:cNvPr id="0" name=""/>
        <dsp:cNvSpPr/>
      </dsp:nvSpPr>
      <dsp:spPr>
        <a:xfrm>
          <a:off x="762006" y="685807"/>
          <a:ext cx="1828800" cy="1798320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F565A-D8F3-0D47-8B84-CE178EBBD269}">
      <dsp:nvSpPr>
        <dsp:cNvPr id="0" name=""/>
        <dsp:cNvSpPr/>
      </dsp:nvSpPr>
      <dsp:spPr>
        <a:xfrm>
          <a:off x="609599" y="0"/>
          <a:ext cx="3931910" cy="1278637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Lower level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There must be some sort of function that produces an authenticator</a:t>
          </a:r>
        </a:p>
      </dsp:txBody>
      <dsp:txXfrm>
        <a:off x="609599" y="0"/>
        <a:ext cx="3931910" cy="1278637"/>
      </dsp:txXfrm>
    </dsp:sp>
    <dsp:sp modelId="{F89A8629-E88D-5B42-AE48-3030A7AF7E25}">
      <dsp:nvSpPr>
        <dsp:cNvPr id="0" name=""/>
        <dsp:cNvSpPr/>
      </dsp:nvSpPr>
      <dsp:spPr>
        <a:xfrm>
          <a:off x="3276593" y="1904996"/>
          <a:ext cx="1828800" cy="1798320"/>
        </a:xfrm>
        <a:prstGeom prst="up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58508-C634-8947-BE5F-AF7AD4C41A9B}">
      <dsp:nvSpPr>
        <dsp:cNvPr id="0" name=""/>
        <dsp:cNvSpPr/>
      </dsp:nvSpPr>
      <dsp:spPr>
        <a:xfrm>
          <a:off x="1371600" y="3113346"/>
          <a:ext cx="4450080" cy="1382453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Higher-level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Uses the lower-level function as a primitive in an authentication protocol that enables a receiver to verify the authenticity of a message</a:t>
          </a:r>
        </a:p>
      </dsp:txBody>
      <dsp:txXfrm>
        <a:off x="1371600" y="3113346"/>
        <a:ext cx="4450080" cy="1382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8E01877B-E5FC-4F44-9FC7-4B20506F310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108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lecture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begins with an introduction to the requirements for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digital signature and the types of attacks to be countered. Then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 are surveyed. The remainder of the chapter deals with the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to message authentication known as the message authentication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(MAC). Following an overview of this topic, the chapter looks at security considerations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MACs. This is followed by a discussion of specific MACs in two 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built from cryptographic hash functions and those built using a block cipher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of operation. Next, we look at a relatively recent approach known as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Finally, we look at the use of cryptographic hash functions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for pseudorandom number generation.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1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9EF42-2981-6B41-AD79-4DFB7116F037}" type="slidenum">
              <a:rPr lang="en-AU">
                <a:latin typeface="Arial" pitchFamily="-84" charset="0"/>
              </a:rPr>
              <a:pPr/>
              <a:t>10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any MAC function based on an embedded hash function depends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some way on the cryptographic strength of the underlying hash function.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appeal of HMAC is that its designers have been able to prove an exact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 strength of the embedded hash function and the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 MAC function is generally expressed in terms of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forgery with a given amount of time spent by the forger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given number of message-tag pairs created with the same key. In essence,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proved in [BELL96a] that for a given level of effort (time, message–tag pairs)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generated by a legitimate user and seen by the attacker,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attack on HMAC is equivalent to one of the following attacks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embedded hash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attacker is able to compute an output of the compression function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an IV  that is random, secret, and unknown to the attacker.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attacker finds collisions in the hash function even when the IV  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secret.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40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44543-A05C-F34C-988B-EFC379C870EE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Data Authentication Algorithm  (DAA), based on DES, has been one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most widely used MACs for a number of years. The algorithm is both a FIPS publication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PUB 113) and an ANSI standard (X9.17). However, as we discuss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subsequently, security weaknesses in this algorithm have been discovered, and it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being replaced by newer and stronger algorithms.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algorithm can be defined as using the cipher block chaining (CBC) mode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operation of DES (Figure 6.4) with an initialization vector of zero. The data (e.g.,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message, record, file, or program) to be authenticated are grouped into contiguous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64-bit blocks: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,. . .  ,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If necessary, the final block is padded on the right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zeroes to form a full 64-bit block. Using the DES encryption algorithm E and a secret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K , a data authentication code (DAC) is calculated as follows (Figure 12.7).</a:t>
            </a:r>
            <a:endParaRPr lang="en-US" b="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8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C0A1A-2076-B444-8D40-6938EAF96BFF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CMAC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calculated as follows (Figure 12.8).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12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12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42033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FBB41-D1EB-224C-BB0E-77BBD30CB389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context of communications across a network, the following attacks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identified.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Disclosure:  Release of message contents to any person or process not possessing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appropriate cryptographic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Traffic analysis:  Discovery of the pattern of traffic between parties. In a connection-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oriented application, the frequency and duration of connections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determined. In either a connection-oriented or connectionless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number and length of messages between parties could be determined.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Masquerade:  Insertion of messages into the network from a fraudulent 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includes the creation of messages by an opponent that are purported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come from an authorized entity. Also included are fraudulent acknowledgments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message receipt or nonreceipt by someone other than the message recipient.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4. Content modification:  Changes to the contents of a message, including insertion,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deletion, transposition, and modification.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5. Sequence modification:  Any modification to a sequence of messages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parties, including insertion, deletion, and reordering.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6. Timing modification:  Delay or replay of messages. In a connection-oriented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application, an entire session or sequence of messages could be a replay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previous valid session, or individual messages in the sequence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delayed or replayed. In a connectionless application, an individual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datagram) could be delayed or replayed.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7. Source repudiation:  Denial of transmission of message by 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8. Destination repudiation:  Denial of receipt of message by destination.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Measures to deal with the first two attacks are in the realm of message confidentiality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are dealt with in Part One. Measures to deal with items (3) through (6)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foregoing list are generally regarded as message authentication.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dealing specifically with item (7) come under the heading of digital signatures.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Generally, a digital signature technique will also counter some or all of the attacks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listed under items (3) through (6). Dealing with item (8) may require a combination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use of digital signatures and a protocol designed to counter this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summary, message authentication is a procedure to verify that received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come from the alleged source and have not been altered. Message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verify sequencing and timeliness. A digital signature is an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technique that also includes measures to counter repudiation by the source.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9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message authentication or digital signature mechanism has two levels of functionality.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the lower level, there must be some sort of function that produces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authenticator: a value to be used to authenticate a message. This lower-level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function is then used as a primitive in a higher-level authentication protocol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enables a receiver to verify the authenticity of a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section is concerned with the types of functions that may be used to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authenticator. These may be grouped into three classes.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Hash function:  A function that maps a message of any length into a fixed-length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value, which serves as the 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encryption:  The ciphertext of the entire message serves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authentication code (MAC):  A function of the message and a secret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that produces a fixed-length value that serves as the 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functions, and how they may serve for message authentication,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11. The remainder of this section briefly examines the remaining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topics. The remainder of the chapter elaborates on the topic of MACs.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644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Consider the straightforward use of symmetric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12.1a). A message M  transmitted from source A to destination B is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a secret key K  shared by A and B. If no other party knows the key,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confidentiality is provided: No other party can recover the plaintext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addition, B is assured that the message was generated by A. Why?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must have come from A, because A is the only other party that possesses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 and therefore the only other party with the information necessary to construct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can be decrypted with K . Furthermore, if M  is recovered, B knows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none of the bits of M  have been altered, because an opponent that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 K  would not know how to alter bits in the ciphertext to produce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changes in the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we may say that symmetric encryption provides authentication as well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confidentiality. However, this flat statement needs to be qualified. Consider exactly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what is happening at B. Given a decryption function D and a secret key K 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 will accept any  input X  and produce output Y = D (K , X ). If X  is the ciphertext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legitimate message M  produced by the corresponding encryption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Y  is some plaintext message M . Otherwise, Y  will likely be a meaningless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bits. There may need to be some automated means of determining at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whether Y  is legitimate plaintext and therefore must have come from 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implications of the line of reasoning in the preceding paragraph are profound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the point of view of authentication. Suppose the message M  can be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arbitrary bit pattern. In that case, there is no way to determine automatically,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destination, whether an incoming message is the ciphertext of a legitimate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conclusion is incontrovertible: If M  can be any bit pattern, then regardless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value of X , the value Y =  D(K , X ) is some  bit pattern and therefore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accepted as authentic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Thus, in general, we require that only a small subset of all possible bit patterns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considered legitimate plaintext. In that case, any spurious ciphertext is unlikely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produce legitimate plaintext. For example, suppose that only one bit pattern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legitimate plaintext. Then the probability that any randomly chosen bit pattern,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treated as ciphertext, will produce a legitimate plaintext message is only 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-6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177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91D36-BC66-6B4D-BB43-909C7090ACE4}" type="slidenum">
              <a:rPr lang="en-AU">
                <a:latin typeface="Arial" pitchFamily="-84" charset="0"/>
              </a:rPr>
              <a:pPr/>
              <a:t>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straightforward use of public-key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12.1b) provides confidentiality but not authentication. The source (A) uses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public key PU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of the destination (B) to encrypt M . Because only B has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private key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only B can decrypt the message. This scheme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authentication, because any opponent could also use B’s public key to encrypt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and claim to be 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authentication, A uses its private key to encrypt the message,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 uses A’s public key to decrypt (Figure 12.1c). This provides authentication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type of reasoning as in the symmetric encryption case: The message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come from A because A is the only party that possesses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and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only party with the information necessary to construct ciphertext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decrypted with PU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Again, the same reasoning as before applies: There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internal structure to the plaintext so that the receiver can distinguish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well-formed plaintext and random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Assuming there is such structure, then the scheme of Figure 12.1c does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authentication. It also provides what is known as digital signature.  Only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have constructed the ciphertext because only A possesses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Not even B,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recipient, could have constructed the ciphertext. Therefore, if B is in possession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ciphertext, B has the means to prove that the message must have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A. In effect, A has “signed” the message by using its private key to encrypt.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this scheme does not provide confidentiality. Anyone in possession of A’s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public key can decrypt the ciphertext.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both confidentiality and authentication, A can encrypt M 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its private key, which provides the digital signature, and then using B’s public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key, which provides confidentiality (Figure 12.1d). The disadvantage of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that the public-key algorithm, which is complex, must be exercised four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times rather than two in each communication.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55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alternative authentication technique involves the use of a secret key to generate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small fixed-size block of data, known as a cryptographic checksum  or MAC, that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appended to the message. This technique assumes that two communicating parties,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say A and B, share a common secret key K . When A has a message to send to B,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calculates the MAC as a function of the message and the key: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MAC =  C(K , M 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=  input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=  MAC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=  shared secret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=  message authentication code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message plus MAC are transmitted to the intended recipient. The recipient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performs the same calculation on the received message, using the same secret key,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new MAC. The received MAC is compared to the calculated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12.4a). If we assume that only the receiver and the sender know the identity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secret key, and if the received MAC matches the calculated MAC, then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receiver is assured that the message has not been altered. If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alters the message but does not alter the MAC, then the receiver’s calculation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MAC will differ from the received MAC. Because the attacker is assumed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to know the secret key, the attacker cannot alter the MAC to correspond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alterations in the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receiver is assured that the message is from the alleged sender.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one else knows the secret key, no one else could prepare a message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MAC.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If the message includes a sequence number (such as is used with HDLC, X.25,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TCP), then the receiver can be assured of the proper sequence because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attacker cannot successfully alter the sequence number.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function is similar to encryption. One difference is that the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need not be reversible, as it must be for decryption. In general, the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is a many-to-one function. The domain of the function consists of messages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some arbitrary length, whereas the range consists of all possible MACs and 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possible keys. If an n -bit MAC is used, then there are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MACs, whereas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N  possible messages with N &gt;&gt; 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Furthermore, with a k -bit key, there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keys.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process depicted in Figure 12.4a provides authentication but not confidentiality,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message as a whole is transmitted in the clear. Confidentiality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provided by performing message encryption either after (Figure 12.4b)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before (Figure 12.4c) the MAC algorithm. In both these cases, two separate keys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needed, each of which is shared by the sender and the receiver. In the first case,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is calculated with the message as input and is then concatenated to the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entire block is then encrypted. In the second case, the message is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first. Then the MAC is calculated using the resulting ciphertext and is concatenated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ciphertext to form the transmitted block. Typically, it is preferable to tie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directly to the plaintext, so the method of Figure 12.4b is used.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1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6E51D-BAAB-B244-A5B7-11D0FCFC0872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in this chapter, we look at examples of a MAC based on the use of a 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cipher. This has traditionally been the most common approach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constructing a MAC. In recent years, there has been increased interest in developing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derived from a cryptographic hash function. The motivations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interest are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Cryptographic hash functions such as MD5 and SHA generally execute faster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 than symmetric block ciphers such as DES.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Library code for cryptographic hash functions is widely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development of AES and the more widespread availability of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encryption algorithms, these considerations are less significant, but hash-based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continue to be widely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hash function such as SHA was not designed for use as a MAC and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used directly for that purpose, because it does not rely on a secret key.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have been a number of proposals for the incorporation of a secret key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existing hash algorithm. The approach that has received the most support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[BELL96a, BELL96b]. HMAC has been issued as RFC 2104,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chosen as the mandatory-to-implement MAC for IP security, and is used 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Internet protocols, such as SSL. HMAC has also been issued as a NIST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198).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70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RFC 2104 lists the following design objectives for HMAC: 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use, without modifications, available hash functions. In particular, hash functions that perform well in software, and for which code is freely and widely available.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allow for easy replaceability of the embedded hash function in case faster or more secure hash functions are found or required.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preserve the original performance of the hash function without incurring a significant degradation.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 and handle keys in a simple way.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have a well understood cryptographic analysis of the strength of the authentication mechanism based on reasonable assumptions about the embedded hash function.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first two objectives are important to the acceptability of HMAC. HMAC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treats the hash function as a “black box.” This has two benefits. First, an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implementation of a hash function can be used as a module in implementing HMAC.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way, the bulk of the HMAC code is prepackaged and ready to use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modification. Second, if it is ever desired to replace a given hash function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implementation, all that is required is to remove the existing hash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module and drop in the new module. This could be done if a faster hash function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desired. More important, if the security of the embedded hash function were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HMAC could be retained simply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replacing the embedded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with a more secure one (e.g., replacing SHA- 2 with SHA-3).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last design objective in the preceding list is, in fact, the main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 over other proposed hash-based schemes. HMAC can be proven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provided that the embedded hash function has some reasonable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strengths. We return to this point later in this section, but first we examine the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FEDC-4976-554C-9DD6-D5B564CC70AD}" type="slidenum">
              <a:rPr lang="en-AU" smtClean="0">
                <a:latin typeface="Arial" pitchFamily="-84" charset="0"/>
              </a:rPr>
              <a:pPr/>
              <a:t>8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4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C37A4-4843-BD44-B333-0F6B06EFC964}" type="slidenum">
              <a:rPr lang="en-AU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12.5 illustrates the overall operation of HMAC.</a:t>
            </a:r>
            <a:endParaRPr lang="en-US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7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A2C889-37FC-C046-918F-581C92FAC5CF}" type="datetime1">
              <a:rPr lang="en-US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9E5C9-CB98-D348-A8A0-BFEA260A0170}" type="datetime1">
              <a:rPr lang="en-US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Lecture 7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334000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AU" sz="3600" dirty="0" smtClean="0"/>
              <a:t>Message Authentication Codes</a:t>
            </a:r>
            <a:endParaRPr lang="en-US" sz="3600" dirty="0" smtClean="0"/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HMAC</a:t>
            </a:r>
            <a:endParaRPr lang="en-AU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Depends in some way on the cryptographic strength of the underlying hash function</a:t>
            </a:r>
          </a:p>
          <a:p>
            <a:r>
              <a:rPr lang="en-US" dirty="0" smtClean="0"/>
              <a:t>Appeal of HMAC is that its designers have been able to prove an exact relationship between the strength of the embedded hash function and the strength of HMAC</a:t>
            </a:r>
          </a:p>
          <a:p>
            <a:r>
              <a:rPr lang="en-US" dirty="0" smtClean="0"/>
              <a:t>Generally expressed in terms of the probability of successful forgery with a given amount of time spent by the forger and a given number of message-tag pairs created with the same key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7906">
            <a:off x="6994965" y="387885"/>
            <a:ext cx="1922509" cy="1444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p:blipFill>
          <a:blip r:embed="rId3"/>
          <a:srcRect l="3636" t="12941" r="3636" b="11765"/>
          <a:stretch>
            <a:fillRect/>
          </a:stretch>
        </p:blipFill>
        <p:spPr>
          <a:xfrm>
            <a:off x="0" y="533400"/>
            <a:ext cx="9229819" cy="5791200"/>
          </a:xfrm>
          <a:prstGeom prst="rect">
            <a:avLst/>
          </a:prstGeom>
        </p:spPr>
      </p:pic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524000"/>
            <a:ext cx="35655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authentication requirements</a:t>
            </a:r>
          </a:p>
          <a:p>
            <a:r>
              <a:rPr lang="en-US" dirty="0" smtClean="0"/>
              <a:t>Message authentication functions</a:t>
            </a:r>
          </a:p>
          <a:p>
            <a:pPr lvl="1"/>
            <a:r>
              <a:rPr lang="en-US" dirty="0" smtClean="0"/>
              <a:t>Message encryption</a:t>
            </a:r>
          </a:p>
          <a:p>
            <a:pPr lvl="1"/>
            <a:r>
              <a:rPr lang="en-US" dirty="0" smtClean="0"/>
              <a:t>Message authentication code</a:t>
            </a:r>
          </a:p>
          <a:p>
            <a:r>
              <a:rPr lang="en-US" dirty="0" smtClean="0"/>
              <a:t>Requirements for message authentication codes </a:t>
            </a:r>
          </a:p>
          <a:p>
            <a:r>
              <a:rPr lang="en-US" dirty="0" smtClean="0"/>
              <a:t>Security of MACs</a:t>
            </a:r>
          </a:p>
          <a:p>
            <a:pPr lvl="1"/>
            <a:r>
              <a:rPr lang="en-US" dirty="0" smtClean="0"/>
              <a:t>Brute-force attacks </a:t>
            </a:r>
          </a:p>
          <a:p>
            <a:pPr lvl="1"/>
            <a:r>
              <a:rPr lang="en-US" dirty="0" smtClean="0"/>
              <a:t>Cryptanalysis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Pseudorandom number generation using hash functions and MACs</a:t>
            </a:r>
          </a:p>
          <a:p>
            <a:pPr lvl="1"/>
            <a:endParaRPr lang="en-AU" dirty="0" smtClean="0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524000"/>
            <a:ext cx="3565525" cy="51054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MACs based on hash functions: (HMAC)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HMAC design objectives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HMAC algorithm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Security of HMAC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MACS based on block ciphers: DAA and CMAC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3048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Requirements</a:t>
            </a:r>
            <a:endParaRPr lang="en-AU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774825"/>
            <a:ext cx="3748722" cy="49307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 smtClean="0"/>
              <a:t>Disclosure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Release of message contents to any person or process not possessing the appropriate cryptographic key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Traffic analysis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Discovery of the pattern of traffic between parties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Masquerade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Insertion of messages into the network from a fraudulent source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Content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Changes to the contents of a message, including insertion, deletion, transposition, and modification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566160" cy="47783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 smtClean="0"/>
              <a:t>Sequence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Any modification to a sequence of messages between parties, including insertion, deletion, and reordering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Timing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Delay or replay of messages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Source repudiation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Denial of transmission of message by source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Destination repudiation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Denial of receipt of message by destination</a:t>
            </a:r>
            <a:endParaRPr lang="en-AU" sz="2429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733800" cy="48545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3600"/>
              </a:spcBef>
            </a:pPr>
            <a:r>
              <a:rPr lang="en-US" sz="2588" dirty="0" smtClean="0"/>
              <a:t>Two levels of functionality: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05400" y="1524000"/>
            <a:ext cx="3844066" cy="4930775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Hash function</a:t>
            </a:r>
          </a:p>
          <a:p>
            <a:pPr lvl="1"/>
            <a:r>
              <a:rPr lang="en-US" sz="2235" dirty="0" smtClean="0"/>
              <a:t>A function that maps a message of any length into a fixed-length hash value which serves as the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Message encryption</a:t>
            </a:r>
          </a:p>
          <a:p>
            <a:pPr lvl="1"/>
            <a:r>
              <a:rPr lang="en-US" sz="2235" dirty="0" smtClean="0"/>
              <a:t>The ciphertext of the entire message serves as its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Message authentication code (MAC)</a:t>
            </a:r>
          </a:p>
          <a:p>
            <a:pPr lvl="1"/>
            <a:r>
              <a:rPr lang="en-US" sz="2235" dirty="0" smtClean="0"/>
              <a:t>A function of the message and a secret key that produces a fixed-length value that serves as the authenticator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-457200" y="2209800"/>
          <a:ext cx="6096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-391660"/>
            <a:ext cx="5904656" cy="76413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AU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straightforward use of public-key encryption provides confidentiality but not authentication</a:t>
            </a:r>
          </a:p>
          <a:p>
            <a:r>
              <a:rPr lang="en-US" dirty="0" smtClean="0"/>
              <a:t>To provide both confidentiality and authentication, A can encrypt </a:t>
            </a:r>
            <a:r>
              <a:rPr lang="en-US" i="1" dirty="0" smtClean="0"/>
              <a:t>M </a:t>
            </a:r>
            <a:r>
              <a:rPr lang="en-US" dirty="0" smtClean="0"/>
              <a:t>first using its private key which provides the digital signature, and then using B’s public key, which provides confidentiality</a:t>
            </a:r>
          </a:p>
          <a:p>
            <a:r>
              <a:rPr lang="en-US" dirty="0" smtClean="0"/>
              <a:t>Disadvantage is that the public-key algorithm must be exercised four times rather than two in each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/>
          <a:srcRect t="20909" b="6364"/>
          <a:stretch>
            <a:fillRect/>
          </a:stretch>
        </p:blipFill>
        <p:spPr>
          <a:xfrm>
            <a:off x="703558" y="-135543"/>
            <a:ext cx="7612858" cy="716498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MACs Based on Hash Functions: HMAC</a:t>
            </a:r>
            <a:endParaRPr lang="en-AU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has been increased interest in developing a MAC derived from a cryptographic hash function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Cryptographic hash functions such as MD5 and SHA generally execute faster in software than symmetric block ciphers such as DES</a:t>
            </a:r>
          </a:p>
          <a:p>
            <a:pPr lvl="1"/>
            <a:r>
              <a:rPr lang="en-US" dirty="0" smtClean="0"/>
              <a:t>Library code for cryptographic hash functions is widely available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HMAC has been chosen as the mandatory-to-implement MAC for IP security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Has also been issued as a NIST standard (FIPS 198)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Design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RFC 2104 lists the following objectives for HMAC:</a:t>
            </a:r>
          </a:p>
          <a:p>
            <a:pPr lvl="1"/>
            <a:r>
              <a:rPr lang="en-US" dirty="0" smtClean="0"/>
              <a:t>To use, without modifications, available hash functions</a:t>
            </a:r>
          </a:p>
          <a:p>
            <a:pPr lvl="1"/>
            <a:r>
              <a:rPr lang="en-US" dirty="0" smtClean="0"/>
              <a:t>To allow for easy replaceability of the embedded hash function in case faster or more secure hash functions are found or required</a:t>
            </a:r>
          </a:p>
          <a:p>
            <a:pPr lvl="1"/>
            <a:r>
              <a:rPr lang="en-US" dirty="0" smtClean="0"/>
              <a:t>To preserve the original performance of the hash function without incurring a significant degradation</a:t>
            </a:r>
          </a:p>
          <a:p>
            <a:pPr lvl="1"/>
            <a:r>
              <a:rPr lang="en-US" dirty="0" smtClean="0"/>
              <a:t>To use and handle keys in a simple way</a:t>
            </a:r>
          </a:p>
          <a:p>
            <a:pPr lvl="1"/>
            <a:r>
              <a:rPr lang="en-US" dirty="0" smtClean="0"/>
              <a:t>To have a well understood cryptographic analysis of the strength of the authentication mechanism based on reasonable assumptions about the embedded hash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3276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HMAC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 Structure</a:t>
            </a:r>
            <a:endParaRPr lang="en-AU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p:blipFill>
          <a:blip r:embed="rId3"/>
          <a:srcRect l="14118" t="7273" r="7059" b="11818"/>
          <a:stretch>
            <a:fillRect/>
          </a:stretch>
        </p:blipFill>
        <p:spPr>
          <a:xfrm>
            <a:off x="3810000" y="0"/>
            <a:ext cx="5162672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8079</TotalTime>
  <Words>3754</Words>
  <Application>Microsoft Macintosh PowerPoint</Application>
  <PresentationFormat>On-screen Show (4:3)</PresentationFormat>
  <Paragraphs>362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Candara</vt:lpstr>
      <vt:lpstr>Mistral</vt:lpstr>
      <vt:lpstr>ＭＳ Ｐゴシック</vt:lpstr>
      <vt:lpstr>Arial</vt:lpstr>
      <vt:lpstr>Infusion</vt:lpstr>
      <vt:lpstr>Lecture 7</vt:lpstr>
      <vt:lpstr>Message Authentication Requirements</vt:lpstr>
      <vt:lpstr>Message Authentication Functions</vt:lpstr>
      <vt:lpstr>PowerPoint Presentation</vt:lpstr>
      <vt:lpstr>Public-Key Encryption</vt:lpstr>
      <vt:lpstr>PowerPoint Presentation</vt:lpstr>
      <vt:lpstr>MACs Based on Hash Functions: HMAC</vt:lpstr>
      <vt:lpstr>HMAC Design Objectives</vt:lpstr>
      <vt:lpstr>HMAC Structure</vt:lpstr>
      <vt:lpstr>Security of HMAC</vt:lpstr>
      <vt:lpstr>PowerPoint Presentation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12</dc:subject>
  <dc:creator>Dr Lawrie Brown</dc:creator>
  <cp:keywords/>
  <dc:description/>
  <cp:lastModifiedBy>Microsoft Office User</cp:lastModifiedBy>
  <cp:revision>56</cp:revision>
  <dcterms:created xsi:type="dcterms:W3CDTF">2013-02-16T03:31:38Z</dcterms:created>
  <dcterms:modified xsi:type="dcterms:W3CDTF">2016-10-24T19:15:37Z</dcterms:modified>
  <cp:category/>
</cp:coreProperties>
</file>