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15"/>
  </p:notesMasterIdLst>
  <p:sldIdLst>
    <p:sldId id="312" r:id="rId3"/>
    <p:sldId id="286" r:id="rId4"/>
    <p:sldId id="315" r:id="rId5"/>
    <p:sldId id="301" r:id="rId6"/>
    <p:sldId id="303" r:id="rId7"/>
    <p:sldId id="304" r:id="rId8"/>
    <p:sldId id="316" r:id="rId9"/>
    <p:sldId id="291" r:id="rId10"/>
    <p:sldId id="293" r:id="rId11"/>
    <p:sldId id="294" r:id="rId12"/>
    <p:sldId id="325" r:id="rId13"/>
    <p:sldId id="314" r:id="rId1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9547" autoAdjust="0"/>
  </p:normalViewPr>
  <p:slideViewPr>
    <p:cSldViewPr>
      <p:cViewPr>
        <p:scale>
          <a:sx n="110" d="100"/>
          <a:sy n="110" d="100"/>
        </p:scale>
        <p:origin x="1144" y="-776"/>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Announced in 1984 by T. </a:t>
          </a:r>
          <a:r>
            <a:rPr lang="en-US" b="0" dirty="0" err="1" smtClean="0">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Public-key scheme based on discrete logarithms closely related to the </a:t>
          </a:r>
          <a:r>
            <a:rPr lang="en-US" b="0" dirty="0" err="1" smtClean="0">
              <a:effectLst>
                <a:outerShdw blurRad="38100" dist="38100" dir="2700000" algn="tl">
                  <a:srgbClr val="000000">
                    <a:alpha val="43137"/>
                  </a:srgbClr>
                </a:outerShdw>
              </a:effectLst>
            </a:rPr>
            <a:t>Diffie</a:t>
          </a:r>
          <a:r>
            <a:rPr lang="en-US" b="0" dirty="0" smtClean="0">
              <a:effectLst>
                <a:outerShdw blurRad="38100" dist="38100" dir="2700000" algn="tl">
                  <a:srgbClr val="000000">
                    <a:alpha val="43137"/>
                  </a:srgbClr>
                </a:outerShdw>
              </a:effectLst>
            </a:rPr>
            <a:t>-Hellman technique</a:t>
          </a:r>
          <a:endParaRPr lang="en-US" b="0" dirty="0">
            <a:effectLst>
              <a:outerShdw blurRad="38100" dist="38100" dir="2700000" algn="tl">
                <a:srgbClr val="000000">
                  <a:alpha val="43137"/>
                </a:srgbClr>
              </a:outerShdw>
            </a:effectLst>
          </a:endParaRP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Used in the digital signature standard (DSS) and the S/MIME e-mail standard</a:t>
          </a:r>
          <a:endParaRPr lang="en-US" b="0" dirty="0">
            <a:effectLst>
              <a:outerShdw blurRad="38100" dist="38100" dir="2700000" algn="tl">
                <a:srgbClr val="000000">
                  <a:alpha val="43137"/>
                </a:srgbClr>
              </a:outerShdw>
            </a:effectLst>
          </a:endParaRP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Global elements are a prime number </a:t>
          </a:r>
          <a:r>
            <a:rPr lang="en-US" b="0" i="1" dirty="0" err="1" smtClean="0">
              <a:effectLst>
                <a:outerShdw blurRad="38100" dist="38100" dir="2700000" algn="tl">
                  <a:srgbClr val="000000">
                    <a:alpha val="43137"/>
                  </a:srgbClr>
                </a:outerShdw>
              </a:effectLst>
            </a:rPr>
            <a:t>q</a:t>
          </a:r>
          <a:r>
            <a:rPr lang="en-US" b="0" i="1" dirty="0" smtClean="0">
              <a:effectLst>
                <a:outerShdw blurRad="38100" dist="38100" dir="2700000" algn="tl">
                  <a:srgbClr val="000000">
                    <a:alpha val="43137"/>
                  </a:srgbClr>
                </a:outerShdw>
              </a:effectLst>
            </a:rPr>
            <a:t> </a:t>
          </a:r>
          <a:r>
            <a:rPr lang="en-US" b="0" dirty="0" smtClean="0">
              <a:effectLst>
                <a:outerShdw blurRad="38100" dist="38100" dir="2700000" algn="tl">
                  <a:srgbClr val="000000">
                    <a:alpha val="43137"/>
                  </a:srgbClr>
                </a:outerShdw>
              </a:effectLst>
            </a:rPr>
            <a:t>and </a:t>
          </a:r>
          <a:r>
            <a:rPr lang="en-US" b="0" i="1" dirty="0" smtClean="0">
              <a:effectLst>
                <a:outerShdw blurRad="38100" dist="38100" dir="2700000" algn="tl">
                  <a:srgbClr val="000000">
                    <a:alpha val="43137"/>
                  </a:srgbClr>
                </a:outerShdw>
              </a:effectLst>
            </a:rPr>
            <a:t>a</a:t>
          </a:r>
          <a:r>
            <a:rPr lang="en-US" b="0" dirty="0" smtClean="0">
              <a:effectLst>
                <a:outerShdw blurRad="38100" dist="38100" dir="2700000" algn="tl">
                  <a:srgbClr val="000000">
                    <a:alpha val="43137"/>
                  </a:srgbClr>
                </a:outerShdw>
              </a:effectLst>
            </a:rPr>
            <a:t> which is a primitive root of </a:t>
          </a:r>
          <a:r>
            <a:rPr lang="en-US" b="0" i="1" dirty="0" err="1" smtClean="0">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t>
        <a:bodyPr/>
        <a:lstStyle/>
        <a:p>
          <a:endParaRPr lang="en-US"/>
        </a:p>
      </dgm:t>
    </dgm:pt>
    <dgm:pt modelId="{F57960FA-B7C6-A243-9B95-5DC485277954}" type="pres">
      <dgm:prSet presAssocID="{B074D31A-A44C-1B4E-82C2-AD0C6F2CDC2C}" presName="node" presStyleLbl="node1" presStyleIdx="0" presStyleCnt="5">
        <dgm:presLayoutVars>
          <dgm:bulletEnabled val="1"/>
        </dgm:presLayoutVars>
      </dgm:prSet>
      <dgm:spPr/>
      <dgm:t>
        <a:bodyPr/>
        <a:lstStyle/>
        <a:p>
          <a:endParaRPr lang="en-US"/>
        </a:p>
      </dgm:t>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t>
        <a:bodyPr/>
        <a:lstStyle/>
        <a:p>
          <a:endParaRPr lang="en-US"/>
        </a:p>
      </dgm:t>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t>
        <a:bodyPr/>
        <a:lstStyle/>
        <a:p>
          <a:endParaRPr lang="en-US"/>
        </a:p>
      </dgm:t>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t>
        <a:bodyPr/>
        <a:lstStyle/>
        <a:p>
          <a:endParaRPr lang="en-US"/>
        </a:p>
      </dgm:t>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t>
        <a:bodyPr/>
        <a:lstStyle/>
        <a:p>
          <a:endParaRPr lang="en-US"/>
        </a:p>
      </dgm:t>
    </dgm:pt>
  </dgm:ptLst>
  <dgm:cxnLst>
    <dgm:cxn modelId="{412FF9BB-F742-BE47-9D0B-B9D54B0D72C1}" type="presOf" srcId="{38E152EE-412D-774E-9404-7B14650C5A54}" destId="{962B265E-5530-394D-871D-9C5C574AEBCA}" srcOrd="0" destOrd="0" presId="urn:microsoft.com/office/officeart/2005/8/layout/default#2"/>
    <dgm:cxn modelId="{4E2CD826-24F1-4B45-B771-9BF4EF4F7254}" type="presOf" srcId="{A94A6C78-D99F-6342-A512-70C59355D32E}" destId="{659BA2B5-6D77-864F-8CA3-F2DD6119A169}" srcOrd="0" destOrd="0" presId="urn:microsoft.com/office/officeart/2005/8/layout/default#2"/>
    <dgm:cxn modelId="{E7D31497-E128-FD45-A817-0F96DD4ECD82}" srcId="{CC2BFBCF-8FB3-8B42-BFCE-ADCF2AC68644}" destId="{74744364-26D6-6340-82D0-C96256292ADE}" srcOrd="2" destOrd="0" parTransId="{EE5BAF50-5DC4-2E46-BA7C-EDE457C81F3F}" sibTransId="{869F4DD0-9DBF-6742-BE9F-C906B42583BF}"/>
    <dgm:cxn modelId="{87ADF525-C0AB-D648-81C1-7D066092EEB4}" srcId="{CC2BFBCF-8FB3-8B42-BFCE-ADCF2AC68644}" destId="{A44A8A2B-9D29-4643-92BA-39E5B80A8A92}" srcOrd="1" destOrd="0" parTransId="{C6F71EAF-257F-2A47-99E3-051723C549C4}" sibTransId="{9A25FB7F-19A4-1149-BA8D-50BD70FB3219}"/>
    <dgm:cxn modelId="{4BF198F9-521B-0F43-8476-B58ABC494D5E}" srcId="{CC2BFBCF-8FB3-8B42-BFCE-ADCF2AC68644}" destId="{38E152EE-412D-774E-9404-7B14650C5A54}" srcOrd="4" destOrd="0" parTransId="{E8684120-B399-AB49-AA61-15C2F902E3F4}" sibTransId="{D5266D8D-ED36-FA4A-A5B7-9E4945B27967}"/>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2"/>
    <dgm:cxn modelId="{063925B5-912D-964C-9CFC-E0FB15E901C4}" type="presOf" srcId="{B074D31A-A44C-1B4E-82C2-AD0C6F2CDC2C}" destId="{F57960FA-B7C6-A243-9B95-5DC485277954}" srcOrd="0" destOrd="0" presId="urn:microsoft.com/office/officeart/2005/8/layout/default#2"/>
    <dgm:cxn modelId="{BC6509CA-19DA-FA48-A1A0-902AFD68CFB1}" srcId="{CC2BFBCF-8FB3-8B42-BFCE-ADCF2AC68644}" destId="{A94A6C78-D99F-6342-A512-70C59355D32E}" srcOrd="3" destOrd="0" parTransId="{CBCCC696-7218-BD42-81E7-D01B447EAF0D}" sibTransId="{9AD023C3-0385-CD49-BFBD-2DAAFAF7C2A3}"/>
    <dgm:cxn modelId="{091180B4-D187-FF40-873A-91A10388493F}" type="presOf" srcId="{CC2BFBCF-8FB3-8B42-BFCE-ADCF2AC68644}" destId="{3532F574-9E53-7442-9F7A-81847943D603}" srcOrd="0" destOrd="0" presId="urn:microsoft.com/office/officeart/2005/8/layout/default#2"/>
    <dgm:cxn modelId="{2D1D20A0-B0E7-2347-85C7-23C4B9DC07D7}" type="presOf" srcId="{A44A8A2B-9D29-4643-92BA-39E5B80A8A92}" destId="{A257FC50-FF91-3F4C-BFB5-E75AFE9E36EC}" srcOrd="0" destOrd="0" presId="urn:microsoft.com/office/officeart/2005/8/layout/default#2"/>
    <dgm:cxn modelId="{9C191A26-F679-5E44-8E85-767815898363}" type="presParOf" srcId="{3532F574-9E53-7442-9F7A-81847943D603}" destId="{F57960FA-B7C6-A243-9B95-5DC485277954}" srcOrd="0" destOrd="0" presId="urn:microsoft.com/office/officeart/2005/8/layout/default#2"/>
    <dgm:cxn modelId="{7B9058D9-2536-6042-9D46-F6FA1AE7EF2F}" type="presParOf" srcId="{3532F574-9E53-7442-9F7A-81847943D603}" destId="{CC034B42-A2D7-134E-88A8-48ED4D214791}" srcOrd="1" destOrd="0" presId="urn:microsoft.com/office/officeart/2005/8/layout/default#2"/>
    <dgm:cxn modelId="{986CB44D-86F7-764B-91D2-16A85CE9DD9F}" type="presParOf" srcId="{3532F574-9E53-7442-9F7A-81847943D603}" destId="{A257FC50-FF91-3F4C-BFB5-E75AFE9E36EC}" srcOrd="2" destOrd="0" presId="urn:microsoft.com/office/officeart/2005/8/layout/default#2"/>
    <dgm:cxn modelId="{A844C417-8015-2347-8ECD-0E49030A6C3F}" type="presParOf" srcId="{3532F574-9E53-7442-9F7A-81847943D603}" destId="{498A1560-4FA4-124C-ADB5-0FA0390AAC58}" srcOrd="3" destOrd="0" presId="urn:microsoft.com/office/officeart/2005/8/layout/default#2"/>
    <dgm:cxn modelId="{71835587-334F-A04F-B74B-418EF0404D2A}" type="presParOf" srcId="{3532F574-9E53-7442-9F7A-81847943D603}" destId="{2261D62D-521A-E14D-8922-72F6614F3DCC}" srcOrd="4" destOrd="0" presId="urn:microsoft.com/office/officeart/2005/8/layout/default#2"/>
    <dgm:cxn modelId="{4B755268-CACE-B148-BC1B-DB8007BF7243}" type="presParOf" srcId="{3532F574-9E53-7442-9F7A-81847943D603}" destId="{5899D3D1-6DC6-6441-B71B-E7447E07D962}" srcOrd="5" destOrd="0" presId="urn:microsoft.com/office/officeart/2005/8/layout/default#2"/>
    <dgm:cxn modelId="{7D42A6CC-1DF2-6B4C-94E4-D63B1078126F}" type="presParOf" srcId="{3532F574-9E53-7442-9F7A-81847943D603}" destId="{659BA2B5-6D77-864F-8CA3-F2DD6119A169}" srcOrd="6" destOrd="0" presId="urn:microsoft.com/office/officeart/2005/8/layout/default#2"/>
    <dgm:cxn modelId="{C92CAAE3-8713-A346-9E1C-05F1820CFBD9}" type="presParOf" srcId="{3532F574-9E53-7442-9F7A-81847943D603}" destId="{09F40D0C-30F3-7B4A-94D8-EE9180D64BD3}" srcOrd="7" destOrd="0" presId="urn:microsoft.com/office/officeart/2005/8/layout/default#2"/>
    <dgm:cxn modelId="{C6D07812-D06F-F14D-B6B4-6B90E4D4B9E0}" type="presParOf" srcId="{3532F574-9E53-7442-9F7A-81847943D603}" destId="{962B265E-5530-394D-871D-9C5C574AEBCA}"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E11B-EFE8-F340-97FA-A76F226D9141}" type="doc">
      <dgm:prSet loTypeId="urn:microsoft.com/office/officeart/2005/8/layout/gear1" loCatId="relationship" qsTypeId="urn:microsoft.com/office/officeart/2005/8/quickstyle/simple4" qsCatId="simple" csTypeId="urn:microsoft.com/office/officeart/2005/8/colors/accent1_2" csCatId="accent1" phldr="1"/>
      <dgm:spPr/>
    </dgm:pt>
    <dgm:pt modelId="{6DE69B39-E768-B542-93A7-57DC7830B4C2}">
      <dgm:prSet phldrT="[Tex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Prime curves over Z</a:t>
          </a:r>
          <a:r>
            <a:rPr lang="en-US" sz="2000" b="1" i="0" baseline="-25000" dirty="0" smtClean="0">
              <a:effectLst>
                <a:outerShdw blurRad="38100" dist="38100" dir="2700000" algn="tl">
                  <a:srgbClr val="000000">
                    <a:alpha val="43137"/>
                  </a:srgbClr>
                </a:outerShdw>
              </a:effectLst>
            </a:rPr>
            <a:t>p</a:t>
          </a:r>
          <a:r>
            <a:rPr lang="en-US" sz="2000" b="1" i="0" dirty="0" smtClean="0">
              <a:effectLst>
                <a:outerShdw blurRad="38100" dist="38100" dir="2700000" algn="tl">
                  <a:srgbClr val="000000">
                    <a:alpha val="43137"/>
                  </a:srgbClr>
                </a:outerShdw>
              </a:effectLst>
            </a:rPr>
            <a:t> </a:t>
          </a:r>
          <a:endParaRPr lang="en-US" sz="2000" b="1" i="0" dirty="0">
            <a:effectLst>
              <a:outerShdw blurRad="38100" dist="38100" dir="2700000" algn="tl">
                <a:srgbClr val="000000">
                  <a:alpha val="43137"/>
                </a:srgbClr>
              </a:outerShdw>
            </a:effectLst>
          </a:endParaRPr>
        </a:p>
      </dgm:t>
    </dgm:pt>
    <dgm:pt modelId="{065459E3-1DE1-0A43-9CE0-4189D686A0E4}" type="parTrans" cxnId="{70F15E2F-EA97-A645-BD6C-EB5D627A172D}">
      <dgm:prSet/>
      <dgm:spPr/>
      <dgm:t>
        <a:bodyPr/>
        <a:lstStyle/>
        <a:p>
          <a:endParaRPr lang="en-US"/>
        </a:p>
      </dgm:t>
    </dgm:pt>
    <dgm:pt modelId="{5472B6D6-2A0D-BE48-BBC8-87F9DCE15FC8}" type="sibTrans" cxnId="{70F15E2F-EA97-A645-BD6C-EB5D627A172D}">
      <dgm:prSet/>
      <dgm:spPr>
        <a:ln>
          <a:solidFill>
            <a:schemeClr val="tx2">
              <a:lumMod val="75000"/>
            </a:schemeClr>
          </a:solidFill>
        </a:ln>
      </dgm:spPr>
      <dgm:t>
        <a:bodyPr/>
        <a:lstStyle/>
        <a:p>
          <a:endParaRPr lang="en-US" dirty="0"/>
        </a:p>
      </dgm:t>
    </dgm:pt>
    <dgm:pt modelId="{6B4C5605-878D-E34A-92C4-BB7D6D1F38E6}">
      <dgm:prSet custT="1"/>
      <dgm:spPr/>
      <dgm:t>
        <a:bodyPr/>
        <a:lstStyle/>
        <a:p>
          <a:r>
            <a:rPr lang="en-US" sz="1600" b="1" i="0" dirty="0" smtClean="0"/>
            <a:t>Use a cubic equation in which the variables and coefficients all take on values in the set of integers from 0 through p-1 and in which calculations are performed modulo p</a:t>
          </a:r>
        </a:p>
      </dgm:t>
    </dgm:pt>
    <dgm:pt modelId="{956ADCF0-4FF3-5841-95F3-5E7AA3236D5A}" type="parTrans" cxnId="{891078A0-D0A6-8342-A915-7AFBBCB9C969}">
      <dgm:prSet/>
      <dgm:spPr/>
      <dgm:t>
        <a:bodyPr/>
        <a:lstStyle/>
        <a:p>
          <a:endParaRPr lang="en-US"/>
        </a:p>
      </dgm:t>
    </dgm:pt>
    <dgm:pt modelId="{B81F0BA3-4FE8-5148-B496-7D88A3727C29}" type="sibTrans" cxnId="{891078A0-D0A6-8342-A915-7AFBBCB9C969}">
      <dgm:prSet/>
      <dgm:spPr/>
      <dgm:t>
        <a:bodyPr/>
        <a:lstStyle/>
        <a:p>
          <a:endParaRPr lang="en-US"/>
        </a:p>
      </dgm:t>
    </dgm:pt>
    <dgm:pt modelId="{0A694D85-F85B-BF4C-B05F-0E0EBD68F807}">
      <dgm:prSet custT="1"/>
      <dgm:spPr/>
      <dgm:t>
        <a:bodyPr/>
        <a:lstStyle/>
        <a:p>
          <a:r>
            <a:rPr lang="en-US" sz="1600" b="1" i="0" dirty="0" smtClean="0"/>
            <a:t>Best for software applications</a:t>
          </a:r>
        </a:p>
      </dgm:t>
    </dgm:pt>
    <dgm:pt modelId="{2042628F-30AE-E24C-B62F-492218B9A4A5}" type="parTrans" cxnId="{EFD4D791-93E9-9345-ABC2-2A1E8B57B648}">
      <dgm:prSet/>
      <dgm:spPr/>
      <dgm:t>
        <a:bodyPr/>
        <a:lstStyle/>
        <a:p>
          <a:endParaRPr lang="en-US"/>
        </a:p>
      </dgm:t>
    </dgm:pt>
    <dgm:pt modelId="{DCFB7DDF-C9A2-9343-802B-C769D028500A}" type="sibTrans" cxnId="{EFD4D791-93E9-9345-ABC2-2A1E8B57B648}">
      <dgm:prSet/>
      <dgm:spPr/>
      <dgm:t>
        <a:bodyPr/>
        <a:lstStyle/>
        <a:p>
          <a:endParaRPr lang="en-US"/>
        </a:p>
      </dgm:t>
    </dgm:pt>
    <dgm:pt modelId="{7C0FB066-FFE6-3844-BF36-C71D12E5E9B6}">
      <dgm:prSe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Binary curves over GF(2</a:t>
          </a:r>
          <a:r>
            <a:rPr lang="en-US" sz="2000" b="1" i="0" baseline="30000" dirty="0" smtClean="0">
              <a:effectLst>
                <a:outerShdw blurRad="38100" dist="38100" dir="2700000" algn="tl">
                  <a:srgbClr val="000000">
                    <a:alpha val="43137"/>
                  </a:srgbClr>
                </a:outerShdw>
              </a:effectLst>
            </a:rPr>
            <a:t>m</a:t>
          </a:r>
          <a:r>
            <a:rPr lang="en-US" sz="2000" b="1" i="0" dirty="0" smtClean="0">
              <a:effectLst>
                <a:outerShdw blurRad="38100" dist="38100" dir="2700000" algn="tl">
                  <a:srgbClr val="000000">
                    <a:alpha val="43137"/>
                  </a:srgbClr>
                </a:outerShdw>
              </a:effectLst>
            </a:rPr>
            <a:t>)</a:t>
          </a:r>
        </a:p>
      </dgm:t>
    </dgm:pt>
    <dgm:pt modelId="{1181F83D-54AC-A247-9918-D9C23BE0B326}" type="parTrans" cxnId="{C710B845-A666-B046-940E-F4DFE247F67F}">
      <dgm:prSet/>
      <dgm:spPr/>
      <dgm:t>
        <a:bodyPr/>
        <a:lstStyle/>
        <a:p>
          <a:endParaRPr lang="en-US"/>
        </a:p>
      </dgm:t>
    </dgm:pt>
    <dgm:pt modelId="{A4394597-5504-3B44-B086-E057B8E4654B}" type="sibTrans" cxnId="{C710B845-A666-B046-940E-F4DFE247F67F}">
      <dgm:prSet/>
      <dgm:spPr>
        <a:ln>
          <a:solidFill>
            <a:schemeClr val="tx2">
              <a:lumMod val="75000"/>
            </a:schemeClr>
          </a:solidFill>
        </a:ln>
      </dgm:spPr>
      <dgm:t>
        <a:bodyPr/>
        <a:lstStyle/>
        <a:p>
          <a:endParaRPr lang="en-US" dirty="0"/>
        </a:p>
      </dgm:t>
    </dgm:pt>
    <dgm:pt modelId="{A42DB2BF-F813-3447-8CFF-D045E26A845D}">
      <dgm:prSet custT="1"/>
      <dgm:spPr/>
      <dgm:t>
        <a:bodyPr/>
        <a:lstStyle/>
        <a:p>
          <a:r>
            <a:rPr lang="en-US" sz="1600" b="1" i="0" dirty="0" smtClean="0"/>
            <a:t>Variables and coefficients all take on values in GF(2</a:t>
          </a:r>
          <a:r>
            <a:rPr lang="en-US" sz="1600" b="1" i="0" baseline="30000" dirty="0" smtClean="0"/>
            <a:t>m</a:t>
          </a:r>
          <a:r>
            <a:rPr lang="en-US" sz="1600" b="1" i="0" dirty="0" smtClean="0"/>
            <a:t>) and in calculations are performed over GF(2</a:t>
          </a:r>
          <a:r>
            <a:rPr lang="en-US" sz="1600" b="1" i="0" baseline="30000" dirty="0" smtClean="0"/>
            <a:t>m</a:t>
          </a:r>
          <a:r>
            <a:rPr lang="en-US" sz="1600" b="1" i="0" dirty="0" smtClean="0"/>
            <a:t>)</a:t>
          </a:r>
        </a:p>
      </dgm:t>
    </dgm:pt>
    <dgm:pt modelId="{243B0B61-211C-B04D-8905-4E38F5180360}" type="parTrans" cxnId="{D7062004-69FA-524D-A02C-85FA88298BB1}">
      <dgm:prSet/>
      <dgm:spPr/>
      <dgm:t>
        <a:bodyPr/>
        <a:lstStyle/>
        <a:p>
          <a:endParaRPr lang="en-US"/>
        </a:p>
      </dgm:t>
    </dgm:pt>
    <dgm:pt modelId="{EBB56395-F4D3-8B4C-868A-17824FC11DBF}" type="sibTrans" cxnId="{D7062004-69FA-524D-A02C-85FA88298BB1}">
      <dgm:prSet/>
      <dgm:spPr/>
      <dgm:t>
        <a:bodyPr/>
        <a:lstStyle/>
        <a:p>
          <a:endParaRPr lang="en-US"/>
        </a:p>
      </dgm:t>
    </dgm:pt>
    <dgm:pt modelId="{D0759804-147F-6141-8C8A-B2FEAED54648}">
      <dgm:prSet custT="1"/>
      <dgm:spPr/>
      <dgm:t>
        <a:bodyPr/>
        <a:lstStyle/>
        <a:p>
          <a:r>
            <a:rPr lang="en-US" sz="1600" b="1" i="0" dirty="0" smtClean="0"/>
            <a:t>Best for hardware applications</a:t>
          </a:r>
          <a:endParaRPr lang="en-AU" sz="1600" b="1" i="0" dirty="0"/>
        </a:p>
      </dgm:t>
    </dgm:pt>
    <dgm:pt modelId="{C5BC9B2E-EE6B-A14F-9B03-A07CEDEA84FA}" type="parTrans" cxnId="{A8555C0D-6EBA-D64F-B244-555C2D96BF04}">
      <dgm:prSet/>
      <dgm:spPr/>
      <dgm:t>
        <a:bodyPr/>
        <a:lstStyle/>
        <a:p>
          <a:endParaRPr lang="en-US"/>
        </a:p>
      </dgm:t>
    </dgm:pt>
    <dgm:pt modelId="{93B6237D-8204-6A44-9972-A76643B6D2C1}" type="sibTrans" cxnId="{A8555C0D-6EBA-D64F-B244-555C2D96BF04}">
      <dgm:prSet/>
      <dgm:spPr/>
      <dgm:t>
        <a:bodyPr/>
        <a:lstStyle/>
        <a:p>
          <a:endParaRPr lang="en-US"/>
        </a:p>
      </dgm:t>
    </dgm:pt>
    <dgm:pt modelId="{01FDD008-C3A4-5A4C-B43F-9BED71CEEE1A}" type="pres">
      <dgm:prSet presAssocID="{7A17E11B-EFE8-F340-97FA-A76F226D9141}" presName="composite" presStyleCnt="0">
        <dgm:presLayoutVars>
          <dgm:chMax val="3"/>
          <dgm:animLvl val="lvl"/>
          <dgm:resizeHandles val="exact"/>
        </dgm:presLayoutVars>
      </dgm:prSet>
      <dgm:spPr/>
    </dgm:pt>
    <dgm:pt modelId="{1A7E9B53-7510-D743-A42E-01CC099323D6}" type="pres">
      <dgm:prSet presAssocID="{6DE69B39-E768-B542-93A7-57DC7830B4C2}" presName="gear1" presStyleLbl="node1" presStyleIdx="0" presStyleCnt="2" custLinFactNeighborX="8182" custLinFactNeighborY="-62621">
        <dgm:presLayoutVars>
          <dgm:chMax val="1"/>
          <dgm:bulletEnabled val="1"/>
        </dgm:presLayoutVars>
      </dgm:prSet>
      <dgm:spPr/>
      <dgm:t>
        <a:bodyPr/>
        <a:lstStyle/>
        <a:p>
          <a:endParaRPr lang="en-US"/>
        </a:p>
      </dgm:t>
    </dgm:pt>
    <dgm:pt modelId="{4D13FF03-E2B0-8643-B4FD-D5273076F692}" type="pres">
      <dgm:prSet presAssocID="{6DE69B39-E768-B542-93A7-57DC7830B4C2}" presName="gear1srcNode" presStyleLbl="node1" presStyleIdx="0" presStyleCnt="2"/>
      <dgm:spPr/>
      <dgm:t>
        <a:bodyPr/>
        <a:lstStyle/>
        <a:p>
          <a:endParaRPr lang="en-US"/>
        </a:p>
      </dgm:t>
    </dgm:pt>
    <dgm:pt modelId="{75F54A6B-3DB7-0E43-BEC1-C2FB38ED6137}" type="pres">
      <dgm:prSet presAssocID="{6DE69B39-E768-B542-93A7-57DC7830B4C2}" presName="gear1dstNode" presStyleLbl="node1" presStyleIdx="0" presStyleCnt="2"/>
      <dgm:spPr/>
      <dgm:t>
        <a:bodyPr/>
        <a:lstStyle/>
        <a:p>
          <a:endParaRPr lang="en-US"/>
        </a:p>
      </dgm:t>
    </dgm:pt>
    <dgm:pt modelId="{C754250D-58A8-8D4F-A148-7735BA217847}" type="pres">
      <dgm:prSet presAssocID="{6DE69B39-E768-B542-93A7-57DC7830B4C2}" presName="gear1ch" presStyleLbl="fgAcc1" presStyleIdx="0" presStyleCnt="2" custScaleX="339067" custScaleY="182450" custLinFactX="52391" custLinFactNeighborX="100000" custLinFactNeighborY="1026">
        <dgm:presLayoutVars>
          <dgm:chMax val="0"/>
          <dgm:bulletEnabled val="1"/>
        </dgm:presLayoutVars>
      </dgm:prSet>
      <dgm:spPr/>
      <dgm:t>
        <a:bodyPr/>
        <a:lstStyle/>
        <a:p>
          <a:endParaRPr lang="en-US"/>
        </a:p>
      </dgm:t>
    </dgm:pt>
    <dgm:pt modelId="{FBBA55B6-ABF9-3D42-8E2F-BAB8CE309BA9}" type="pres">
      <dgm:prSet presAssocID="{7C0FB066-FFE6-3844-BF36-C71D12E5E9B6}" presName="gear2" presStyleLbl="node1" presStyleIdx="1" presStyleCnt="2" custScaleX="135000" custScaleY="130002" custLinFactNeighborX="-11250" custLinFactNeighborY="-33603">
        <dgm:presLayoutVars>
          <dgm:chMax val="1"/>
          <dgm:bulletEnabled val="1"/>
        </dgm:presLayoutVars>
      </dgm:prSet>
      <dgm:spPr/>
      <dgm:t>
        <a:bodyPr/>
        <a:lstStyle/>
        <a:p>
          <a:endParaRPr lang="en-US"/>
        </a:p>
      </dgm:t>
    </dgm:pt>
    <dgm:pt modelId="{0B4CD660-A3A2-2946-8BC4-C71D3B3D9DC2}" type="pres">
      <dgm:prSet presAssocID="{7C0FB066-FFE6-3844-BF36-C71D12E5E9B6}" presName="gear2srcNode" presStyleLbl="node1" presStyleIdx="1" presStyleCnt="2"/>
      <dgm:spPr/>
      <dgm:t>
        <a:bodyPr/>
        <a:lstStyle/>
        <a:p>
          <a:endParaRPr lang="en-US"/>
        </a:p>
      </dgm:t>
    </dgm:pt>
    <dgm:pt modelId="{BB2A1780-45C0-124B-8E74-B7C8F4A0FD95}" type="pres">
      <dgm:prSet presAssocID="{7C0FB066-FFE6-3844-BF36-C71D12E5E9B6}" presName="gear2dstNode" presStyleLbl="node1" presStyleIdx="1" presStyleCnt="2"/>
      <dgm:spPr/>
      <dgm:t>
        <a:bodyPr/>
        <a:lstStyle/>
        <a:p>
          <a:endParaRPr lang="en-US"/>
        </a:p>
      </dgm:t>
    </dgm:pt>
    <dgm:pt modelId="{2B68AE07-9C59-A346-9082-A79E15F3E63B}" type="pres">
      <dgm:prSet presAssocID="{7C0FB066-FFE6-3844-BF36-C71D12E5E9B6}" presName="gear2ch" presStyleLbl="fgAcc1" presStyleIdx="1" presStyleCnt="2" custScaleX="293229" custScaleY="171816" custLinFactX="-67671" custLinFactY="100000" custLinFactNeighborX="-100000" custLinFactNeighborY="157614">
        <dgm:presLayoutVars>
          <dgm:chMax val="0"/>
          <dgm:bulletEnabled val="1"/>
        </dgm:presLayoutVars>
      </dgm:prSet>
      <dgm:spPr/>
      <dgm:t>
        <a:bodyPr/>
        <a:lstStyle/>
        <a:p>
          <a:endParaRPr lang="en-US"/>
        </a:p>
      </dgm:t>
    </dgm:pt>
    <dgm:pt modelId="{F5E23255-F49E-2A42-A437-3723C6FAA1D6}" type="pres">
      <dgm:prSet presAssocID="{5472B6D6-2A0D-BE48-BBC8-87F9DCE15FC8}" presName="connector1" presStyleLbl="sibTrans2D1" presStyleIdx="0" presStyleCnt="2" custScaleX="106948" custScaleY="82261" custLinFactNeighborX="24514" custLinFactNeighborY="-28414"/>
      <dgm:spPr/>
      <dgm:t>
        <a:bodyPr/>
        <a:lstStyle/>
        <a:p>
          <a:endParaRPr lang="en-US"/>
        </a:p>
      </dgm:t>
    </dgm:pt>
    <dgm:pt modelId="{B8D2BB96-4CE2-E14A-9E2F-7233319F3864}" type="pres">
      <dgm:prSet presAssocID="{A4394597-5504-3B44-B086-E057B8E4654B}" presName="connector2" presStyleLbl="sibTrans2D1" presStyleIdx="1" presStyleCnt="2" custLinFactNeighborX="-16454" custLinFactNeighborY="37860"/>
      <dgm:spPr/>
      <dgm:t>
        <a:bodyPr/>
        <a:lstStyle/>
        <a:p>
          <a:endParaRPr lang="en-US"/>
        </a:p>
      </dgm:t>
    </dgm:pt>
  </dgm:ptLst>
  <dgm:cxnLst>
    <dgm:cxn modelId="{B37E0E0C-F2C2-7941-8CD5-11DCB2869554}" type="presOf" srcId="{0A694D85-F85B-BF4C-B05F-0E0EBD68F807}" destId="{C754250D-58A8-8D4F-A148-7735BA217847}" srcOrd="0" destOrd="1" presId="urn:microsoft.com/office/officeart/2005/8/layout/gear1"/>
    <dgm:cxn modelId="{14DA8FDD-DD5B-0245-8B60-138ED05E60C3}" type="presOf" srcId="{7C0FB066-FFE6-3844-BF36-C71D12E5E9B6}" destId="{0B4CD660-A3A2-2946-8BC4-C71D3B3D9DC2}" srcOrd="1" destOrd="0" presId="urn:microsoft.com/office/officeart/2005/8/layout/gear1"/>
    <dgm:cxn modelId="{C0FE904F-C9F0-2140-988A-C0B6B3AC2C95}" type="presOf" srcId="{A4394597-5504-3B44-B086-E057B8E4654B}" destId="{B8D2BB96-4CE2-E14A-9E2F-7233319F3864}" srcOrd="0" destOrd="0" presId="urn:microsoft.com/office/officeart/2005/8/layout/gear1"/>
    <dgm:cxn modelId="{DC1BDE4E-8EBA-9B42-ABA4-D6B7B0164A71}" type="presOf" srcId="{6DE69B39-E768-B542-93A7-57DC7830B4C2}" destId="{75F54A6B-3DB7-0E43-BEC1-C2FB38ED6137}" srcOrd="2" destOrd="0" presId="urn:microsoft.com/office/officeart/2005/8/layout/gear1"/>
    <dgm:cxn modelId="{B5633C66-3B2A-0946-9DDA-DAC6EF2E1D2B}" type="presOf" srcId="{6DE69B39-E768-B542-93A7-57DC7830B4C2}" destId="{4D13FF03-E2B0-8643-B4FD-D5273076F692}" srcOrd="1" destOrd="0" presId="urn:microsoft.com/office/officeart/2005/8/layout/gear1"/>
    <dgm:cxn modelId="{891078A0-D0A6-8342-A915-7AFBBCB9C969}" srcId="{6DE69B39-E768-B542-93A7-57DC7830B4C2}" destId="{6B4C5605-878D-E34A-92C4-BB7D6D1F38E6}" srcOrd="0" destOrd="0" parTransId="{956ADCF0-4FF3-5841-95F3-5E7AA3236D5A}" sibTransId="{B81F0BA3-4FE8-5148-B496-7D88A3727C29}"/>
    <dgm:cxn modelId="{D7062004-69FA-524D-A02C-85FA88298BB1}" srcId="{7C0FB066-FFE6-3844-BF36-C71D12E5E9B6}" destId="{A42DB2BF-F813-3447-8CFF-D045E26A845D}" srcOrd="0" destOrd="0" parTransId="{243B0B61-211C-B04D-8905-4E38F5180360}" sibTransId="{EBB56395-F4D3-8B4C-868A-17824FC11DBF}"/>
    <dgm:cxn modelId="{BCBA25F0-F2B1-6B44-BB84-0D76ACC7C390}" type="presOf" srcId="{7A17E11B-EFE8-F340-97FA-A76F226D9141}" destId="{01FDD008-C3A4-5A4C-B43F-9BED71CEEE1A}" srcOrd="0" destOrd="0" presId="urn:microsoft.com/office/officeart/2005/8/layout/gear1"/>
    <dgm:cxn modelId="{5CCA999E-0E2D-AB40-8A10-DFA66ECE1845}" type="presOf" srcId="{5472B6D6-2A0D-BE48-BBC8-87F9DCE15FC8}" destId="{F5E23255-F49E-2A42-A437-3723C6FAA1D6}" srcOrd="0" destOrd="0" presId="urn:microsoft.com/office/officeart/2005/8/layout/gear1"/>
    <dgm:cxn modelId="{70F15E2F-EA97-A645-BD6C-EB5D627A172D}" srcId="{7A17E11B-EFE8-F340-97FA-A76F226D9141}" destId="{6DE69B39-E768-B542-93A7-57DC7830B4C2}" srcOrd="0" destOrd="0" parTransId="{065459E3-1DE1-0A43-9CE0-4189D686A0E4}" sibTransId="{5472B6D6-2A0D-BE48-BBC8-87F9DCE15FC8}"/>
    <dgm:cxn modelId="{F3BF82FC-E4A8-3145-BF9A-63DF17F5FAA0}" type="presOf" srcId="{7C0FB066-FFE6-3844-BF36-C71D12E5E9B6}" destId="{BB2A1780-45C0-124B-8E74-B7C8F4A0FD95}" srcOrd="2" destOrd="0" presId="urn:microsoft.com/office/officeart/2005/8/layout/gear1"/>
    <dgm:cxn modelId="{C710B845-A666-B046-940E-F4DFE247F67F}" srcId="{7A17E11B-EFE8-F340-97FA-A76F226D9141}" destId="{7C0FB066-FFE6-3844-BF36-C71D12E5E9B6}" srcOrd="1" destOrd="0" parTransId="{1181F83D-54AC-A247-9918-D9C23BE0B326}" sibTransId="{A4394597-5504-3B44-B086-E057B8E4654B}"/>
    <dgm:cxn modelId="{4774CB93-D107-B848-B9D1-5205C89B77A2}" type="presOf" srcId="{7C0FB066-FFE6-3844-BF36-C71D12E5E9B6}" destId="{FBBA55B6-ABF9-3D42-8E2F-BAB8CE309BA9}" srcOrd="0" destOrd="0" presId="urn:microsoft.com/office/officeart/2005/8/layout/gear1"/>
    <dgm:cxn modelId="{38E7BE3B-2932-1C44-9239-A6F646FD0E52}" type="presOf" srcId="{D0759804-147F-6141-8C8A-B2FEAED54648}" destId="{2B68AE07-9C59-A346-9082-A79E15F3E63B}" srcOrd="0" destOrd="1" presId="urn:microsoft.com/office/officeart/2005/8/layout/gear1"/>
    <dgm:cxn modelId="{EFD4D791-93E9-9345-ABC2-2A1E8B57B648}" srcId="{6DE69B39-E768-B542-93A7-57DC7830B4C2}" destId="{0A694D85-F85B-BF4C-B05F-0E0EBD68F807}" srcOrd="1" destOrd="0" parTransId="{2042628F-30AE-E24C-B62F-492218B9A4A5}" sibTransId="{DCFB7DDF-C9A2-9343-802B-C769D028500A}"/>
    <dgm:cxn modelId="{77557814-19C5-0445-9E74-6F904EF5079C}" type="presOf" srcId="{6B4C5605-878D-E34A-92C4-BB7D6D1F38E6}" destId="{C754250D-58A8-8D4F-A148-7735BA217847}" srcOrd="0" destOrd="0" presId="urn:microsoft.com/office/officeart/2005/8/layout/gear1"/>
    <dgm:cxn modelId="{A8555C0D-6EBA-D64F-B244-555C2D96BF04}" srcId="{7C0FB066-FFE6-3844-BF36-C71D12E5E9B6}" destId="{D0759804-147F-6141-8C8A-B2FEAED54648}" srcOrd="1" destOrd="0" parTransId="{C5BC9B2E-EE6B-A14F-9B03-A07CEDEA84FA}" sibTransId="{93B6237D-8204-6A44-9972-A76643B6D2C1}"/>
    <dgm:cxn modelId="{54400BAC-541B-2741-A5B8-FDD1DF7688DA}" type="presOf" srcId="{6DE69B39-E768-B542-93A7-57DC7830B4C2}" destId="{1A7E9B53-7510-D743-A42E-01CC099323D6}" srcOrd="0" destOrd="0" presId="urn:microsoft.com/office/officeart/2005/8/layout/gear1"/>
    <dgm:cxn modelId="{DCEEDF85-D0B2-1545-88EB-25C8B91287B9}" type="presOf" srcId="{A42DB2BF-F813-3447-8CFF-D045E26A845D}" destId="{2B68AE07-9C59-A346-9082-A79E15F3E63B}" srcOrd="0" destOrd="0" presId="urn:microsoft.com/office/officeart/2005/8/layout/gear1"/>
    <dgm:cxn modelId="{7F88B398-F178-C245-935B-B8A15AFF9248}" type="presParOf" srcId="{01FDD008-C3A4-5A4C-B43F-9BED71CEEE1A}" destId="{1A7E9B53-7510-D743-A42E-01CC099323D6}" srcOrd="0" destOrd="0" presId="urn:microsoft.com/office/officeart/2005/8/layout/gear1"/>
    <dgm:cxn modelId="{67019E92-0007-524C-AF7C-7999EB4166ED}" type="presParOf" srcId="{01FDD008-C3A4-5A4C-B43F-9BED71CEEE1A}" destId="{4D13FF03-E2B0-8643-B4FD-D5273076F692}" srcOrd="1" destOrd="0" presId="urn:microsoft.com/office/officeart/2005/8/layout/gear1"/>
    <dgm:cxn modelId="{D83D4068-2208-444C-B909-30BC8E3C29EE}" type="presParOf" srcId="{01FDD008-C3A4-5A4C-B43F-9BED71CEEE1A}" destId="{75F54A6B-3DB7-0E43-BEC1-C2FB38ED6137}" srcOrd="2" destOrd="0" presId="urn:microsoft.com/office/officeart/2005/8/layout/gear1"/>
    <dgm:cxn modelId="{F11D394B-F4B5-1E41-89F4-8EF3EDC53C09}" type="presParOf" srcId="{01FDD008-C3A4-5A4C-B43F-9BED71CEEE1A}" destId="{C754250D-58A8-8D4F-A148-7735BA217847}" srcOrd="3" destOrd="0" presId="urn:microsoft.com/office/officeart/2005/8/layout/gear1"/>
    <dgm:cxn modelId="{6132A8E1-8C20-3B49-93BB-321DDBD9AD7A}" type="presParOf" srcId="{01FDD008-C3A4-5A4C-B43F-9BED71CEEE1A}" destId="{FBBA55B6-ABF9-3D42-8E2F-BAB8CE309BA9}" srcOrd="4" destOrd="0" presId="urn:microsoft.com/office/officeart/2005/8/layout/gear1"/>
    <dgm:cxn modelId="{28BD5513-009C-D942-94E6-869F106F3580}" type="presParOf" srcId="{01FDD008-C3A4-5A4C-B43F-9BED71CEEE1A}" destId="{0B4CD660-A3A2-2946-8BC4-C71D3B3D9DC2}" srcOrd="5" destOrd="0" presId="urn:microsoft.com/office/officeart/2005/8/layout/gear1"/>
    <dgm:cxn modelId="{4EA97289-A92B-9946-89BD-901771F5C77A}" type="presParOf" srcId="{01FDD008-C3A4-5A4C-B43F-9BED71CEEE1A}" destId="{BB2A1780-45C0-124B-8E74-B7C8F4A0FD95}" srcOrd="6" destOrd="0" presId="urn:microsoft.com/office/officeart/2005/8/layout/gear1"/>
    <dgm:cxn modelId="{DE08FF1E-1B18-5C47-856C-0EABCBAC488E}" type="presParOf" srcId="{01FDD008-C3A4-5A4C-B43F-9BED71CEEE1A}" destId="{2B68AE07-9C59-A346-9082-A79E15F3E63B}" srcOrd="7" destOrd="0" presId="urn:microsoft.com/office/officeart/2005/8/layout/gear1"/>
    <dgm:cxn modelId="{AF517B85-DAF1-5B43-BA2C-99C048C0A753}" type="presParOf" srcId="{01FDD008-C3A4-5A4C-B43F-9BED71CEEE1A}" destId="{F5E23255-F49E-2A42-A437-3723C6FAA1D6}" srcOrd="8" destOrd="0" presId="urn:microsoft.com/office/officeart/2005/8/layout/gear1"/>
    <dgm:cxn modelId="{249F5F53-AB9C-BF44-B7D9-9C8CA0CADE76}" type="presParOf" srcId="{01FDD008-C3A4-5A4C-B43F-9BED71CEEE1A}" destId="{B8D2BB96-4CE2-E14A-9E2F-7233319F3864}" srcOrd="9" destOrd="0" presId="urn:microsoft.com/office/officeart/2005/8/layout/gear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Announced in 1984 by T. </a:t>
          </a:r>
          <a:r>
            <a:rPr lang="en-US" sz="2200" b="0" kern="1200" dirty="0" err="1" smtClean="0">
              <a:effectLst>
                <a:outerShdw blurRad="38100" dist="38100" dir="2700000" algn="tl">
                  <a:srgbClr val="000000">
                    <a:alpha val="43137"/>
                  </a:srgbClr>
                </a:outerShdw>
              </a:effectLst>
            </a:rPr>
            <a:t>Elgamal</a:t>
          </a:r>
          <a:endParaRPr lang="en-US" sz="2200" b="0" kern="1200" dirty="0">
            <a:effectLst>
              <a:outerShdw blurRad="38100" dist="38100" dir="2700000" algn="tl">
                <a:srgbClr val="000000">
                  <a:alpha val="43137"/>
                </a:srgbClr>
              </a:outerShdw>
            </a:effectLst>
          </a:endParaRPr>
        </a:p>
      </dsp:txBody>
      <dsp:txXfrm>
        <a:off x="0" y="809624"/>
        <a:ext cx="2857499" cy="1714499"/>
      </dsp:txXfrm>
    </dsp:sp>
    <dsp:sp modelId="{A257FC50-FF91-3F4C-BFB5-E75AFE9E36EC}">
      <dsp:nvSpPr>
        <dsp:cNvPr id="0" name=""/>
        <dsp:cNvSpPr/>
      </dsp:nvSpPr>
      <dsp:spPr>
        <a:xfrm>
          <a:off x="314324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Public-key scheme based on discrete logarithms closely related to the </a:t>
          </a:r>
          <a:r>
            <a:rPr lang="en-US" sz="2200" b="0" kern="1200" dirty="0" err="1" smtClean="0">
              <a:effectLst>
                <a:outerShdw blurRad="38100" dist="38100" dir="2700000" algn="tl">
                  <a:srgbClr val="000000">
                    <a:alpha val="43137"/>
                  </a:srgbClr>
                </a:outerShdw>
              </a:effectLst>
            </a:rPr>
            <a:t>Diffie</a:t>
          </a:r>
          <a:r>
            <a:rPr lang="en-US" sz="2200" b="0" kern="1200" dirty="0" smtClean="0">
              <a:effectLst>
                <a:outerShdw blurRad="38100" dist="38100" dir="2700000" algn="tl">
                  <a:srgbClr val="000000">
                    <a:alpha val="43137"/>
                  </a:srgbClr>
                </a:outerShdw>
              </a:effectLst>
            </a:rPr>
            <a:t>-Hellman technique</a:t>
          </a:r>
          <a:endParaRPr lang="en-US" sz="2200" b="0" kern="1200" dirty="0">
            <a:effectLst>
              <a:outerShdw blurRad="38100" dist="38100" dir="2700000" algn="tl">
                <a:srgbClr val="000000">
                  <a:alpha val="43137"/>
                </a:srgbClr>
              </a:outerShdw>
            </a:effectLst>
          </a:endParaRPr>
        </a:p>
      </dsp:txBody>
      <dsp:txXfrm>
        <a:off x="3143249" y="809624"/>
        <a:ext cx="2857499" cy="1714499"/>
      </dsp:txXfrm>
    </dsp:sp>
    <dsp:sp modelId="{2261D62D-521A-E14D-8922-72F6614F3DCC}">
      <dsp:nvSpPr>
        <dsp:cNvPr id="0" name=""/>
        <dsp:cNvSpPr/>
      </dsp:nvSpPr>
      <dsp:spPr>
        <a:xfrm>
          <a:off x="628649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Used in the digital signature standard (DSS) and the S/MIME e-mail standard</a:t>
          </a:r>
          <a:endParaRPr lang="en-US" sz="2200" b="0" kern="1200" dirty="0">
            <a:effectLst>
              <a:outerShdw blurRad="38100" dist="38100" dir="2700000" algn="tl">
                <a:srgbClr val="000000">
                  <a:alpha val="43137"/>
                </a:srgbClr>
              </a:outerShdw>
            </a:effectLst>
          </a:endParaRPr>
        </a:p>
      </dsp:txBody>
      <dsp:txXfrm>
        <a:off x="6286499" y="809624"/>
        <a:ext cx="2857499" cy="1714499"/>
      </dsp:txXfrm>
    </dsp:sp>
    <dsp:sp modelId="{659BA2B5-6D77-864F-8CA3-F2DD6119A169}">
      <dsp:nvSpPr>
        <dsp:cNvPr id="0" name=""/>
        <dsp:cNvSpPr/>
      </dsp:nvSpPr>
      <dsp:spPr>
        <a:xfrm>
          <a:off x="157162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Global elements are a prime number </a:t>
          </a:r>
          <a:r>
            <a:rPr lang="en-US" sz="2200" b="0" i="1" kern="1200" dirty="0" err="1" smtClean="0">
              <a:effectLst>
                <a:outerShdw blurRad="38100" dist="38100" dir="2700000" algn="tl">
                  <a:srgbClr val="000000">
                    <a:alpha val="43137"/>
                  </a:srgbClr>
                </a:outerShdw>
              </a:effectLst>
            </a:rPr>
            <a:t>q</a:t>
          </a:r>
          <a:r>
            <a:rPr lang="en-US" sz="2200" b="0" i="1" kern="1200" dirty="0" smtClean="0">
              <a:effectLst>
                <a:outerShdw blurRad="38100" dist="38100" dir="2700000" algn="tl">
                  <a:srgbClr val="000000">
                    <a:alpha val="43137"/>
                  </a:srgbClr>
                </a:outerShdw>
              </a:effectLst>
            </a:rPr>
            <a:t> </a:t>
          </a:r>
          <a:r>
            <a:rPr lang="en-US" sz="2200" b="0" kern="1200" dirty="0" smtClean="0">
              <a:effectLst>
                <a:outerShdw blurRad="38100" dist="38100" dir="2700000" algn="tl">
                  <a:srgbClr val="000000">
                    <a:alpha val="43137"/>
                  </a:srgbClr>
                </a:outerShdw>
              </a:effectLst>
            </a:rPr>
            <a:t>and </a:t>
          </a:r>
          <a:r>
            <a:rPr lang="en-US" sz="2200" b="0" i="1" kern="1200" dirty="0" smtClean="0">
              <a:effectLst>
                <a:outerShdw blurRad="38100" dist="38100" dir="2700000" algn="tl">
                  <a:srgbClr val="000000">
                    <a:alpha val="43137"/>
                  </a:srgbClr>
                </a:outerShdw>
              </a:effectLst>
            </a:rPr>
            <a:t>a</a:t>
          </a:r>
          <a:r>
            <a:rPr lang="en-US" sz="2200" b="0" kern="1200" dirty="0" smtClean="0">
              <a:effectLst>
                <a:outerShdw blurRad="38100" dist="38100" dir="2700000" algn="tl">
                  <a:srgbClr val="000000">
                    <a:alpha val="43137"/>
                  </a:srgbClr>
                </a:outerShdw>
              </a:effectLst>
            </a:rPr>
            <a:t> which is a primitive root of </a:t>
          </a:r>
          <a:r>
            <a:rPr lang="en-US" sz="2200" b="0" i="1" kern="1200" dirty="0" err="1" smtClean="0">
              <a:effectLst>
                <a:outerShdw blurRad="38100" dist="38100" dir="2700000" algn="tl">
                  <a:srgbClr val="000000">
                    <a:alpha val="43137"/>
                  </a:srgbClr>
                </a:outerShdw>
              </a:effectLst>
            </a:rPr>
            <a:t>q</a:t>
          </a:r>
          <a:endParaRPr lang="en-US" sz="2200" b="0" kern="1200" dirty="0">
            <a:effectLst>
              <a:outerShdw blurRad="38100" dist="38100" dir="2700000" algn="tl">
                <a:srgbClr val="000000">
                  <a:alpha val="43137"/>
                </a:srgbClr>
              </a:outerShdw>
            </a:effectLst>
          </a:endParaRPr>
        </a:p>
      </dsp:txBody>
      <dsp:txXfrm>
        <a:off x="1571624" y="2809874"/>
        <a:ext cx="2857499" cy="1714499"/>
      </dsp:txXfrm>
    </dsp:sp>
    <dsp:sp modelId="{962B265E-5530-394D-871D-9C5C574AEBCA}">
      <dsp:nvSpPr>
        <dsp:cNvPr id="0" name=""/>
        <dsp:cNvSpPr/>
      </dsp:nvSpPr>
      <dsp:spPr>
        <a:xfrm>
          <a:off x="471487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Security is based on the difficulty of computing discrete logarithms</a:t>
          </a:r>
          <a:endParaRPr lang="en-AU" sz="2200" b="0" kern="1200" dirty="0">
            <a:effectLst>
              <a:outerShdw blurRad="38100" dist="38100" dir="2700000" algn="tl">
                <a:srgbClr val="000000">
                  <a:alpha val="43137"/>
                </a:srgbClr>
              </a:outerShdw>
            </a:effectLst>
          </a:endParaRPr>
        </a:p>
      </dsp:txBody>
      <dsp:txXfrm>
        <a:off x="4714874" y="2809874"/>
        <a:ext cx="2857499" cy="171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E9B53-7510-D743-A42E-01CC099323D6}">
      <dsp:nvSpPr>
        <dsp:cNvPr id="0" name=""/>
        <dsp:cNvSpPr/>
      </dsp:nvSpPr>
      <dsp:spPr>
        <a:xfrm>
          <a:off x="4114803" y="0"/>
          <a:ext cx="2095500" cy="2095500"/>
        </a:xfrm>
        <a:prstGeom prst="gear9">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Prime curves over Z</a:t>
          </a:r>
          <a:r>
            <a:rPr lang="en-US" sz="2000" b="1" i="0" kern="1200" baseline="-25000" dirty="0" smtClean="0">
              <a:effectLst>
                <a:outerShdw blurRad="38100" dist="38100" dir="2700000" algn="tl">
                  <a:srgbClr val="000000">
                    <a:alpha val="43137"/>
                  </a:srgbClr>
                </a:outerShdw>
              </a:effectLst>
            </a:rPr>
            <a:t>p</a:t>
          </a:r>
          <a:r>
            <a:rPr lang="en-US" sz="2000" b="1" i="0" kern="1200" dirty="0" smtClean="0">
              <a:effectLst>
                <a:outerShdw blurRad="38100" dist="38100" dir="2700000" algn="tl">
                  <a:srgbClr val="000000">
                    <a:alpha val="43137"/>
                  </a:srgbClr>
                </a:outerShdw>
              </a:effectLst>
            </a:rPr>
            <a:t> </a:t>
          </a:r>
          <a:endParaRPr lang="en-US" sz="2000" b="1" i="0" kern="1200" dirty="0">
            <a:effectLst>
              <a:outerShdw blurRad="38100" dist="38100" dir="2700000" algn="tl">
                <a:srgbClr val="000000">
                  <a:alpha val="43137"/>
                </a:srgbClr>
              </a:outerShdw>
            </a:effectLst>
          </a:endParaRPr>
        </a:p>
      </dsp:txBody>
      <dsp:txXfrm>
        <a:off x="4536092" y="490861"/>
        <a:ext cx="1252922" cy="1077130"/>
      </dsp:txXfrm>
    </dsp:sp>
    <dsp:sp modelId="{C754250D-58A8-8D4F-A148-7735BA217847}">
      <dsp:nvSpPr>
        <dsp:cNvPr id="0" name=""/>
        <dsp:cNvSpPr/>
      </dsp:nvSpPr>
      <dsp:spPr>
        <a:xfrm>
          <a:off x="4114804" y="2209797"/>
          <a:ext cx="4521458" cy="145978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Use a cubic equation in which the variables and coefficients all take on values in the set of integers from 0 through p-1 and in which calculations are performed modulo p</a:t>
          </a:r>
        </a:p>
        <a:p>
          <a:pPr marL="171450" lvl="1" indent="-171450" algn="l" defTabSz="711200">
            <a:lnSpc>
              <a:spcPct val="90000"/>
            </a:lnSpc>
            <a:spcBef>
              <a:spcPct val="0"/>
            </a:spcBef>
            <a:spcAft>
              <a:spcPct val="15000"/>
            </a:spcAft>
            <a:buChar char="••"/>
          </a:pPr>
          <a:r>
            <a:rPr lang="en-US" sz="1600" b="1" i="0" kern="1200" dirty="0" smtClean="0"/>
            <a:t>Best for software applications</a:t>
          </a:r>
        </a:p>
      </dsp:txBody>
      <dsp:txXfrm>
        <a:off x="4157560" y="2252553"/>
        <a:ext cx="4435946" cy="1374270"/>
      </dsp:txXfrm>
    </dsp:sp>
    <dsp:sp modelId="{FBBA55B6-ABF9-3D42-8E2F-BAB8CE309BA9}">
      <dsp:nvSpPr>
        <dsp:cNvPr id="0" name=""/>
        <dsp:cNvSpPr/>
      </dsp:nvSpPr>
      <dsp:spPr>
        <a:xfrm>
          <a:off x="2286000" y="4"/>
          <a:ext cx="2057400" cy="1981230"/>
        </a:xfrm>
        <a:prstGeom prst="gear6">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Binary curves over GF(2</a:t>
          </a:r>
          <a:r>
            <a:rPr lang="en-US" sz="2000" b="1" i="0" kern="1200" baseline="30000" dirty="0" smtClean="0">
              <a:effectLst>
                <a:outerShdw blurRad="38100" dist="38100" dir="2700000" algn="tl">
                  <a:srgbClr val="000000">
                    <a:alpha val="43137"/>
                  </a:srgbClr>
                </a:outerShdw>
              </a:effectLst>
            </a:rPr>
            <a:t>m</a:t>
          </a:r>
          <a:r>
            <a:rPr lang="en-US" sz="2000" b="1" i="0" kern="1200" dirty="0" smtClean="0">
              <a:effectLst>
                <a:outerShdw blurRad="38100" dist="38100" dir="2700000" algn="tl">
                  <a:srgbClr val="000000">
                    <a:alpha val="43137"/>
                  </a:srgbClr>
                </a:outerShdw>
              </a:effectLst>
            </a:rPr>
            <a:t>)</a:t>
          </a:r>
        </a:p>
      </dsp:txBody>
      <dsp:txXfrm>
        <a:off x="2795853" y="501799"/>
        <a:ext cx="1037694" cy="977640"/>
      </dsp:txXfrm>
    </dsp:sp>
    <dsp:sp modelId="{2B68AE07-9C59-A346-9082-A79E15F3E63B}">
      <dsp:nvSpPr>
        <dsp:cNvPr id="0" name=""/>
        <dsp:cNvSpPr/>
      </dsp:nvSpPr>
      <dsp:spPr>
        <a:xfrm>
          <a:off x="2" y="2209799"/>
          <a:ext cx="3910208" cy="137469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Variables and coefficients all take on values in GF(2</a:t>
          </a:r>
          <a:r>
            <a:rPr lang="en-US" sz="1600" b="1" i="0" kern="1200" baseline="30000" dirty="0" smtClean="0"/>
            <a:t>m</a:t>
          </a:r>
          <a:r>
            <a:rPr lang="en-US" sz="1600" b="1" i="0" kern="1200" dirty="0" smtClean="0"/>
            <a:t>) and in calculations are performed over GF(2</a:t>
          </a:r>
          <a:r>
            <a:rPr lang="en-US" sz="1600" b="1" i="0" kern="1200" baseline="30000" dirty="0" smtClean="0"/>
            <a:t>m</a:t>
          </a:r>
          <a:r>
            <a:rPr lang="en-US" sz="1600" b="1" i="0" kern="1200" dirty="0" smtClean="0"/>
            <a:t>)</a:t>
          </a:r>
        </a:p>
        <a:p>
          <a:pPr marL="171450" lvl="1" indent="-171450" algn="l" defTabSz="711200">
            <a:lnSpc>
              <a:spcPct val="90000"/>
            </a:lnSpc>
            <a:spcBef>
              <a:spcPct val="0"/>
            </a:spcBef>
            <a:spcAft>
              <a:spcPct val="15000"/>
            </a:spcAft>
            <a:buChar char="••"/>
          </a:pPr>
          <a:r>
            <a:rPr lang="en-US" sz="1600" b="1" i="0" kern="1200" dirty="0" smtClean="0"/>
            <a:t>Best for hardware applications</a:t>
          </a:r>
          <a:endParaRPr lang="en-AU" sz="1600" b="1" i="0" kern="1200" dirty="0"/>
        </a:p>
      </dsp:txBody>
      <dsp:txXfrm>
        <a:off x="40266" y="2250063"/>
        <a:ext cx="3829680" cy="1294171"/>
      </dsp:txXfrm>
    </dsp:sp>
    <dsp:sp modelId="{F5E23255-F49E-2A42-A437-3723C6FAA1D6}">
      <dsp:nvSpPr>
        <dsp:cNvPr id="0" name=""/>
        <dsp:cNvSpPr/>
      </dsp:nvSpPr>
      <dsp:spPr>
        <a:xfrm>
          <a:off x="4571996" y="380989"/>
          <a:ext cx="2756547" cy="2120248"/>
        </a:xfrm>
        <a:prstGeom prst="circularArrow">
          <a:avLst>
            <a:gd name="adj1" fmla="val 4878"/>
            <a:gd name="adj2" fmla="val 312630"/>
            <a:gd name="adj3" fmla="val 3112667"/>
            <a:gd name="adj4" fmla="val 15262627"/>
            <a:gd name="adj5" fmla="val 5691"/>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8D2BB96-4CE2-E14A-9E2F-7233319F3864}">
      <dsp:nvSpPr>
        <dsp:cNvPr id="0" name=""/>
        <dsp:cNvSpPr/>
      </dsp:nvSpPr>
      <dsp:spPr>
        <a:xfrm>
          <a:off x="2133594" y="1142996"/>
          <a:ext cx="1948815" cy="1948815"/>
        </a:xfrm>
        <a:prstGeom prst="leftCircularArrow">
          <a:avLst>
            <a:gd name="adj1" fmla="val 6452"/>
            <a:gd name="adj2" fmla="val 429999"/>
            <a:gd name="adj3" fmla="val 10489124"/>
            <a:gd name="adj4" fmla="val 14837806"/>
            <a:gd name="adj5" fmla="val 7527"/>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extLst>
      <p:ext uri="{BB962C8B-B14F-4D97-AF65-F5344CB8AC3E}">
        <p14:creationId xmlns:p14="http://schemas.microsoft.com/office/powerpoint/2010/main" val="1764367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smtClean="0">
                <a:solidFill>
                  <a:schemeClr val="tx1"/>
                </a:solidFill>
                <a:latin typeface="Arial" charset="0"/>
                <a:ea typeface="ＭＳ Ｐゴシック" charset="-128"/>
                <a:cs typeface="ＭＳ Ｐゴシック" charset="-128"/>
              </a:rPr>
              <a:t>description </a:t>
            </a:r>
            <a:r>
              <a:rPr lang="en-US" sz="1200" kern="1200" baseline="0" dirty="0" smtClean="0">
                <a:solidFill>
                  <a:schemeClr val="tx1"/>
                </a:solidFill>
                <a:latin typeface="Arial" charset="0"/>
                <a:ea typeface="ＭＳ Ｐゴシック" charset="-128"/>
                <a:cs typeface="ＭＳ Ｐゴシック" charset="-128"/>
              </a:rPr>
              <a:t>of one of the earliest and simplest PKCS: Diffie-</a:t>
            </a:r>
          </a:p>
          <a:p>
            <a:r>
              <a:rPr lang="en-US" sz="1200" kern="1200" baseline="0" dirty="0" smtClean="0">
                <a:solidFill>
                  <a:schemeClr val="tx1"/>
                </a:solidFill>
                <a:latin typeface="Arial" charset="0"/>
                <a:ea typeface="ＭＳ Ｐゴシック" charset="-128"/>
                <a:cs typeface="ＭＳ Ｐゴシック" charset="-128"/>
              </a:rPr>
              <a:t>Hellman key exchange. The chapter then looks at another important scheme, the</a:t>
            </a:r>
          </a:p>
          <a:p>
            <a:r>
              <a:rPr lang="en-US" sz="1200" kern="1200" baseline="0" dirty="0" smtClean="0">
                <a:solidFill>
                  <a:schemeClr val="tx1"/>
                </a:solidFill>
                <a:latin typeface="Arial" charset="0"/>
                <a:ea typeface="ＭＳ Ｐゴシック" charset="-128"/>
                <a:cs typeface="ＭＳ Ｐゴシック" charset="-128"/>
              </a:rPr>
              <a:t>Elgamal PKCS. Next, we look at the increasingly important PKCS known as elliptic</a:t>
            </a:r>
          </a:p>
          <a:p>
            <a:r>
              <a:rPr lang="en-US" sz="1200" kern="1200" baseline="0" dirty="0" smtClean="0">
                <a:solidFill>
                  <a:schemeClr val="tx1"/>
                </a:solidFill>
                <a:latin typeface="Arial" charset="0"/>
                <a:ea typeface="ＭＳ Ｐゴシック" charset="-128"/>
                <a:cs typeface="ＭＳ Ｐゴシック" charset="-128"/>
              </a:rPr>
              <a:t>curve cryptography. Finally, the use of public-key algorithms for pseudorandom number</a:t>
            </a:r>
          </a:p>
          <a:p>
            <a:r>
              <a:rPr lang="en-US" sz="1200" kern="1200" baseline="0" dirty="0" smtClean="0">
                <a:solidFill>
                  <a:schemeClr val="tx1"/>
                </a:solidFill>
                <a:latin typeface="Arial" charset="0"/>
                <a:ea typeface="ＭＳ Ｐゴシック" charset="-128"/>
                <a:cs typeface="ＭＳ Ｐゴシック" charset="-128"/>
              </a:rPr>
              <a:t>generation is examined.</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smtClean="0">
              <a:latin typeface="Arial" pitchFamily="-84" charset="0"/>
            </a:endParaRPr>
          </a:p>
        </p:txBody>
      </p:sp>
    </p:spTree>
    <p:extLst>
      <p:ext uri="{BB962C8B-B14F-4D97-AF65-F5344CB8AC3E}">
        <p14:creationId xmlns:p14="http://schemas.microsoft.com/office/powerpoint/2010/main" val="36748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CE1235B-B76C-1A4B-A072-7358DF9085DE}" type="slidenum">
              <a:rPr lang="en-AU">
                <a:latin typeface="Arial" pitchFamily="-84" charset="0"/>
              </a:rPr>
              <a:pPr/>
              <a:t>10</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Elliptic curve cryptography makes use of elliptic curves in which the variables and coefficients are all restricted to elements of a finite field. Two families of elliptic curves are used in cryptographic applications: prime curves over Z</a:t>
            </a:r>
            <a:r>
              <a:rPr lang="en-US" baseline="-25000" dirty="0">
                <a:latin typeface="Arial" pitchFamily="-84" charset="0"/>
                <a:ea typeface="Arial" pitchFamily="-84" charset="0"/>
                <a:cs typeface="Arial" pitchFamily="-84" charset="0"/>
              </a:rPr>
              <a:t>p</a:t>
            </a:r>
            <a:r>
              <a:rPr lang="en-US" dirty="0">
                <a:latin typeface="Arial" pitchFamily="-84" charset="0"/>
                <a:ea typeface="Arial" pitchFamily="-84" charset="0"/>
                <a:cs typeface="Arial" pitchFamily="-84" charset="0"/>
              </a:rPr>
              <a:t> (best for software use), and binary curves over GF(2</a:t>
            </a:r>
            <a:r>
              <a:rPr lang="en-US" baseline="30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(best for hardware use)</a:t>
            </a:r>
            <a:r>
              <a:rPr lang="en-US" dirty="0" smtClean="0">
                <a:latin typeface="Arial" pitchFamily="-84" charset="0"/>
                <a:ea typeface="Arial" pitchFamily="-84" charset="0"/>
                <a:cs typeface="Arial" pitchFamily="-84" charset="0"/>
              </a:rPr>
              <a:t>.</a:t>
            </a:r>
          </a:p>
          <a:p>
            <a:pPr eaLnBrk="1" hangingPunct="1"/>
            <a:endParaRPr lang="en-AU" dirty="0" smtClean="0">
              <a:latin typeface="Arial" pitchFamily="-84" charset="0"/>
              <a:ea typeface="Arial" pitchFamily="-84" charset="0"/>
              <a:cs typeface="Arial" pitchFamily="-84" charset="0"/>
            </a:endParaRPr>
          </a:p>
          <a:p>
            <a:pPr eaLnBrk="1" hangingPunct="1"/>
            <a:r>
              <a:rPr lang="en-AU" dirty="0">
                <a:latin typeface="Arial" pitchFamily="-84" charset="0"/>
                <a:ea typeface="Arial" pitchFamily="-84" charset="0"/>
                <a:cs typeface="Arial" pitchFamily="-84" charset="0"/>
              </a:rPr>
              <a:t>There is no obvious geometric interpretation of elliptic curve arithmetic over finite fields. The algebraic interpretation used for elliptic curve arithmetic over does readily carry over. See text for detailed discussion.</a:t>
            </a:r>
          </a:p>
          <a:p>
            <a:pPr eaLnBrk="1" hangingPunct="1"/>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37867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Table 10.3, from NIST SP800-57 (Recommendation for Key Management—Part 1:</a:t>
            </a:r>
          </a:p>
          <a:p>
            <a:r>
              <a:rPr lang="en-US" sz="1200" kern="1200" baseline="0" dirty="0" smtClean="0">
                <a:solidFill>
                  <a:schemeClr val="tx1"/>
                </a:solidFill>
                <a:latin typeface="Arial" charset="0"/>
                <a:ea typeface="ＭＳ Ｐゴシック" charset="-128"/>
                <a:cs typeface="ＭＳ Ｐゴシック" charset="-128"/>
              </a:rPr>
              <a:t>General , July 2012), compares various algorithms by showing comparable key sizes</a:t>
            </a:r>
          </a:p>
          <a:p>
            <a:r>
              <a:rPr lang="en-US" sz="1200" kern="1200" baseline="0" dirty="0" smtClean="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smtClean="0">
                <a:solidFill>
                  <a:schemeClr val="tx1"/>
                </a:solidFill>
                <a:latin typeface="Arial" charset="0"/>
                <a:ea typeface="ＭＳ Ｐゴシック" charset="-128"/>
                <a:cs typeface="ＭＳ Ｐゴシック" charset="-128"/>
              </a:rPr>
              <a:t>smaller key size can be used for ECC compared to RSA. Furthermore, for equal</a:t>
            </a:r>
          </a:p>
          <a:p>
            <a:r>
              <a:rPr lang="en-US" sz="1200" kern="1200" baseline="0" dirty="0" smtClean="0">
                <a:solidFill>
                  <a:schemeClr val="tx1"/>
                </a:solidFill>
                <a:latin typeface="Arial" charset="0"/>
                <a:ea typeface="ＭＳ Ｐゴシック" charset="-128"/>
                <a:cs typeface="ＭＳ Ｐゴシック" charset="-128"/>
              </a:rPr>
              <a:t>key lengths, the computational effort required for ECC and RSA is comparable</a:t>
            </a:r>
          </a:p>
          <a:p>
            <a:r>
              <a:rPr lang="en-US" sz="1200" kern="1200" baseline="0" dirty="0" smtClean="0">
                <a:solidFill>
                  <a:schemeClr val="tx1"/>
                </a:solidFill>
                <a:latin typeface="Arial" charset="0"/>
                <a:ea typeface="ＭＳ Ｐゴシック" charset="-128"/>
                <a:cs typeface="ＭＳ Ｐゴシック" charset="-128"/>
              </a:rPr>
              <a:t>[JURI97]. Thus, there is a computational advantage to using ECC with a shorter</a:t>
            </a:r>
          </a:p>
          <a:p>
            <a:r>
              <a:rPr lang="en-US" sz="1200" kern="1200" baseline="0" dirty="0" smtClean="0">
                <a:solidFill>
                  <a:schemeClr val="tx1"/>
                </a:solidFill>
                <a:latin typeface="Arial" charset="0"/>
                <a:ea typeface="ＭＳ Ｐゴシック" charset="-128"/>
                <a:cs typeface="ＭＳ Ｐゴシック" charset="-128"/>
              </a:rPr>
              <a:t>key length than a comparably secure RSA.</a:t>
            </a:r>
            <a:endParaRPr lang="en-US" dirty="0" smtClean="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a:t>
            </a:fld>
            <a:endParaRPr lang="en-AU" dirty="0"/>
          </a:p>
        </p:txBody>
      </p:sp>
    </p:spTree>
    <p:extLst>
      <p:ext uri="{BB962C8B-B14F-4D97-AF65-F5344CB8AC3E}">
        <p14:creationId xmlns:p14="http://schemas.microsoft.com/office/powerpoint/2010/main" val="147928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12</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10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542092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2</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smtClean="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smtClean="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smtClean="0">
                <a:solidFill>
                  <a:schemeClr val="tx1"/>
                </a:solidFill>
                <a:latin typeface="Arial" charset="0"/>
                <a:ea typeface="ＭＳ Ｐゴシック" charset="-128"/>
                <a:cs typeface="ＭＳ Ｐゴシック" charset="-128"/>
              </a:rPr>
              <a:t>employ this key exchange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smtClean="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smtClean="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smtClean="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smtClean="0">
                <a:solidFill>
                  <a:schemeClr val="tx1"/>
                </a:solidFill>
                <a:latin typeface="Arial" charset="0"/>
                <a:ea typeface="ＭＳ Ｐゴシック" charset="-128"/>
                <a:cs typeface="ＭＳ Ｐゴシック" charset="-128"/>
              </a:rPr>
              <a:t>following way. Recall from Chapter 8 that a primitive root of a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one whose powers modulo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generate all the integers from 1 to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1. That is, if </a:t>
            </a:r>
            <a:r>
              <a:rPr lang="en-US" sz="1200" b="0" i="1" kern="1200" baseline="0" dirty="0" smtClean="0">
                <a:solidFill>
                  <a:schemeClr val="tx1"/>
                </a:solidFill>
                <a:latin typeface="Arial" charset="0"/>
                <a:ea typeface="ＭＳ Ｐゴシック" charset="-128"/>
                <a:cs typeface="ＭＳ Ｐゴシック" charset="-128"/>
              </a:rPr>
              <a:t>a</a:t>
            </a:r>
          </a:p>
          <a:p>
            <a:r>
              <a:rPr lang="en-US" sz="1200" b="0" kern="1200" baseline="0" dirty="0" smtClean="0">
                <a:solidFill>
                  <a:schemeClr val="tx1"/>
                </a:solidFill>
                <a:latin typeface="Arial" charset="0"/>
                <a:ea typeface="ＭＳ Ｐゴシック" charset="-128"/>
                <a:cs typeface="ＭＳ Ｐゴシック" charset="-128"/>
              </a:rPr>
              <a:t> is a primitive root of the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then the numbers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mod </a:t>
            </a:r>
            <a:r>
              <a:rPr lang="en-US" sz="1200" b="0" i="1" kern="1200" baseline="0" dirty="0" smtClean="0">
                <a:solidFill>
                  <a:schemeClr val="tx1"/>
                </a:solidFill>
                <a:latin typeface="Arial" charset="0"/>
                <a:ea typeface="ＭＳ Ｐゴシック" charset="-128"/>
                <a:cs typeface="ＭＳ Ｐゴシック" charset="-128"/>
              </a:rPr>
              <a:t>p , a</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 . .  , </a:t>
            </a:r>
            <a:r>
              <a:rPr lang="en-US" sz="1200" b="0" i="1" kern="1200" baseline="0" dirty="0" smtClean="0">
                <a:solidFill>
                  <a:schemeClr val="tx1"/>
                </a:solidFill>
                <a:latin typeface="Arial" charset="0"/>
                <a:ea typeface="ＭＳ Ｐゴシック" charset="-128"/>
                <a:cs typeface="ＭＳ Ｐゴシック" charset="-128"/>
              </a:rPr>
              <a:t>a</a:t>
            </a:r>
            <a:r>
              <a:rPr lang="en-US" sz="1200" b="0" i="1" kern="1200" baseline="30000" dirty="0" smtClean="0">
                <a:solidFill>
                  <a:schemeClr val="tx1"/>
                </a:solidFill>
                <a:latin typeface="Arial" charset="0"/>
                <a:ea typeface="ＭＳ Ｐゴシック" charset="-128"/>
                <a:cs typeface="ＭＳ Ｐゴシック" charset="-128"/>
              </a:rPr>
              <a:t>p-1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smtClean="0">
                <a:solidFill>
                  <a:schemeClr val="tx1"/>
                </a:solidFill>
                <a:latin typeface="Arial" charset="0"/>
                <a:ea typeface="ＭＳ Ｐゴシック" charset="-128"/>
                <a:cs typeface="ＭＳ Ｐゴシック" charset="-128"/>
              </a:rPr>
              <a:t>p -  1 </a:t>
            </a:r>
            <a:r>
              <a:rPr lang="en-US" sz="1200" b="0" kern="1200" baseline="0" dirty="0" smtClean="0">
                <a:solidFill>
                  <a:schemeClr val="tx1"/>
                </a:solidFill>
                <a:latin typeface="Arial" charset="0"/>
                <a:ea typeface="ＭＳ Ｐゴシック" charset="-128"/>
                <a:cs typeface="ＭＳ Ｐゴシック" charset="-128"/>
              </a:rPr>
              <a:t>in some permutation.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any integer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and a primitive root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of prime number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we can find a</a:t>
            </a:r>
          </a:p>
          <a:p>
            <a:r>
              <a:rPr lang="en-US" sz="1200" b="0" kern="1200" baseline="0" dirty="0" smtClean="0">
                <a:solidFill>
                  <a:schemeClr val="tx1"/>
                </a:solidFill>
                <a:latin typeface="Arial" charset="0"/>
                <a:ea typeface="ＭＳ Ｐゴシック" charset="-128"/>
                <a:cs typeface="ＭＳ Ｐゴシック" charset="-128"/>
              </a:rPr>
              <a:t>unique exponent</a:t>
            </a:r>
            <a:r>
              <a:rPr lang="en-US" sz="1200" b="0" i="1" kern="1200" baseline="0" dirty="0" smtClean="0">
                <a:solidFill>
                  <a:schemeClr val="tx1"/>
                </a:solidFill>
                <a:latin typeface="Arial" charset="0"/>
                <a:ea typeface="ＭＳ Ｐゴシック" charset="-128"/>
                <a:cs typeface="ＭＳ Ｐゴシック" charset="-128"/>
              </a:rPr>
              <a:t> i </a:t>
            </a:r>
            <a:r>
              <a:rPr lang="en-US" sz="1200" b="0" kern="1200" baseline="0" dirty="0" smtClean="0">
                <a:solidFill>
                  <a:schemeClr val="tx1"/>
                </a:solidFill>
                <a:latin typeface="Arial" charset="0"/>
                <a:ea typeface="ＭＳ Ｐゴシック" charset="-128"/>
                <a:cs typeface="ＭＳ Ｐゴシック" charset="-128"/>
              </a:rPr>
              <a:t>such that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b = a</a:t>
            </a:r>
            <a:r>
              <a:rPr lang="en-US" sz="1200" b="0" i="1" kern="1200" baseline="30000" dirty="0" smtClean="0">
                <a:solidFill>
                  <a:schemeClr val="tx1"/>
                </a:solidFill>
                <a:latin typeface="Arial" charset="0"/>
                <a:ea typeface="ＭＳ Ｐゴシック" charset="-128"/>
                <a:cs typeface="ＭＳ Ｐゴシック" charset="-128"/>
              </a:rPr>
              <a:t>i</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where </a:t>
            </a:r>
            <a:r>
              <a:rPr lang="en-US" sz="1200" b="0" i="1" kern="1200" baseline="0" dirty="0" smtClean="0">
                <a:solidFill>
                  <a:schemeClr val="tx1"/>
                </a:solidFill>
                <a:latin typeface="Arial" charset="0"/>
                <a:ea typeface="ＭＳ Ｐゴシック" charset="-128"/>
                <a:cs typeface="ＭＳ Ｐゴシック" charset="-128"/>
              </a:rPr>
              <a:t>0 ≤  i ≤ (p -  1)</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exponent </a:t>
            </a:r>
            <a:r>
              <a:rPr lang="en-US" sz="1200" b="0" i="1" kern="1200" baseline="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  is referred to as the discrete logarithm  of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for the base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 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a:t>
            </a:r>
          </a:p>
          <a:p>
            <a:r>
              <a:rPr lang="en-US" sz="1200" b="0" kern="1200" baseline="0" dirty="0" smtClean="0">
                <a:solidFill>
                  <a:schemeClr val="tx1"/>
                </a:solidFill>
                <a:latin typeface="Arial" charset="0"/>
                <a:ea typeface="ＭＳ Ｐゴシック" charset="-128"/>
                <a:cs typeface="ＭＳ Ｐゴシック" charset="-128"/>
              </a:rPr>
              <a:t>We express this value as dlog</a:t>
            </a:r>
            <a:r>
              <a:rPr lang="en-US" sz="1200" b="0" kern="1200" baseline="-25000" dirty="0" smtClean="0">
                <a:solidFill>
                  <a:schemeClr val="tx1"/>
                </a:solidFill>
                <a:latin typeface="Arial" charset="0"/>
                <a:ea typeface="ＭＳ Ｐゴシック" charset="-128"/>
                <a:cs typeface="ＭＳ Ｐゴシック" charset="-128"/>
              </a:rPr>
              <a:t>a,p </a:t>
            </a:r>
            <a:r>
              <a:rPr lang="en-US" sz="1200" b="0" kern="1200" baseline="0" dirty="0" smtClean="0">
                <a:solidFill>
                  <a:schemeClr val="tx1"/>
                </a:solidFill>
                <a:latin typeface="Arial" charset="0"/>
                <a:ea typeface="ＭＳ Ｐゴシック" charset="-128"/>
                <a:cs typeface="ＭＳ Ｐゴシック" charset="-128"/>
              </a:rPr>
              <a:t>(</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See Chapter 8 for an extended discussion of</a:t>
            </a:r>
          </a:p>
          <a:p>
            <a:r>
              <a:rPr lang="en-US" sz="1200" b="0" kern="1200" baseline="0" dirty="0" smtClean="0">
                <a:solidFill>
                  <a:schemeClr val="tx1"/>
                </a:solidFill>
                <a:latin typeface="Arial" charset="0"/>
                <a:ea typeface="ＭＳ Ｐゴシック" charset="-128"/>
                <a:cs typeface="ＭＳ Ｐゴシック" charset="-128"/>
              </a:rPr>
              <a:t>discrete logarithms.</a:t>
            </a:r>
            <a:endParaRPr lang="en-AU" b="0"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62170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smtClean="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smtClean="0">
                <a:solidFill>
                  <a:schemeClr val="tx1"/>
                </a:solidFill>
                <a:latin typeface="Arial" charset="0"/>
                <a:ea typeface="ＭＳ Ｐゴシック" charset="-128"/>
                <a:cs typeface="ＭＳ Ｐゴシック" charset="-128"/>
              </a:rPr>
              <a:t>q </a:t>
            </a:r>
            <a:r>
              <a:rPr lang="en-US" sz="1200" kern="1200" baseline="0" dirty="0" smtClean="0">
                <a:solidFill>
                  <a:schemeClr val="tx1"/>
                </a:solidFill>
                <a:latin typeface="Arial" charset="0"/>
                <a:ea typeface="ＭＳ Ｐゴシック" charset="-128"/>
                <a:cs typeface="ＭＳ Ｐゴシック" charset="-128"/>
              </a:rPr>
              <a:t> and an integer </a:t>
            </a:r>
            <a:r>
              <a:rPr lang="en-US" sz="1200" i="1" kern="1200" baseline="0" dirty="0" smtClean="0">
                <a:solidFill>
                  <a:schemeClr val="tx1"/>
                </a:solidFill>
                <a:latin typeface="Arial" charset="0"/>
                <a:ea typeface="ＭＳ Ｐゴシック" charset="-128"/>
                <a:cs typeface="ＭＳ Ｐゴシック" charset="-128"/>
              </a:rPr>
              <a:t>a</a:t>
            </a:r>
          </a:p>
          <a:p>
            <a:r>
              <a:rPr lang="en-US" sz="1200" kern="1200" baseline="0" dirty="0" smtClean="0">
                <a:solidFill>
                  <a:schemeClr val="tx1"/>
                </a:solidFill>
                <a:latin typeface="Arial" charset="0"/>
                <a:ea typeface="ＭＳ Ｐゴシック" charset="-128"/>
                <a:cs typeface="ＭＳ Ｐゴシック" charset="-128"/>
              </a:rPr>
              <a:t> that is a primitive root of </a:t>
            </a:r>
            <a:r>
              <a:rPr lang="en-US" sz="1200" i="1" kern="1200" baseline="0" dirty="0" smtClean="0">
                <a:solidFill>
                  <a:schemeClr val="tx1"/>
                </a:solidFill>
                <a:latin typeface="Arial" charset="0"/>
                <a:ea typeface="ＭＳ Ｐゴシック" charset="-128"/>
                <a:cs typeface="ＭＳ Ｐゴシック" charset="-128"/>
              </a:rPr>
              <a:t>q</a:t>
            </a:r>
            <a:r>
              <a:rPr lang="en-US" sz="1200" kern="1200" baseline="0" dirty="0" smtClean="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3</a:t>
            </a:fld>
            <a:endParaRPr lang="en-AU" dirty="0"/>
          </a:p>
        </p:txBody>
      </p:sp>
    </p:spTree>
    <p:extLst>
      <p:ext uri="{BB962C8B-B14F-4D97-AF65-F5344CB8AC3E}">
        <p14:creationId xmlns:p14="http://schemas.microsoft.com/office/powerpoint/2010/main" val="156345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00A6822-6F76-464F-8448-071F9DB1E704}" type="slidenum">
              <a:rPr lang="en-AU">
                <a:latin typeface="Arial" pitchFamily="-84" charset="0"/>
              </a:rPr>
              <a:pPr/>
              <a:t>4</a:t>
            </a:fld>
            <a:endParaRPr lang="en-AU" dirty="0">
              <a:latin typeface="Arial" pitchFamily="-84" charset="0"/>
            </a:endParaRPr>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Now consider a simple protocol that makes use of the Diffie-Hellman calculation. Suppose that user A wishes to set up a connection with user B and use a secret key to encrypt messages on that connection. User A can generate a one-time private key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calculate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 that to 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responds by generating a private value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to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Both users can now calculate the key. The necessary public values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would need to be known ahead of time. Alternatively,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could pick values for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and include those in the first message. </a:t>
            </a:r>
          </a:p>
        </p:txBody>
      </p:sp>
    </p:spTree>
    <p:extLst>
      <p:ext uri="{BB962C8B-B14F-4D97-AF65-F5344CB8AC3E}">
        <p14:creationId xmlns:p14="http://schemas.microsoft.com/office/powerpoint/2010/main" val="39130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smtClean="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smtClean="0">
                <a:solidFill>
                  <a:schemeClr val="tx1"/>
                </a:solidFill>
                <a:latin typeface="Arial" charset="0"/>
                <a:ea typeface="ＭＳ Ｐゴシック" charset="-128"/>
                <a:cs typeface="ＭＳ Ｐゴシック" charset="-128"/>
              </a:rPr>
              <a:t>attack proceeds as follows (Figure 10.2).</a:t>
            </a:r>
          </a:p>
          <a:p>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X</a:t>
            </a:r>
            <a:r>
              <a:rPr lang="en-US" sz="1100" baseline="-25000" dirty="0" smtClean="0">
                <a:latin typeface="Arial" pitchFamily="-84" charset="0"/>
                <a:ea typeface="ＭＳ Ｐゴシック" pitchFamily="-84" charset="-128"/>
                <a:cs typeface="ＭＳ Ｐゴシック" pitchFamily="-84" charset="-128"/>
              </a:rPr>
              <a:t>D2</a:t>
            </a:r>
            <a:r>
              <a:rPr lang="en-US" sz="1100" dirty="0" smtClean="0">
                <a:latin typeface="Arial" pitchFamily="-84" charset="0"/>
                <a:ea typeface="ＭＳ Ｐゴシック" pitchFamily="-84" charset="-128"/>
                <a:cs typeface="ＭＳ Ｐゴシック" pitchFamily="-84" charset="-128"/>
              </a:rPr>
              <a:t> and then computing the corresponding public keys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Y</a:t>
            </a:r>
            <a:r>
              <a:rPr lang="en-US" sz="1100" baseline="-25000" dirty="0" smtClean="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Alice transmits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Darth intercepts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and transmits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to Bob. Darth also calculates K2 =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receives 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and calculates K1=(Y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transmits 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Y</a:t>
            </a:r>
            <a:r>
              <a:rPr lang="en-US" sz="1100" baseline="-25000" dirty="0" smtClean="0">
                <a:latin typeface="Arial" pitchFamily="-84" charset="0"/>
                <a:ea typeface="ＭＳ Ｐゴシック" pitchFamily="-84" charset="-128"/>
                <a:cs typeface="ＭＳ Ｐゴシック" pitchFamily="-84" charset="-128"/>
              </a:rPr>
              <a:t>B </a:t>
            </a:r>
            <a:r>
              <a:rPr lang="en-US" sz="1100" dirty="0" smtClean="0">
                <a:latin typeface="Arial" pitchFamily="-84" charset="0"/>
                <a:ea typeface="ＭＳ Ｐゴシック" pitchFamily="-84" charset="-128"/>
                <a:cs typeface="ＭＳ Ｐゴシック" pitchFamily="-84" charset="-128"/>
              </a:rPr>
              <a:t>and transmits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to Alice. Darth calculates K1=(Y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receives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and calculates K2=(Y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pPr>
            <a:r>
              <a:rPr lang="en-US" sz="1100" dirty="0" smtClean="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smtClean="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5</a:t>
            </a:fld>
            <a:endParaRPr lang="en-AU" dirty="0" smtClean="0">
              <a:latin typeface="Arial" pitchFamily="-84" charset="0"/>
            </a:endParaRPr>
          </a:p>
        </p:txBody>
      </p:sp>
    </p:spTree>
    <p:extLst>
      <p:ext uri="{BB962C8B-B14F-4D97-AF65-F5344CB8AC3E}">
        <p14:creationId xmlns:p14="http://schemas.microsoft.com/office/powerpoint/2010/main" val="130257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6</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As with Diffie-Hellman, the global elements of ElGamal are a prime number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which is a primitive root of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User A generates a private/public key pair as shown. The security of ElGamal is based on the difficulty of computing discrete logarithms, to recover either x given y, or k given K .</a:t>
            </a:r>
          </a:p>
          <a:p>
            <a:pPr eaLnBrk="1" hangingPunct="1"/>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smtClean="0">
                <a:solidFill>
                  <a:schemeClr val="tx1"/>
                </a:solidFill>
                <a:latin typeface="Arial" charset="0"/>
                <a:ea typeface="ＭＳ Ｐゴシック" charset="-128"/>
                <a:cs typeface="ＭＳ Ｐゴシック" charset="-128"/>
              </a:rPr>
              <a:t>logarithms.</a:t>
            </a:r>
            <a:endParaRPr lang="en-US"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88333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10.3 summarizes</a:t>
            </a:r>
            <a:r>
              <a:rPr lang="en-US" baseline="0" dirty="0" smtClean="0"/>
              <a:t> the ElGamal Cryptosystem.  It corresponds to Figure 9.1a.</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7</a:t>
            </a:fld>
            <a:endParaRPr lang="en-AU" dirty="0"/>
          </a:p>
        </p:txBody>
      </p:sp>
    </p:spTree>
    <p:extLst>
      <p:ext uri="{BB962C8B-B14F-4D97-AF65-F5344CB8AC3E}">
        <p14:creationId xmlns:p14="http://schemas.microsoft.com/office/powerpoint/2010/main" val="13497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8</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smtClean="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smtClean="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smtClean="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smtClean="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smtClean="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smtClean="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smtClean="0">
                <a:solidFill>
                  <a:schemeClr val="tx1"/>
                </a:solidFill>
                <a:latin typeface="Arial" charset="0"/>
                <a:ea typeface="ＭＳ Ｐゴシック" charset="-128"/>
                <a:cs typeface="ＭＳ Ｐゴシック" charset="-128"/>
              </a:rPr>
              <a:t>equal security for a far smaller key size, thereby reducing processing overhead. On</a:t>
            </a:r>
          </a:p>
          <a:p>
            <a:r>
              <a:rPr lang="en-US" sz="1200" kern="1200" baseline="0" dirty="0" smtClean="0">
                <a:solidFill>
                  <a:schemeClr val="tx1"/>
                </a:solidFill>
                <a:latin typeface="Arial" charset="0"/>
                <a:ea typeface="ＭＳ Ｐゴシック" charset="-128"/>
                <a:cs typeface="ＭＳ Ｐゴシック" charset="-128"/>
              </a:rPr>
              <a:t>the other hand, although the theory of ECC has been around for some time, it is</a:t>
            </a:r>
          </a:p>
          <a:p>
            <a:r>
              <a:rPr lang="en-US" sz="1200" kern="1200" baseline="0" dirty="0" smtClean="0">
                <a:solidFill>
                  <a:schemeClr val="tx1"/>
                </a:solidFill>
                <a:latin typeface="Arial" charset="0"/>
                <a:ea typeface="ＭＳ Ｐゴシック" charset="-128"/>
                <a:cs typeface="ＭＳ Ｐゴシック" charset="-128"/>
              </a:rPr>
              <a:t>only recently that products have begun to appear and that there has been sustained</a:t>
            </a:r>
          </a:p>
          <a:p>
            <a:r>
              <a:rPr lang="en-US" sz="1200" kern="1200" baseline="0" dirty="0" smtClean="0">
                <a:solidFill>
                  <a:schemeClr val="tx1"/>
                </a:solidFill>
                <a:latin typeface="Arial" charset="0"/>
                <a:ea typeface="ＭＳ Ｐゴシック" charset="-128"/>
                <a:cs typeface="ＭＳ Ｐゴシック" charset="-128"/>
              </a:rPr>
              <a:t>cryptanalytic interest in probing for weaknesses. Accordingly, the confidence level</a:t>
            </a:r>
          </a:p>
          <a:p>
            <a:r>
              <a:rPr lang="en-US" sz="1200" kern="1200" baseline="0" dirty="0" smtClean="0">
                <a:solidFill>
                  <a:schemeClr val="tx1"/>
                </a:solidFill>
                <a:latin typeface="Arial" charset="0"/>
                <a:ea typeface="ＭＳ Ｐゴシック" charset="-128"/>
                <a:cs typeface="ＭＳ Ｐゴシック" charset="-128"/>
              </a:rPr>
              <a:t>in ECC is not yet as high as that in RSA.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smtClean="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smtClean="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smtClean="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smtClean="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smtClean="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smtClean="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76011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Elliptic curves are not ellipses. They are so named because they are described by</a:t>
            </a:r>
          </a:p>
          <a:p>
            <a:r>
              <a:rPr lang="en-US" sz="1200" b="0" kern="1200" baseline="0" dirty="0" smtClean="0">
                <a:solidFill>
                  <a:schemeClr val="tx1"/>
                </a:solidFill>
                <a:latin typeface="Arial" charset="0"/>
                <a:ea typeface="ＭＳ Ｐゴシック" charset="-128"/>
                <a:cs typeface="ＭＳ Ｐゴシック" charset="-128"/>
              </a:rPr>
              <a:t>cubic equations, similar to those used for calculating the circumference of an ellipse.</a:t>
            </a:r>
          </a:p>
          <a:p>
            <a:r>
              <a:rPr lang="en-US" sz="1200" b="0" kern="1200" baseline="0" dirty="0" smtClean="0">
                <a:solidFill>
                  <a:schemeClr val="tx1"/>
                </a:solidFill>
                <a:latin typeface="Arial" charset="0"/>
                <a:ea typeface="ＭＳ Ｐゴシック" charset="-128"/>
                <a:cs typeface="ＭＳ Ｐゴシック" charset="-128"/>
              </a:rPr>
              <a:t>In general, cubic equations for elliptic curves take the following form, known as a</a:t>
            </a:r>
          </a:p>
          <a:p>
            <a:r>
              <a:rPr lang="en-US" sz="1200" b="0" kern="1200" baseline="0" dirty="0" smtClean="0">
                <a:solidFill>
                  <a:schemeClr val="tx1"/>
                </a:solidFill>
                <a:latin typeface="Arial" charset="0"/>
                <a:ea typeface="ＭＳ Ｐゴシック" charset="-128"/>
                <a:cs typeface="ＭＳ Ｐゴシック" charset="-128"/>
              </a:rPr>
              <a:t>Weierstrass equation: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axy + by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cx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dx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where </a:t>
            </a:r>
            <a:r>
              <a:rPr lang="en-US" sz="1200" b="0" i="1" kern="1200" baseline="0" dirty="0" smtClean="0">
                <a:solidFill>
                  <a:schemeClr val="tx1"/>
                </a:solidFill>
                <a:latin typeface="Arial" charset="0"/>
                <a:ea typeface="ＭＳ Ｐゴシック" charset="-128"/>
                <a:cs typeface="ＭＳ Ｐゴシック" charset="-128"/>
              </a:rPr>
              <a:t>a , b , c , d , e  </a:t>
            </a:r>
            <a:r>
              <a:rPr lang="en-US" sz="1200" b="0" kern="1200" baseline="0" dirty="0" smtClean="0">
                <a:solidFill>
                  <a:schemeClr val="tx1"/>
                </a:solidFill>
                <a:latin typeface="Arial" charset="0"/>
                <a:ea typeface="ＭＳ Ｐゴシック" charset="-128"/>
                <a:cs typeface="ＭＳ Ｐゴシック" charset="-128"/>
              </a:rPr>
              <a:t>are real numbers and </a:t>
            </a:r>
            <a:r>
              <a:rPr lang="en-US" sz="1200" b="0" i="1" kern="1200" baseline="0" dirty="0" smtClean="0">
                <a:solidFill>
                  <a:schemeClr val="tx1"/>
                </a:solidFill>
                <a:latin typeface="Arial" charset="0"/>
                <a:ea typeface="ＭＳ Ｐゴシック" charset="-128"/>
                <a:cs typeface="ＭＳ Ｐゴシック" charset="-128"/>
              </a:rPr>
              <a:t>x</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take on values in the real numbers.</a:t>
            </a:r>
          </a:p>
          <a:p>
            <a:r>
              <a:rPr lang="en-US" sz="1200" b="0" kern="1200" baseline="0" dirty="0" smtClean="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 + b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Such equations are said to be cubic, or of degree 3, because the highest</a:t>
            </a:r>
          </a:p>
          <a:p>
            <a:r>
              <a:rPr lang="en-US" sz="1200" b="0" kern="1200" baseline="0" dirty="0" smtClean="0">
                <a:solidFill>
                  <a:schemeClr val="tx1"/>
                </a:solidFill>
                <a:latin typeface="Arial" charset="0"/>
                <a:ea typeface="ＭＳ Ｐゴシック" charset="-128"/>
                <a:cs typeface="ＭＳ Ｐゴシック" charset="-128"/>
              </a:rPr>
              <a:t>exponent they contain is a 3. Also included in the definition of an elliptic curve is a</a:t>
            </a:r>
          </a:p>
          <a:p>
            <a:r>
              <a:rPr lang="en-US" sz="1200" b="0" kern="1200" baseline="0" dirty="0" smtClean="0">
                <a:solidFill>
                  <a:schemeClr val="tx1"/>
                </a:solidFill>
                <a:latin typeface="Arial" charset="0"/>
                <a:ea typeface="ＭＳ Ｐゴシック" charset="-128"/>
                <a:cs typeface="ＭＳ Ｐゴシック" charset="-128"/>
              </a:rPr>
              <a:t>single element denoted O  and called the point at infinity  or the zero point , which we</a:t>
            </a:r>
          </a:p>
          <a:p>
            <a:r>
              <a:rPr lang="en-US" sz="1200" b="0" kern="1200" baseline="0" dirty="0" smtClean="0">
                <a:solidFill>
                  <a:schemeClr val="tx1"/>
                </a:solidFill>
                <a:latin typeface="Arial" charset="0"/>
                <a:ea typeface="ＭＳ Ｐゴシック" charset="-128"/>
                <a:cs typeface="ＭＳ Ｐゴシック" charset="-128"/>
              </a:rPr>
              <a:t>discuss subsequently. To plot such a curve, we need to compute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ax + b</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given values of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the plot consists of positive and negative values of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for</a:t>
            </a:r>
          </a:p>
          <a:p>
            <a:r>
              <a:rPr lang="en-US" sz="1200" b="0" kern="1200" baseline="0" dirty="0" smtClean="0">
                <a:solidFill>
                  <a:schemeClr val="tx1"/>
                </a:solidFill>
                <a:latin typeface="Arial" charset="0"/>
                <a:ea typeface="ＭＳ Ｐゴシック" charset="-128"/>
                <a:cs typeface="ＭＳ Ｐゴシック" charset="-128"/>
              </a:rPr>
              <a:t>each value of </a:t>
            </a:r>
            <a:r>
              <a:rPr lang="en-US" sz="1200" b="0" i="1" kern="1200" baseline="0" dirty="0" smtClean="0">
                <a:solidFill>
                  <a:schemeClr val="tx1"/>
                </a:solidFill>
                <a:latin typeface="Arial" charset="0"/>
                <a:ea typeface="ＭＳ Ｐゴシック" charset="-128"/>
                <a:cs typeface="ＭＳ Ｐゴシック" charset="-128"/>
              </a:rPr>
              <a:t>x </a:t>
            </a:r>
            <a:r>
              <a:rPr lang="en-US" sz="1200" b="0" kern="1200" baseline="0" dirty="0" smtClean="0">
                <a:solidFill>
                  <a:schemeClr val="tx1"/>
                </a:solidFill>
                <a:latin typeface="Arial" charset="0"/>
                <a:ea typeface="ＭＳ Ｐゴシック" charset="-128"/>
                <a:cs typeface="ＭＳ Ｐゴシック" charset="-128"/>
              </a:rPr>
              <a:t>. Thus, each curve is symmetric about </a:t>
            </a:r>
            <a:r>
              <a:rPr lang="en-US" sz="1200" b="0" i="1" kern="1200" baseline="0" dirty="0" smtClean="0">
                <a:solidFill>
                  <a:schemeClr val="tx1"/>
                </a:solidFill>
                <a:latin typeface="Arial" charset="0"/>
                <a:ea typeface="ＭＳ Ｐゴシック" charset="-128"/>
                <a:cs typeface="ＭＳ Ｐゴシック" charset="-128"/>
              </a:rPr>
              <a:t>y =  0</a:t>
            </a:r>
            <a:r>
              <a:rPr lang="en-US" sz="1200" b="0" kern="1200" baseline="0" dirty="0" smtClean="0">
                <a:solidFill>
                  <a:schemeClr val="tx1"/>
                </a:solidFill>
                <a:latin typeface="Arial" charset="0"/>
                <a:ea typeface="ＭＳ Ｐゴシック" charset="-128"/>
                <a:cs typeface="ＭＳ Ｐゴシック" charset="-128"/>
              </a:rPr>
              <a:t>. Figure 10.4 shows two</a:t>
            </a:r>
          </a:p>
          <a:p>
            <a:r>
              <a:rPr lang="en-US" sz="1200" b="0" kern="1200" baseline="0" dirty="0" smtClean="0">
                <a:solidFill>
                  <a:schemeClr val="tx1"/>
                </a:solidFill>
                <a:latin typeface="Arial" charset="0"/>
                <a:ea typeface="ＭＳ Ｐゴシック" charset="-128"/>
                <a:cs typeface="ＭＳ Ｐゴシック" charset="-128"/>
              </a:rPr>
              <a:t>examples of elliptic curves. As you can see, the formula sometimes produces weird looking</a:t>
            </a:r>
          </a:p>
          <a:p>
            <a:r>
              <a:rPr lang="en-US" sz="1200" b="0" kern="1200" baseline="0" dirty="0" smtClean="0">
                <a:solidFill>
                  <a:schemeClr val="tx1"/>
                </a:solidFill>
                <a:latin typeface="Arial" charset="0"/>
                <a:ea typeface="ＭＳ Ｐゴシック" charset="-128"/>
                <a:cs typeface="ＭＳ Ｐゴシック" charset="-128"/>
              </a:rPr>
              <a:t>curves.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Now, consider the set of points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consisting of all of the points (</a:t>
            </a:r>
            <a:r>
              <a:rPr lang="en-US" sz="1200" b="0" i="1" kern="1200" baseline="0" dirty="0" smtClean="0">
                <a:solidFill>
                  <a:schemeClr val="tx1"/>
                </a:solidFill>
                <a:latin typeface="Arial" charset="0"/>
                <a:ea typeface="ＭＳ Ｐゴシック" charset="-128"/>
                <a:cs typeface="ＭＳ Ｐゴシック" charset="-128"/>
              </a:rPr>
              <a:t>x , y </a:t>
            </a:r>
            <a:r>
              <a:rPr lang="en-US" sz="1200" b="0" kern="1200" baseline="0" dirty="0" smtClean="0">
                <a:solidFill>
                  <a:schemeClr val="tx1"/>
                </a:solidFill>
                <a:latin typeface="Arial" charset="0"/>
                <a:ea typeface="ＭＳ Ｐゴシック" charset="-128"/>
                <a:cs typeface="ＭＳ Ｐゴシック" charset="-128"/>
              </a:rPr>
              <a:t>) that</a:t>
            </a:r>
          </a:p>
          <a:p>
            <a:r>
              <a:rPr lang="en-US" sz="1200" b="0" kern="1200" baseline="0" dirty="0" smtClean="0">
                <a:solidFill>
                  <a:schemeClr val="tx1"/>
                </a:solidFill>
                <a:latin typeface="Arial" charset="0"/>
                <a:ea typeface="ＭＳ Ｐゴシック" charset="-128"/>
                <a:cs typeface="ＭＳ Ｐゴシック" charset="-128"/>
              </a:rPr>
              <a:t>satisfy Equation (10.1) together with the element O . Using a different value of the</a:t>
            </a:r>
          </a:p>
          <a:p>
            <a:r>
              <a:rPr lang="en-US" sz="1200" b="0" kern="1200" baseline="0" dirty="0" smtClean="0">
                <a:solidFill>
                  <a:schemeClr val="tx1"/>
                </a:solidFill>
                <a:latin typeface="Arial" charset="0"/>
                <a:ea typeface="ＭＳ Ｐゴシック" charset="-128"/>
                <a:cs typeface="ＭＳ Ｐゴシック" charset="-128"/>
              </a:rPr>
              <a:t>pair (</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results in a different set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Using this terminology, the two curves in</a:t>
            </a:r>
          </a:p>
          <a:p>
            <a:r>
              <a:rPr lang="en-US" sz="1200" b="0" kern="1200" baseline="0" dirty="0" smtClean="0">
                <a:solidFill>
                  <a:schemeClr val="tx1"/>
                </a:solidFill>
                <a:latin typeface="Arial" charset="0"/>
                <a:ea typeface="ＭＳ Ｐゴシック" charset="-128"/>
                <a:cs typeface="ＭＳ Ｐゴシック" charset="-128"/>
              </a:rPr>
              <a:t>Figure 10.4 depict the sets E(- 1, 0) and E(1, 1), respectively.</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6767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10/10/16</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10/10/16</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altLang="zh-CN" dirty="0" smtClean="0">
                <a:ea typeface="+mj-ea"/>
                <a:cs typeface="+mj-cs"/>
              </a:rPr>
              <a:t>Lecture</a:t>
            </a:r>
            <a:r>
              <a:rPr lang="zh-CN" altLang="en-US" dirty="0" smtClean="0">
                <a:ea typeface="+mj-ea"/>
                <a:cs typeface="+mj-cs"/>
              </a:rPr>
              <a:t> </a:t>
            </a:r>
            <a:r>
              <a:rPr lang="en-US" altLang="zh-CN" dirty="0" smtClean="0">
                <a:ea typeface="+mj-ea"/>
                <a:cs typeface="+mj-cs"/>
              </a:rPr>
              <a:t>6</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Other Public-Key Cryptosystems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Elliptic Curves Over Z</a:t>
            </a:r>
            <a:r>
              <a:rPr lang="en-US" baseline="-25000" dirty="0" smtClean="0"/>
              <a:t>p</a:t>
            </a:r>
            <a:endParaRPr lang="en-AU" baseline="-25000" dirty="0"/>
          </a:p>
        </p:txBody>
      </p:sp>
      <p:sp>
        <p:nvSpPr>
          <p:cNvPr id="72707" name="Rectangle 3"/>
          <p:cNvSpPr>
            <a:spLocks noGrp="1" noChangeArrowheads="1"/>
          </p:cNvSpPr>
          <p:nvPr>
            <p:ph idx="1"/>
          </p:nvPr>
        </p:nvSpPr>
        <p:spPr>
          <a:xfrm>
            <a:off x="762000" y="1600200"/>
            <a:ext cx="7570787" cy="1362075"/>
          </a:xfrm>
        </p:spPr>
        <p:txBody>
          <a:bodyPr>
            <a:normAutofit/>
          </a:bodyPr>
          <a:lstStyle/>
          <a:p>
            <a:r>
              <a:rPr lang="en-US" sz="1800" dirty="0" smtClean="0"/>
              <a:t>Elliptic curve cryptography uses curves whose variables and coefficients are finite</a:t>
            </a:r>
          </a:p>
          <a:p>
            <a:r>
              <a:rPr lang="en-US" sz="1800" dirty="0" smtClean="0"/>
              <a:t>Two families of elliptic curves are used in cryptographic applications:</a:t>
            </a:r>
          </a:p>
        </p:txBody>
      </p:sp>
      <p:graphicFrame>
        <p:nvGraphicFramePr>
          <p:cNvPr id="5" name="Diagram 4"/>
          <p:cNvGraphicFramePr/>
          <p:nvPr/>
        </p:nvGraphicFramePr>
        <p:xfrm>
          <a:off x="152400" y="2895600"/>
          <a:ext cx="8686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04800" y="2743200"/>
            <a:ext cx="8507461" cy="3802432"/>
          </a:xfrm>
          <a:prstGeom prst="rect">
            <a:avLst/>
          </a:prstGeom>
        </p:spPr>
      </p:pic>
      <p:sp>
        <p:nvSpPr>
          <p:cNvPr id="9" name="Title 8"/>
          <p:cNvSpPr>
            <a:spLocks noGrp="1"/>
          </p:cNvSpPr>
          <p:nvPr>
            <p:ph type="title" idx="4294967295"/>
          </p:nvPr>
        </p:nvSpPr>
        <p:spPr>
          <a:xfrm>
            <a:off x="1" y="39688"/>
            <a:ext cx="9144000" cy="2551112"/>
          </a:xfrm>
        </p:spPr>
        <p:txBody>
          <a:bodyPr/>
          <a:lstStyle/>
          <a:p>
            <a:pPr>
              <a:lnSpc>
                <a:spcPct val="100000"/>
              </a:lnSpc>
              <a:spcBef>
                <a:spcPts val="3000"/>
              </a:spcBef>
              <a:spcAft>
                <a:spcPts val="1200"/>
              </a:spcAft>
            </a:pPr>
            <a:r>
              <a:rPr lang="en-US" sz="3600" b="1" dirty="0" smtClean="0">
                <a:solidFill>
                  <a:schemeClr val="tx2">
                    <a:lumMod val="75000"/>
                  </a:schemeClr>
                </a:solidFill>
              </a:rPr>
              <a:t>Table 10.3   </a:t>
            </a:r>
            <a:r>
              <a:rPr lang="en-US" sz="3600" dirty="0" smtClean="0">
                <a:solidFill>
                  <a:schemeClr val="tx2">
                    <a:lumMod val="75000"/>
                  </a:schemeClr>
                </a:solidFill>
              </a:rPr>
              <a:t/>
            </a:r>
            <a:br>
              <a:rPr lang="en-US" sz="3600" dirty="0" smtClean="0">
                <a:solidFill>
                  <a:schemeClr val="tx2">
                    <a:lumMod val="75000"/>
                  </a:schemeClr>
                </a:solidFill>
              </a:rPr>
            </a:br>
            <a:r>
              <a:rPr lang="en-US" sz="3600" dirty="0" smtClean="0">
                <a:solidFill>
                  <a:schemeClr val="tx2">
                    <a:lumMod val="75000"/>
                  </a:schemeClr>
                </a:solidFill>
              </a:rPr>
              <a:t>Comparable Key Sizes in Terms of Computational Effort for Cryptanalysis </a:t>
            </a:r>
            <a:br>
              <a:rPr lang="en-US" sz="3600" dirty="0" smtClean="0">
                <a:solidFill>
                  <a:schemeClr val="tx2">
                    <a:lumMod val="75000"/>
                  </a:schemeClr>
                </a:solidFill>
              </a:rPr>
            </a:br>
            <a:r>
              <a:rPr lang="en-US" sz="3600" dirty="0" smtClean="0">
                <a:solidFill>
                  <a:schemeClr val="tx2">
                    <a:lumMod val="75000"/>
                  </a:schemeClr>
                </a:solidFill>
              </a:rPr>
              <a:t>(NIST SP-800-57) </a:t>
            </a:r>
            <a:endParaRPr lang="en-US" sz="3600" dirty="0">
              <a:solidFill>
                <a:schemeClr val="tx2">
                  <a:lumMod val="75000"/>
                </a:schemeClr>
              </a:solidFill>
            </a:endParaRPr>
          </a:p>
        </p:txBody>
      </p:sp>
      <p:sp>
        <p:nvSpPr>
          <p:cNvPr id="11" name="Rectangle 10"/>
          <p:cNvSpPr/>
          <p:nvPr/>
        </p:nvSpPr>
        <p:spPr>
          <a:xfrm>
            <a:off x="381000" y="6400800"/>
            <a:ext cx="8382000" cy="338554"/>
          </a:xfrm>
          <a:prstGeom prst="rect">
            <a:avLst/>
          </a:prstGeom>
        </p:spPr>
        <p:txBody>
          <a:bodyPr wrap="square">
            <a:spAutoFit/>
          </a:bodyPr>
          <a:lstStyle/>
          <a:p>
            <a:r>
              <a:rPr lang="en-US" sz="1600" i="1" dirty="0" smtClean="0">
                <a:latin typeface="+mn-lt"/>
              </a:rPr>
              <a:t>Note: L</a:t>
            </a:r>
            <a:r>
              <a:rPr lang="en-US" sz="1600" dirty="0" smtClean="0">
                <a:latin typeface="+mn-lt"/>
              </a:rPr>
              <a:t> = size of public key, </a:t>
            </a:r>
            <a:r>
              <a:rPr lang="en-US" sz="1600" i="1" dirty="0" smtClean="0">
                <a:latin typeface="+mn-lt"/>
              </a:rPr>
              <a:t>N</a:t>
            </a:r>
            <a:r>
              <a:rPr lang="en-US" sz="1600" dirty="0" smtClean="0">
                <a:latin typeface="+mn-lt"/>
              </a:rPr>
              <a:t> = size of private key </a:t>
            </a:r>
            <a:endParaRPr lang="en-US" sz="1600" dirty="0">
              <a:latin typeface="+mn-lt"/>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828800"/>
            <a:ext cx="3565525" cy="4800600"/>
          </a:xfrm>
        </p:spPr>
        <p:txBody>
          <a:bodyPr>
            <a:normAutofit/>
          </a:bodyPr>
          <a:lstStyle/>
          <a:p>
            <a:r>
              <a:rPr lang="en-US" dirty="0" smtClean="0"/>
              <a:t>Diffie-Hellman Key Exchange</a:t>
            </a:r>
          </a:p>
          <a:p>
            <a:pPr lvl="1"/>
            <a:r>
              <a:rPr lang="en-US" dirty="0" smtClean="0"/>
              <a:t>The algorithm</a:t>
            </a:r>
          </a:p>
          <a:p>
            <a:pPr lvl="1"/>
            <a:r>
              <a:rPr lang="en-US" dirty="0" smtClean="0"/>
              <a:t>Key exchange protocols</a:t>
            </a:r>
          </a:p>
          <a:p>
            <a:pPr lvl="1"/>
            <a:r>
              <a:rPr lang="en-US" dirty="0" smtClean="0"/>
              <a:t>Man-in-the-middle attack</a:t>
            </a:r>
          </a:p>
          <a:p>
            <a:r>
              <a:rPr lang="en-US" dirty="0" smtClean="0"/>
              <a:t>Elgamal cryptographic system</a:t>
            </a:r>
          </a:p>
          <a:p>
            <a:r>
              <a:rPr lang="en-US" dirty="0" smtClean="0"/>
              <a:t>Elliptic curve </a:t>
            </a:r>
            <a:r>
              <a:rPr lang="en-US" dirty="0" smtClean="0"/>
              <a:t>cryptography</a:t>
            </a:r>
            <a:endParaRPr lang="en-US" dirty="0" smtClean="0"/>
          </a:p>
        </p:txBody>
      </p:sp>
      <p:sp>
        <p:nvSpPr>
          <p:cNvPr id="76804" name="Content Placeholder 11"/>
          <p:cNvSpPr>
            <a:spLocks noGrp="1"/>
          </p:cNvSpPr>
          <p:nvPr>
            <p:ph sz="half" idx="2"/>
          </p:nvPr>
        </p:nvSpPr>
        <p:spPr>
          <a:xfrm>
            <a:off x="5578475" y="2057400"/>
            <a:ext cx="3565525" cy="4800600"/>
          </a:xfrm>
        </p:spPr>
        <p:txBody>
          <a:bodyPr rtlCol="0">
            <a:normAutofit/>
          </a:bodyPr>
          <a:lstStyle/>
          <a:p>
            <a:pPr fontAlgn="auto">
              <a:spcAft>
                <a:spcPts val="0"/>
              </a:spcAft>
              <a:buClr>
                <a:schemeClr val="accent1">
                  <a:lumMod val="60000"/>
                  <a:lumOff val="40000"/>
                </a:schemeClr>
              </a:buClr>
              <a:buFont typeface="Candara" pitchFamily="34" charset="0"/>
              <a:buChar char="•"/>
              <a:defRPr/>
            </a:pPr>
            <a:endParaRPr lang="en-US" dirty="0" smtClean="0">
              <a:ea typeface="+mn-ea"/>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762000" y="1828800"/>
            <a:ext cx="7570787" cy="4648200"/>
          </a:xfrm>
        </p:spPr>
        <p:txBody>
          <a:bodyPr>
            <a:normAutofit fontScale="92500" lnSpcReduction="20000"/>
          </a:bodyPr>
          <a:lstStyle/>
          <a:p>
            <a:r>
              <a:rPr lang="en-AU" dirty="0" smtClean="0"/>
              <a:t>First published public-key algorithm</a:t>
            </a:r>
          </a:p>
          <a:p>
            <a:r>
              <a:rPr lang="en-AU" dirty="0" smtClean="0"/>
              <a:t>A number of commercial products employ this key exchange technique</a:t>
            </a:r>
          </a:p>
          <a:p>
            <a:r>
              <a:rPr lang="en-AU" dirty="0" smtClean="0"/>
              <a:t>Purpose is to enable two users to securely exchange a key that can then be used for subsequent symmetric encryption of messages</a:t>
            </a:r>
          </a:p>
          <a:p>
            <a:r>
              <a:rPr lang="en-AU" dirty="0" smtClean="0"/>
              <a:t>The algorithm itself is limited to the exchange of secret values</a:t>
            </a:r>
          </a:p>
          <a:p>
            <a:r>
              <a:rPr lang="en-AU" dirty="0" smtClean="0"/>
              <a:t>Its effectiveness depends on the difficulty of computing discrete logarithms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l="4706" t="909" r="3529" b="21818"/>
          <a:stretch>
            <a:fillRect/>
          </a:stretch>
        </p:blipFill>
        <p:spPr>
          <a:xfrm>
            <a:off x="1447800" y="1"/>
            <a:ext cx="6293132" cy="6857999"/>
          </a:xfrm>
          <a:prstGeom prst="rect">
            <a:avLst/>
          </a:prstGeo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r>
              <a:rPr lang="en-US" dirty="0" smtClean="0"/>
              <a:t>Key Exchange Protocols</a:t>
            </a:r>
            <a:endParaRPr lang="en-AU" dirty="0"/>
          </a:p>
        </p:txBody>
      </p:sp>
      <p:sp>
        <p:nvSpPr>
          <p:cNvPr id="96259" name="Rectangle 1027"/>
          <p:cNvSpPr>
            <a:spLocks noGrp="1" noChangeArrowheads="1"/>
          </p:cNvSpPr>
          <p:nvPr>
            <p:ph idx="1"/>
          </p:nvPr>
        </p:nvSpPr>
        <p:spPr/>
        <p:txBody>
          <a:bodyPr>
            <a:normAutofit fontScale="92500"/>
          </a:bodyPr>
          <a:lstStyle/>
          <a:p>
            <a:r>
              <a:rPr lang="en-AU" dirty="0" smtClean="0"/>
              <a:t>Users could create random private/public Diffie-Hellman keys each time they communicate</a:t>
            </a:r>
          </a:p>
          <a:p>
            <a:r>
              <a:rPr lang="en-AU" dirty="0" smtClean="0"/>
              <a:t>Users could create a known private/public Diffie-Hellman key and publish in a directory, then consulted and used to securely communicate with them</a:t>
            </a:r>
          </a:p>
          <a:p>
            <a:r>
              <a:rPr lang="en-AU" dirty="0" smtClean="0"/>
              <a:t>Vulnerable to Man-in-the-Middle-Attack</a:t>
            </a:r>
          </a:p>
          <a:p>
            <a:r>
              <a:rPr lang="en-AU" dirty="0" smtClean="0"/>
              <a:t>Authentication of the keys is needed</a:t>
            </a:r>
          </a:p>
          <a:p>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l="5882" t="1818" r="5882" b="10000"/>
          <a:stretch>
            <a:fillRect/>
          </a:stretch>
        </p:blipFill>
        <p:spPr>
          <a:xfrm>
            <a:off x="1828800" y="0"/>
            <a:ext cx="5302501" cy="6858000"/>
          </a:xfrm>
          <a:prstGeom prst="rect">
            <a:avLst/>
          </a:prstGeom>
        </p:spPr>
      </p:pic>
    </p:spTree>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smtClean="0"/>
              <a:t>ElGamal Cryptography</a:t>
            </a:r>
          </a:p>
        </p:txBody>
      </p:sp>
      <p:graphicFrame>
        <p:nvGraphicFramePr>
          <p:cNvPr id="20" name="Content Placeholder 19"/>
          <p:cNvGraphicFramePr>
            <a:graphicFrameLocks noGrp="1"/>
          </p:cNvGraphicFramePr>
          <p:nvPr>
            <p:ph idx="1"/>
          </p:nvPr>
        </p:nvGraphicFramePr>
        <p:xfrm>
          <a:off x="0" y="1524000"/>
          <a:ext cx="9143999"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1765" t="6364" r="10588" b="10000"/>
          <a:stretch>
            <a:fillRect/>
          </a:stretch>
        </p:blipFill>
        <p:spPr>
          <a:xfrm>
            <a:off x="2053853" y="0"/>
            <a:ext cx="4919802" cy="6858000"/>
          </a:xfrm>
          <a:prstGeom prst="rect">
            <a:avLst/>
          </a:prstGeom>
        </p:spPr>
      </p:pic>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smtClean="0"/>
              <a:t>Elliptic Curve Arithmetic</a:t>
            </a:r>
            <a:endParaRPr lang="en-AU" dirty="0"/>
          </a:p>
        </p:txBody>
      </p:sp>
      <p:sp>
        <p:nvSpPr>
          <p:cNvPr id="68611" name="Rectangle 3"/>
          <p:cNvSpPr>
            <a:spLocks noGrp="1" noChangeArrowheads="1"/>
          </p:cNvSpPr>
          <p:nvPr>
            <p:ph idx="1"/>
          </p:nvPr>
        </p:nvSpPr>
        <p:spPr/>
        <p:txBody>
          <a:bodyPr>
            <a:normAutofit fontScale="77500" lnSpcReduction="20000"/>
          </a:bodyPr>
          <a:lstStyle/>
          <a:p>
            <a:r>
              <a:rPr lang="en-AU" dirty="0" smtClean="0"/>
              <a:t>Most of the products and standards that use public-key cryptography for encryption and digital signatures use RSA</a:t>
            </a:r>
          </a:p>
          <a:p>
            <a:pPr lvl="1"/>
            <a:r>
              <a:rPr lang="en-AU" dirty="0" smtClean="0"/>
              <a:t>The key length for secure RSA use has increased over recent years and this has put a heavier processing load on applications using RSA</a:t>
            </a:r>
          </a:p>
          <a:p>
            <a:r>
              <a:rPr lang="en-AU" dirty="0" smtClean="0"/>
              <a:t>Elliptic curve cryptography (ECC) is showing up in standardization efforts including the IEEE P1363 Standard for Public-Key Cryptography</a:t>
            </a:r>
          </a:p>
          <a:p>
            <a:r>
              <a:rPr lang="en-AU" dirty="0" smtClean="0"/>
              <a:t>Principal attraction of ECC is that it appears to offer equal security for a far smaller key size</a:t>
            </a:r>
          </a:p>
          <a:p>
            <a:r>
              <a:rPr lang="en-AU" dirty="0" smtClean="0"/>
              <a:t>Confidence level in ECC is not yet as high as that in RSA</a:t>
            </a: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stretch>
            <a:fillRect/>
          </a:stretch>
        </p:blipFill>
        <p:spPr>
          <a:xfrm>
            <a:off x="1922318" y="0"/>
            <a:ext cx="5299364" cy="6858000"/>
          </a:xfrm>
          <a:prstGeom prst="rect">
            <a:avLst/>
          </a:prstGeom>
        </p:spPr>
      </p:pic>
      <p:sp>
        <p:nvSpPr>
          <p:cNvPr id="5" name="TextBox 4"/>
          <p:cNvSpPr txBox="1"/>
          <p:nvPr/>
        </p:nvSpPr>
        <p:spPr>
          <a:xfrm>
            <a:off x="1443182" y="2251364"/>
            <a:ext cx="184666" cy="369332"/>
          </a:xfrm>
          <a:prstGeom prst="rect">
            <a:avLst/>
          </a:prstGeom>
          <a:noFill/>
        </p:spPr>
        <p:txBody>
          <a:bodyPr wrap="none" rtlCol="0">
            <a:spAutoFit/>
          </a:bodyPr>
          <a:lstStyle/>
          <a:p>
            <a:endParaRPr lang="en-US" dirty="0"/>
          </a:p>
        </p:txBody>
      </p:sp>
    </p:spTree>
  </p:cSld>
  <p:clrMapOvr>
    <a:masterClrMapping/>
  </p:clrMapOvr>
  <p:transition>
    <p:dissolv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10164</TotalTime>
  <Words>2115</Words>
  <Application>Microsoft Macintosh PowerPoint</Application>
  <PresentationFormat>On-screen Show (4:3)</PresentationFormat>
  <Paragraphs>178</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Candara</vt:lpstr>
      <vt:lpstr>Mistral</vt:lpstr>
      <vt:lpstr>ＭＳ Ｐゴシック</vt:lpstr>
      <vt:lpstr>Times-Roman</vt:lpstr>
      <vt:lpstr>Wingdings</vt:lpstr>
      <vt:lpstr>ch01</vt:lpstr>
      <vt:lpstr>Infusion</vt:lpstr>
      <vt:lpstr>Lecture 6</vt:lpstr>
      <vt:lpstr>Diffie-Hellman Key Exchange</vt:lpstr>
      <vt:lpstr>PowerPoint Presentation</vt:lpstr>
      <vt:lpstr>Key Exchange Protocols</vt:lpstr>
      <vt:lpstr>PowerPoint Presentation</vt:lpstr>
      <vt:lpstr>ElGamal Cryptography</vt:lpstr>
      <vt:lpstr>PowerPoint Presentation</vt:lpstr>
      <vt:lpstr>Elliptic Curve Arithmetic</vt:lpstr>
      <vt:lpstr>PowerPoint Presentation</vt:lpstr>
      <vt:lpstr>Elliptic Curves Over Zp</vt:lpstr>
      <vt:lpstr>Table 10.3    Comparable Key Sizes in Terms of Computational Effort for Cryptanalysis  (NIST SP-800-57) </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Microsoft Office User</cp:lastModifiedBy>
  <cp:revision>46</cp:revision>
  <dcterms:created xsi:type="dcterms:W3CDTF">2013-02-16T01:00:05Z</dcterms:created>
  <dcterms:modified xsi:type="dcterms:W3CDTF">2016-10-10T20:44:12Z</dcterms:modified>
  <cp:category/>
</cp:coreProperties>
</file>