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75" r:id="rId11"/>
    <p:sldId id="264" r:id="rId12"/>
    <p:sldId id="265" r:id="rId13"/>
    <p:sldId id="266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FE7F-1219-47A6-9AA3-0E9721283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6527E-A537-44A8-A488-06797A668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B1973-1795-486E-92F4-7D4A19B7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BADA1-D643-4F50-90A7-217FDDD6EA0B}" type="datetimeFigureOut">
              <a:rPr lang="en-TT" smtClean="0"/>
              <a:t>18/01/2022</a:t>
            </a:fld>
            <a:endParaRPr lang="en-T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6E032-390D-44BA-8DB8-89CB22AC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092AA-6683-49C9-BFB7-1527ECA0B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885E-FC50-445B-969E-F74CDB51E03D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276637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7B6A6-60E1-4C09-A2CF-64BB55181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C13BC-D28E-4BED-A2F5-36C645AF2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E26A4-5790-4B46-BC1B-B1DFA8E4E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BADA1-D643-4F50-90A7-217FDDD6EA0B}" type="datetimeFigureOut">
              <a:rPr lang="en-TT" smtClean="0"/>
              <a:t>18/01/2022</a:t>
            </a:fld>
            <a:endParaRPr lang="en-T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CE885-DEAE-44B3-8560-22DC2A134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ED691-733C-4762-8ECA-03574B330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885E-FC50-445B-969E-F74CDB51E03D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148403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4D85B9-0E9F-4EB7-B296-3364E324A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5380D-4B87-4500-B6DE-8633E5329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DF9F3-730D-4D2C-81AF-1E091C369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BADA1-D643-4F50-90A7-217FDDD6EA0B}" type="datetimeFigureOut">
              <a:rPr lang="en-TT" smtClean="0"/>
              <a:t>18/01/2022</a:t>
            </a:fld>
            <a:endParaRPr lang="en-T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094EE-2A76-4A7A-A41B-5DF03843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2CF0A-58B9-4666-BD5B-006F707C3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885E-FC50-445B-969E-F74CDB51E03D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181976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1781-97C1-4156-B134-8271D65AB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CD973-C5AE-4FB7-A817-E49858452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C2BFF-3EB3-43CF-83F7-29DE590E1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BADA1-D643-4F50-90A7-217FDDD6EA0B}" type="datetimeFigureOut">
              <a:rPr lang="en-TT" smtClean="0"/>
              <a:t>18/01/2022</a:t>
            </a:fld>
            <a:endParaRPr lang="en-T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2470D-C1D5-4708-AA34-995C13B3C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2B934-D5D7-4AEC-9A55-7D9C4CCB4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885E-FC50-445B-969E-F74CDB51E03D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421717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D2A5B-BBFA-4F5D-8F41-7BA862694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A3E0D-7EC6-4B99-BEE5-B43D6785E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815BB-2C7A-4726-AD8A-02516824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BADA1-D643-4F50-90A7-217FDDD6EA0B}" type="datetimeFigureOut">
              <a:rPr lang="en-TT" smtClean="0"/>
              <a:t>18/01/2022</a:t>
            </a:fld>
            <a:endParaRPr lang="en-T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327C8-ABE6-4834-9F4B-B93813D2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CE6DB-3B68-4A52-81AD-0FC462DBB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885E-FC50-445B-969E-F74CDB51E03D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1307877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86F2E-D496-4BF5-BB5D-19BF45BA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CBDA5-F497-4EFA-AFDE-1BC6744E5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0BFAA-1AB5-4E00-888D-368029D5F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6D6CB-6D52-4421-A82B-0717112FB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BADA1-D643-4F50-90A7-217FDDD6EA0B}" type="datetimeFigureOut">
              <a:rPr lang="en-TT" smtClean="0"/>
              <a:t>18/01/2022</a:t>
            </a:fld>
            <a:endParaRPr lang="en-T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EB286-648F-4713-B41F-972020447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A40AB-5841-4244-9D1B-7B0E8BA1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885E-FC50-445B-969E-F74CDB51E03D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48044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7DDA5-B5C8-4A14-AABB-AF980BC3D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4F173-34C6-4504-ABAF-8437E69BD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611D1-FAC0-4375-B2CF-9B0E304E9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9D91B9-C632-4B44-A666-96BE912C1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8C90B1-81A7-4E5C-8A80-6BA5E0720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68EED5-9905-4096-B927-C07B3779F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BADA1-D643-4F50-90A7-217FDDD6EA0B}" type="datetimeFigureOut">
              <a:rPr lang="en-TT" smtClean="0"/>
              <a:t>18/01/2022</a:t>
            </a:fld>
            <a:endParaRPr lang="en-T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943F18-CB23-4A6B-B1EF-AD71D6F6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14104-2662-4594-894C-8C6287F85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885E-FC50-445B-969E-F74CDB51E03D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353755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2165-87D2-4269-9999-E40C13A7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C95888-0C07-4CAB-B869-B54F265DB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BADA1-D643-4F50-90A7-217FDDD6EA0B}" type="datetimeFigureOut">
              <a:rPr lang="en-TT" smtClean="0"/>
              <a:t>18/01/2022</a:t>
            </a:fld>
            <a:endParaRPr lang="en-T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4C9EC7-0981-439A-9DB3-B9915E1CF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8F00D-B0B5-42FB-9FD7-724933FEA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885E-FC50-445B-969E-F74CDB51E03D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100980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E983EC-168F-439C-B705-22257460F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BADA1-D643-4F50-90A7-217FDDD6EA0B}" type="datetimeFigureOut">
              <a:rPr lang="en-TT" smtClean="0"/>
              <a:t>18/01/2022</a:t>
            </a:fld>
            <a:endParaRPr lang="en-T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0EEADC-EDFD-42B6-9C80-4EDDDC032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DA81B-E5F9-435D-B118-FB0B1ED16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885E-FC50-445B-969E-F74CDB51E03D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214892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9A2B-9371-4808-970C-54AB5957D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0D9CA-22EF-477D-9BB9-1181BB2B8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A20C1-83FB-4D62-9F06-816EBC955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466C8-9535-4AC5-B66B-6A6C47EEB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BADA1-D643-4F50-90A7-217FDDD6EA0B}" type="datetimeFigureOut">
              <a:rPr lang="en-TT" smtClean="0"/>
              <a:t>18/01/2022</a:t>
            </a:fld>
            <a:endParaRPr lang="en-T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14A55-545B-4905-B717-EDD56735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B04B3-6918-42C7-9A7E-31B9BE4F9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885E-FC50-445B-969E-F74CDB51E03D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50405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8B2B4-A63B-4329-840B-9CBC3B819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0EE804-1171-465C-B888-1780EB5CB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F6D81-3819-44A4-BE8E-0F0F9C4CB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6EBD2-A2E7-4A37-A403-FAD4BF59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BADA1-D643-4F50-90A7-217FDDD6EA0B}" type="datetimeFigureOut">
              <a:rPr lang="en-TT" smtClean="0"/>
              <a:t>18/01/2022</a:t>
            </a:fld>
            <a:endParaRPr lang="en-T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C3252-10EF-4D6C-AC42-F3DD5888C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B9AD7-69CD-499D-8DB0-4A6A4AE2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885E-FC50-445B-969E-F74CDB51E03D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388520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44311-BA4F-43EE-8B58-8C82D6A08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8CAAF-02CA-4CCA-96D7-3D3442DF8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43DEE-E312-4285-8163-B1AF6057B9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BADA1-D643-4F50-90A7-217FDDD6EA0B}" type="datetimeFigureOut">
              <a:rPr lang="en-TT" smtClean="0"/>
              <a:t>18/01/2022</a:t>
            </a:fld>
            <a:endParaRPr lang="en-T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9C7BE-F286-4678-9577-678BDDF18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AE27C-F7C6-4C4D-8FF1-AEB3D3632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0885E-FC50-445B-969E-F74CDB51E03D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283962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F2E11-8861-45DC-9CB5-DFE7EEC34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TT" sz="4800" dirty="0">
                <a:solidFill>
                  <a:srgbClr val="FFFFFF"/>
                </a:solidFill>
                <a:latin typeface="Garamond" panose="02020404030301010803" pitchFamily="18" charset="0"/>
              </a:rPr>
              <a:t>Coffee Hub By Akhil Montrose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43CA9-6159-4EBA-9DDF-CD4DD7EDC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TT" dirty="0">
                <a:latin typeface="Garamond" panose="02020404030301010803" pitchFamily="18" charset="0"/>
              </a:rPr>
              <a:t>Aim of this presentation is to illustrate the steps in designing a web application for a coffee shop.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8BBF6D7-839B-4C4B-B01A-F2D40DFFB719}"/>
              </a:ext>
            </a:extLst>
          </p:cNvPr>
          <p:cNvSpPr txBox="1">
            <a:spLocks/>
          </p:cNvSpPr>
          <p:nvPr/>
        </p:nvSpPr>
        <p:spPr>
          <a:xfrm>
            <a:off x="3509305" y="6401412"/>
            <a:ext cx="7859282" cy="358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TT" dirty="0">
                <a:latin typeface="Garamond" panose="02020404030301010803" pitchFamily="18" charset="0"/>
              </a:rPr>
              <a:t>Name of Supervisor: Dr. Ken </a:t>
            </a:r>
            <a:r>
              <a:rPr lang="en-TT" dirty="0" err="1">
                <a:latin typeface="Garamond" panose="02020404030301010803" pitchFamily="18" charset="0"/>
              </a:rPr>
              <a:t>Sooknanan</a:t>
            </a:r>
            <a:endParaRPr lang="en-TT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813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A3D641-575D-4901-ABE0-3C7B8B8DE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TT" sz="4000" dirty="0">
                <a:solidFill>
                  <a:srgbClr val="FFFFFF"/>
                </a:solidFill>
                <a:latin typeface="Garamond" panose="02020404030301010803" pitchFamily="18" charset="0"/>
              </a:rPr>
              <a:t>Methodology: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56530-1B7E-4026-BA71-BBCCB2ACC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TT" sz="2000" dirty="0">
                <a:latin typeface="Garamond" panose="02020404030301010803" pitchFamily="18" charset="0"/>
              </a:rPr>
              <a:t>The website will contain multiple pages that will allow users to directly/indirectly interact with the other sub-components.:</a:t>
            </a:r>
          </a:p>
          <a:p>
            <a:pPr lvl="1"/>
            <a:r>
              <a:rPr lang="en-TT" sz="2000" dirty="0">
                <a:latin typeface="Garamond" panose="02020404030301010803" pitchFamily="18" charset="0"/>
              </a:rPr>
              <a:t>User Interface (HTML/CSS)</a:t>
            </a:r>
          </a:p>
          <a:p>
            <a:pPr lvl="1"/>
            <a:r>
              <a:rPr lang="en-TT" sz="2000" dirty="0">
                <a:latin typeface="Garamond" panose="02020404030301010803" pitchFamily="18" charset="0"/>
              </a:rPr>
              <a:t>Sign up/login (Forms).</a:t>
            </a:r>
          </a:p>
          <a:p>
            <a:pPr lvl="1"/>
            <a:r>
              <a:rPr lang="en-TT" sz="2000" dirty="0">
                <a:latin typeface="Garamond" panose="02020404030301010803" pitchFamily="18" charset="0"/>
              </a:rPr>
              <a:t>Give authorized users the ability to create/display/delete information from the database. (Using PHP to fetch information from the database)</a:t>
            </a:r>
          </a:p>
        </p:txBody>
      </p:sp>
    </p:spTree>
    <p:extLst>
      <p:ext uri="{BB962C8B-B14F-4D97-AF65-F5344CB8AC3E}">
        <p14:creationId xmlns:p14="http://schemas.microsoft.com/office/powerpoint/2010/main" val="2122956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A7EDAC-43CB-4606-A25F-999B93896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TT" sz="4000" dirty="0">
                <a:solidFill>
                  <a:srgbClr val="FFFFFF"/>
                </a:solidFill>
                <a:latin typeface="Garamond" panose="02020404030301010803" pitchFamily="18" charset="0"/>
              </a:rPr>
              <a:t>Methodology: 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0787A-A4ED-46A5-BE3C-011EA6DDE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TT" sz="2000" dirty="0">
                <a:latin typeface="Garamond" panose="02020404030301010803" pitchFamily="18" charset="0"/>
              </a:rPr>
              <a:t>The forms in this website will be used to input data for:</a:t>
            </a:r>
          </a:p>
          <a:p>
            <a:r>
              <a:rPr lang="en-TT" sz="2000" dirty="0">
                <a:latin typeface="Garamond" panose="02020404030301010803" pitchFamily="18" charset="0"/>
              </a:rPr>
              <a:t>User information when signing up (customer/employee).</a:t>
            </a:r>
          </a:p>
          <a:p>
            <a:r>
              <a:rPr lang="en-TT" sz="2000" dirty="0">
                <a:latin typeface="Garamond" panose="02020404030301010803" pitchFamily="18" charset="0"/>
              </a:rPr>
              <a:t>When logging in.</a:t>
            </a:r>
          </a:p>
          <a:p>
            <a:r>
              <a:rPr lang="en-TT" sz="2000" dirty="0">
                <a:latin typeface="Garamond" panose="02020404030301010803" pitchFamily="18" charset="0"/>
              </a:rPr>
              <a:t>When the admin is managing items to be displayed on the menu.</a:t>
            </a:r>
          </a:p>
          <a:p>
            <a:r>
              <a:rPr lang="en-TT" sz="2000" dirty="0">
                <a:latin typeface="Garamond" panose="02020404030301010803" pitchFamily="18" charset="0"/>
              </a:rPr>
              <a:t>Validation will be done using HTML as well as JavaScript.</a:t>
            </a:r>
          </a:p>
          <a:p>
            <a:r>
              <a:rPr lang="en-TT" sz="2000" dirty="0">
                <a:latin typeface="Garamond" panose="02020404030301010803" pitchFamily="18" charset="0"/>
              </a:rPr>
              <a:t>PHP will be used to process the data entered in the forms to the database.</a:t>
            </a:r>
          </a:p>
        </p:txBody>
      </p:sp>
    </p:spTree>
    <p:extLst>
      <p:ext uri="{BB962C8B-B14F-4D97-AF65-F5344CB8AC3E}">
        <p14:creationId xmlns:p14="http://schemas.microsoft.com/office/powerpoint/2010/main" val="396211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AEB776-C5E9-4D03-91FD-B9E4D30BA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TT" sz="4000" dirty="0">
                <a:solidFill>
                  <a:srgbClr val="FFFFFF"/>
                </a:solidFill>
                <a:latin typeface="Garamond" panose="02020404030301010803" pitchFamily="18" charset="0"/>
              </a:rPr>
              <a:t>Methodology: Database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79821-3D1D-4C0F-9A8E-720DD2DC0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TT" sz="2000" dirty="0">
                <a:latin typeface="Garamond" panose="02020404030301010803" pitchFamily="18" charset="0"/>
              </a:rPr>
              <a:t>The database that will be utilized for this application is SQL.</a:t>
            </a:r>
          </a:p>
          <a:p>
            <a:r>
              <a:rPr lang="en-TT" sz="2000" dirty="0">
                <a:latin typeface="Garamond" panose="02020404030301010803" pitchFamily="18" charset="0"/>
              </a:rPr>
              <a:t>This database will be storing information on:</a:t>
            </a:r>
            <a:endParaRPr lang="en-TT" sz="1600" dirty="0">
              <a:latin typeface="Garamond" panose="02020404030301010803" pitchFamily="18" charset="0"/>
            </a:endParaRPr>
          </a:p>
          <a:p>
            <a:pPr lvl="1"/>
            <a:r>
              <a:rPr lang="en-TT" sz="2000" dirty="0">
                <a:latin typeface="Garamond" panose="02020404030301010803" pitchFamily="18" charset="0"/>
              </a:rPr>
              <a:t>User information (customer/employee)</a:t>
            </a:r>
          </a:p>
          <a:p>
            <a:pPr lvl="1"/>
            <a:r>
              <a:rPr lang="en-TT" sz="2000" dirty="0">
                <a:latin typeface="Garamond" panose="02020404030301010803" pitchFamily="18" charset="0"/>
              </a:rPr>
              <a:t>Items served on the menu.</a:t>
            </a:r>
          </a:p>
          <a:p>
            <a:pPr lvl="1"/>
            <a:r>
              <a:rPr lang="en-TT" sz="2000" dirty="0">
                <a:latin typeface="Garamond" panose="02020404030301010803" pitchFamily="18" charset="0"/>
              </a:rPr>
              <a:t>Orders placed by customers. </a:t>
            </a:r>
          </a:p>
        </p:txBody>
      </p:sp>
    </p:spTree>
    <p:extLst>
      <p:ext uri="{BB962C8B-B14F-4D97-AF65-F5344CB8AC3E}">
        <p14:creationId xmlns:p14="http://schemas.microsoft.com/office/powerpoint/2010/main" val="815251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4E1D1-A4AA-4CC9-8CAD-E74ACFCC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TT" sz="4000" dirty="0">
                <a:solidFill>
                  <a:srgbClr val="FFFFFF"/>
                </a:solidFill>
                <a:latin typeface="Garamond" panose="02020404030301010803" pitchFamily="18" charset="0"/>
              </a:rPr>
              <a:t>Methodology: Waterfall Model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04DA04-5C05-42D9-80F3-8190D07CE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772" y="209044"/>
            <a:ext cx="5794791" cy="3219956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3E0E0FA-549C-4A42-8778-F2BE073EE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3638044"/>
            <a:ext cx="6868745" cy="25574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TT" sz="2000" dirty="0">
                <a:latin typeface="Garamond" panose="02020404030301010803" pitchFamily="18" charset="0"/>
              </a:rPr>
              <a:t>The reason why the Waterfall Model was chosen are:</a:t>
            </a:r>
          </a:p>
          <a:p>
            <a:r>
              <a:rPr lang="en-TT" sz="2000" dirty="0">
                <a:latin typeface="Garamond" panose="02020404030301010803" pitchFamily="18" charset="0"/>
              </a:rPr>
              <a:t>This model is simple and very easy to understand.</a:t>
            </a:r>
          </a:p>
          <a:p>
            <a:r>
              <a:rPr lang="en-TT" sz="2000" dirty="0">
                <a:latin typeface="Garamond" panose="02020404030301010803" pitchFamily="18" charset="0"/>
              </a:rPr>
              <a:t>Phases in this model is processed one at a time.</a:t>
            </a:r>
          </a:p>
          <a:p>
            <a:r>
              <a:rPr lang="en-TT" sz="2000" dirty="0">
                <a:latin typeface="Garamond" panose="02020404030301010803" pitchFamily="18" charset="0"/>
              </a:rPr>
              <a:t>The processes/actions are well documented.</a:t>
            </a:r>
          </a:p>
          <a:p>
            <a:r>
              <a:rPr lang="en-TT" sz="2000" dirty="0">
                <a:latin typeface="Garamond" panose="02020404030301010803" pitchFamily="18" charset="0"/>
              </a:rPr>
              <a:t>It works for smaller projects where the requirements are well understood.</a:t>
            </a:r>
          </a:p>
        </p:txBody>
      </p:sp>
    </p:spTree>
    <p:extLst>
      <p:ext uri="{BB962C8B-B14F-4D97-AF65-F5344CB8AC3E}">
        <p14:creationId xmlns:p14="http://schemas.microsoft.com/office/powerpoint/2010/main" val="423669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2965E3-11DB-44F8-BB08-4F35F4780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TT" sz="4000" dirty="0">
                <a:solidFill>
                  <a:srgbClr val="FFFFFF"/>
                </a:solidFill>
                <a:latin typeface="Garamond" panose="02020404030301010803" pitchFamily="18" charset="0"/>
              </a:rPr>
              <a:t>Project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984C9-89EE-439F-8BDC-DA39B3A42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TT" sz="2000" dirty="0">
                <a:latin typeface="Garamond" panose="02020404030301010803" pitchFamily="18" charset="0"/>
              </a:rPr>
              <a:t>The project timeline is expected to start around September 2021 and to finish around May 2022.</a:t>
            </a:r>
          </a:p>
          <a:p>
            <a:r>
              <a:rPr lang="en-TT" sz="2000" dirty="0">
                <a:latin typeface="Garamond" panose="02020404030301010803" pitchFamily="18" charset="0"/>
              </a:rPr>
              <a:t>The project will be broken up into two parts, phase 1 and phase 2.</a:t>
            </a:r>
          </a:p>
          <a:p>
            <a:r>
              <a:rPr lang="en-TT" sz="2000" dirty="0">
                <a:latin typeface="Garamond" panose="02020404030301010803" pitchFamily="18" charset="0"/>
              </a:rPr>
              <a:t>Phase 1:</a:t>
            </a:r>
          </a:p>
          <a:p>
            <a:pPr lvl="1"/>
            <a:r>
              <a:rPr lang="en-TT" sz="2000" dirty="0">
                <a:latin typeface="Garamond" panose="02020404030301010803" pitchFamily="18" charset="0"/>
              </a:rPr>
              <a:t>September 2021 – January 2022</a:t>
            </a:r>
          </a:p>
          <a:p>
            <a:r>
              <a:rPr lang="en-TT" sz="2000" dirty="0">
                <a:latin typeface="Garamond" panose="02020404030301010803" pitchFamily="18" charset="0"/>
              </a:rPr>
              <a:t>Phase 2:</a:t>
            </a:r>
          </a:p>
          <a:p>
            <a:pPr lvl="1"/>
            <a:r>
              <a:rPr lang="en-TT" sz="2000" dirty="0">
                <a:latin typeface="Garamond" panose="02020404030301010803" pitchFamily="18" charset="0"/>
              </a:rPr>
              <a:t>January 2022- May 2022</a:t>
            </a:r>
          </a:p>
        </p:txBody>
      </p:sp>
    </p:spTree>
    <p:extLst>
      <p:ext uri="{BB962C8B-B14F-4D97-AF65-F5344CB8AC3E}">
        <p14:creationId xmlns:p14="http://schemas.microsoft.com/office/powerpoint/2010/main" val="1598725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795DA-CAA4-4710-9C3E-3B8637EB6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Garamond" panose="02020404030301010803" pitchFamily="18" charset="0"/>
              </a:rPr>
              <a:t>Project Timeline: Phase 1 Gantt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66942F-9ED5-4246-BDE6-307715D3F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2285" y="467208"/>
            <a:ext cx="534603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985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83D6A-16DE-4F43-B3C1-DC4A8654A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Garamond" panose="02020404030301010803" pitchFamily="18" charset="0"/>
              </a:rPr>
              <a:t>Project Timeline: Phase 2 Gantt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37C054-BFEB-4B78-A01E-2576B3FA6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685788"/>
            <a:ext cx="7225748" cy="348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9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062AB7-24AE-4FB7-AE87-8566C66B0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TT" sz="4000" dirty="0">
                <a:solidFill>
                  <a:srgbClr val="FFFFFF"/>
                </a:solidFill>
                <a:latin typeface="Garamond" panose="02020404030301010803" pitchFamily="18" charset="0"/>
              </a:rPr>
              <a:t>Anticipated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85FDA-B03D-4C23-B0D1-73A37E368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TT" sz="2000" dirty="0">
                <a:latin typeface="Garamond" panose="02020404030301010803" pitchFamily="18" charset="0"/>
              </a:rPr>
              <a:t>Time: Due to unforeseen circumstances some of the functionalities may not be able to be completed.</a:t>
            </a:r>
          </a:p>
          <a:p>
            <a:r>
              <a:rPr lang="en-TT" sz="2000" dirty="0">
                <a:latin typeface="Garamond" panose="02020404030301010803" pitchFamily="18" charset="0"/>
              </a:rPr>
              <a:t>Other engagements: The amount of work that may have to be completed while completing this project may be overwhelming. </a:t>
            </a:r>
          </a:p>
        </p:txBody>
      </p:sp>
    </p:spTree>
    <p:extLst>
      <p:ext uri="{BB962C8B-B14F-4D97-AF65-F5344CB8AC3E}">
        <p14:creationId xmlns:p14="http://schemas.microsoft.com/office/powerpoint/2010/main" val="422968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31D174-781F-46F5-9C82-7DC2469AB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21458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Garamond" panose="02020404030301010803" pitchFamily="18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9318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D6680-FC7C-407C-8CB6-E68249050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TT" sz="4000" dirty="0">
                <a:solidFill>
                  <a:srgbClr val="FFFFFF"/>
                </a:solidFill>
                <a:latin typeface="Garamond" panose="02020404030301010803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7AA76-C45B-479C-ACBD-8BE1D65EA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TT" sz="2000" dirty="0">
                <a:latin typeface="Garamond" panose="02020404030301010803" pitchFamily="18" charset="0"/>
              </a:rPr>
              <a:t>This presentation will briefly discuss:</a:t>
            </a:r>
          </a:p>
          <a:p>
            <a:r>
              <a:rPr lang="en-TT" sz="2000" dirty="0">
                <a:latin typeface="Garamond" panose="02020404030301010803" pitchFamily="18" charset="0"/>
              </a:rPr>
              <a:t>Problem and Solution</a:t>
            </a:r>
          </a:p>
          <a:p>
            <a:r>
              <a:rPr lang="en-TT" sz="2000" dirty="0">
                <a:latin typeface="Garamond" panose="02020404030301010803" pitchFamily="18" charset="0"/>
              </a:rPr>
              <a:t>Background Information</a:t>
            </a:r>
          </a:p>
          <a:p>
            <a:r>
              <a:rPr lang="en-TT" sz="2000" dirty="0">
                <a:latin typeface="Garamond" panose="02020404030301010803" pitchFamily="18" charset="0"/>
              </a:rPr>
              <a:t>The methods chosen in solving the problem.</a:t>
            </a:r>
          </a:p>
          <a:p>
            <a:r>
              <a:rPr lang="en-TT" sz="2000" dirty="0">
                <a:latin typeface="Garamond" panose="02020404030301010803" pitchFamily="18" charset="0"/>
              </a:rPr>
              <a:t>Sub-components.</a:t>
            </a:r>
          </a:p>
          <a:p>
            <a:r>
              <a:rPr lang="en-TT" sz="2000" dirty="0">
                <a:latin typeface="Garamond" panose="02020404030301010803" pitchFamily="18" charset="0"/>
              </a:rPr>
              <a:t>Project Timeline &amp; Anticipated Risks. </a:t>
            </a:r>
          </a:p>
          <a:p>
            <a:endParaRPr lang="en-TT" sz="20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568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5A049-1903-4995-B4E1-2D741AD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TT" sz="4000" dirty="0">
                <a:solidFill>
                  <a:srgbClr val="FFFFFF"/>
                </a:solidFill>
                <a:latin typeface="Garamond" panose="02020404030301010803" pitchFamily="18" charset="0"/>
              </a:rPr>
              <a:t>Problem the business 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40DA7-42A5-4403-9C3B-66CCE194C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TT" sz="2000" dirty="0" err="1">
                <a:latin typeface="Garamond" panose="02020404030301010803" pitchFamily="18" charset="0"/>
              </a:rPr>
              <a:t>CoffeeHub</a:t>
            </a:r>
            <a:r>
              <a:rPr lang="en-TT" sz="2000" dirty="0">
                <a:latin typeface="Garamond" panose="02020404030301010803" pitchFamily="18" charset="0"/>
              </a:rPr>
              <a:t>, like many businesses in Trinidad &amp; Tobago, have suffered greatly because of the pandemic.</a:t>
            </a:r>
          </a:p>
          <a:p>
            <a:r>
              <a:rPr lang="en-TT" sz="2000" dirty="0">
                <a:latin typeface="Garamond" panose="02020404030301010803" pitchFamily="18" charset="0"/>
              </a:rPr>
              <a:t>Because of this, they haven’t been able to perform as they would like.</a:t>
            </a:r>
          </a:p>
          <a:p>
            <a:r>
              <a:rPr lang="en-TT" sz="2000" dirty="0">
                <a:latin typeface="Garamond" panose="02020404030301010803" pitchFamily="18" charset="0"/>
              </a:rPr>
              <a:t>Because their business is centred around customers being at the establishment (especially at a time that they couldn’t), they have been hit hard.</a:t>
            </a:r>
          </a:p>
        </p:txBody>
      </p:sp>
    </p:spTree>
    <p:extLst>
      <p:ext uri="{BB962C8B-B14F-4D97-AF65-F5344CB8AC3E}">
        <p14:creationId xmlns:p14="http://schemas.microsoft.com/office/powerpoint/2010/main" val="1540132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FCE55-4E2E-4B73-8127-630B98457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TT" sz="4000" dirty="0">
                <a:solidFill>
                  <a:srgbClr val="FFFFFF"/>
                </a:solidFill>
                <a:latin typeface="Garamond" panose="02020404030301010803" pitchFamily="18" charset="0"/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8D84B-24D3-43ED-AE96-536595570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lvl="1"/>
            <a:r>
              <a:rPr lang="en-TT" sz="2000" dirty="0">
                <a:latin typeface="Garamond" panose="02020404030301010803" pitchFamily="18" charset="0"/>
              </a:rPr>
              <a:t>Design a web application for the business. </a:t>
            </a:r>
          </a:p>
          <a:p>
            <a:pPr lvl="1"/>
            <a:r>
              <a:rPr lang="en-TT" sz="2000" dirty="0">
                <a:latin typeface="Garamond" panose="02020404030301010803" pitchFamily="18" charset="0"/>
              </a:rPr>
              <a:t>The web application will be divided into two sections (customers &amp; employees/Admin).</a:t>
            </a:r>
          </a:p>
          <a:p>
            <a:pPr lvl="2"/>
            <a:r>
              <a:rPr lang="en-TT" sz="1800" dirty="0">
                <a:latin typeface="Garamond" panose="02020404030301010803" pitchFamily="18" charset="0"/>
              </a:rPr>
              <a:t>Customer should be able to perform the same actions that they would perform if they were actually ordering a coffee at the business.</a:t>
            </a:r>
          </a:p>
          <a:p>
            <a:pPr lvl="2"/>
            <a:r>
              <a:rPr lang="en-TT" sz="1800" dirty="0">
                <a:latin typeface="Garamond" panose="02020404030301010803" pitchFamily="18" charset="0"/>
              </a:rPr>
              <a:t>Employees/Admin should be able to perform all the normal functions like managing orders etc. </a:t>
            </a:r>
          </a:p>
        </p:txBody>
      </p:sp>
    </p:spTree>
    <p:extLst>
      <p:ext uri="{BB962C8B-B14F-4D97-AF65-F5344CB8AC3E}">
        <p14:creationId xmlns:p14="http://schemas.microsoft.com/office/powerpoint/2010/main" val="2360033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2707B4-B8B6-470C-B8AC-354031E1D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TT" sz="4000" dirty="0">
                <a:solidFill>
                  <a:srgbClr val="FFFFFF"/>
                </a:solidFill>
                <a:latin typeface="Garamond" panose="02020404030301010803" pitchFamily="18" charset="0"/>
              </a:rPr>
              <a:t>Background Information – Current System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3FC9C-437E-4E54-8481-A5DAB8BE4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TT" sz="2000" dirty="0" err="1">
                <a:latin typeface="Garamond" panose="02020404030301010803" pitchFamily="18" charset="0"/>
              </a:rPr>
              <a:t>Coffeehub</a:t>
            </a:r>
            <a:r>
              <a:rPr lang="en-TT" sz="2000" dirty="0">
                <a:latin typeface="Garamond" panose="02020404030301010803" pitchFamily="18" charset="0"/>
              </a:rPr>
              <a:t> is an coffee house that sells coffee and other items on their menu. The company currently uses a file based system. Due to this, they would encounter many problems.</a:t>
            </a:r>
          </a:p>
          <a:p>
            <a:pPr lvl="1"/>
            <a:r>
              <a:rPr lang="en-TT" sz="2000" dirty="0">
                <a:latin typeface="Garamond" panose="02020404030301010803" pitchFamily="18" charset="0"/>
              </a:rPr>
              <a:t>Documents would be displaced.</a:t>
            </a:r>
          </a:p>
          <a:p>
            <a:pPr lvl="1"/>
            <a:r>
              <a:rPr lang="en-TT" sz="2000" dirty="0">
                <a:latin typeface="Garamond" panose="02020404030301010803" pitchFamily="18" charset="0"/>
              </a:rPr>
              <a:t>Paper clutter</a:t>
            </a:r>
          </a:p>
          <a:p>
            <a:pPr lvl="1"/>
            <a:r>
              <a:rPr lang="en-TT" sz="2000" dirty="0">
                <a:latin typeface="Garamond" panose="02020404030301010803" pitchFamily="18" charset="0"/>
              </a:rPr>
              <a:t>Files destroyed</a:t>
            </a:r>
          </a:p>
          <a:p>
            <a:pPr lvl="1"/>
            <a:r>
              <a:rPr lang="en-TT" sz="2000" dirty="0">
                <a:latin typeface="Garamond" panose="02020404030301010803" pitchFamily="18" charset="0"/>
              </a:rPr>
              <a:t>Very limited to sharing data</a:t>
            </a:r>
          </a:p>
          <a:p>
            <a:pPr lvl="1"/>
            <a:r>
              <a:rPr lang="en-TT" sz="2000" dirty="0">
                <a:latin typeface="Garamond" panose="02020404030301010803" pitchFamily="18" charset="0"/>
              </a:rPr>
              <a:t>Security problems would occur because of misplaced files.</a:t>
            </a:r>
          </a:p>
          <a:p>
            <a:pPr lvl="1"/>
            <a:r>
              <a:rPr lang="en-TT" sz="2000" dirty="0">
                <a:latin typeface="Garamond" panose="02020404030301010803" pitchFamily="18" charset="0"/>
              </a:rPr>
              <a:t>Data Redundancy</a:t>
            </a:r>
          </a:p>
          <a:p>
            <a:pPr lvl="1"/>
            <a:endParaRPr lang="en-TT" sz="2000" dirty="0">
              <a:latin typeface="Garamond" panose="02020404030301010803" pitchFamily="18" charset="0"/>
            </a:endParaRPr>
          </a:p>
          <a:p>
            <a:pPr marL="457200" lvl="1" indent="0">
              <a:buNone/>
            </a:pPr>
            <a:endParaRPr lang="en-TT" sz="2000" dirty="0">
              <a:latin typeface="Garamond" panose="02020404030301010803" pitchFamily="18" charset="0"/>
            </a:endParaRPr>
          </a:p>
          <a:p>
            <a:pPr lvl="1"/>
            <a:endParaRPr lang="en-TT" sz="20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702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7F3570-93E5-4771-9B10-B8833187C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TT" sz="4000" dirty="0">
                <a:solidFill>
                  <a:srgbClr val="FFFFFF"/>
                </a:solidFill>
                <a:latin typeface="Garamond" panose="02020404030301010803" pitchFamily="18" charset="0"/>
              </a:rPr>
              <a:t>Background Information: Existing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2EBB8-A066-41B3-A3F0-A8976A2F8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TT" sz="2000" dirty="0">
                <a:latin typeface="Garamond" panose="02020404030301010803" pitchFamily="18" charset="0"/>
              </a:rPr>
              <a:t>There are two other reputable coffee establishments in Trinidad and Tobago:</a:t>
            </a:r>
          </a:p>
          <a:p>
            <a:pPr lvl="1"/>
            <a:r>
              <a:rPr lang="en-TT" sz="2000" dirty="0" err="1">
                <a:latin typeface="Garamond" panose="02020404030301010803" pitchFamily="18" charset="0"/>
              </a:rPr>
              <a:t>StarBucks</a:t>
            </a:r>
            <a:endParaRPr lang="en-TT" sz="2000" dirty="0">
              <a:latin typeface="Garamond" panose="02020404030301010803" pitchFamily="18" charset="0"/>
            </a:endParaRPr>
          </a:p>
          <a:p>
            <a:pPr lvl="1"/>
            <a:r>
              <a:rPr lang="en-TT" sz="2000" dirty="0">
                <a:latin typeface="Garamond" panose="02020404030301010803" pitchFamily="18" charset="0"/>
              </a:rPr>
              <a:t>Rituals</a:t>
            </a:r>
          </a:p>
          <a:p>
            <a:r>
              <a:rPr lang="en-TT" sz="2000" dirty="0">
                <a:latin typeface="Garamond" panose="02020404030301010803" pitchFamily="18" charset="0"/>
              </a:rPr>
              <a:t>They both have web applications but have different functionalities. </a:t>
            </a:r>
          </a:p>
        </p:txBody>
      </p:sp>
    </p:spTree>
    <p:extLst>
      <p:ext uri="{BB962C8B-B14F-4D97-AF65-F5344CB8AC3E}">
        <p14:creationId xmlns:p14="http://schemas.microsoft.com/office/powerpoint/2010/main" val="4077924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F10C29-F1C6-49DF-856F-28BDE4DBF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kern="1200" dirty="0">
                <a:solidFill>
                  <a:srgbClr val="FFFFFF"/>
                </a:solidFill>
                <a:latin typeface="Garamond" panose="02020404030301010803" pitchFamily="18" charset="0"/>
              </a:rPr>
              <a:t>Comparison: Rituals/Starbucks/</a:t>
            </a:r>
            <a:r>
              <a:rPr lang="en-US" sz="2800" kern="1200" dirty="0" err="1">
                <a:solidFill>
                  <a:srgbClr val="FFFFFF"/>
                </a:solidFill>
                <a:latin typeface="Garamond" panose="02020404030301010803" pitchFamily="18" charset="0"/>
              </a:rPr>
              <a:t>CoffeeHub</a:t>
            </a:r>
            <a:endParaRPr lang="en-US" sz="2800" kern="1200" dirty="0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D136FD-65A4-4362-AD58-BC3C84D569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8040813"/>
              </p:ext>
            </p:extLst>
          </p:nvPr>
        </p:nvGraphicFramePr>
        <p:xfrm>
          <a:off x="4502428" y="580122"/>
          <a:ext cx="7225750" cy="56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8332">
                  <a:extLst>
                    <a:ext uri="{9D8B030D-6E8A-4147-A177-3AD203B41FA5}">
                      <a16:colId xmlns:a16="http://schemas.microsoft.com/office/drawing/2014/main" val="4195325731"/>
                    </a:ext>
                  </a:extLst>
                </a:gridCol>
                <a:gridCol w="1622995">
                  <a:extLst>
                    <a:ext uri="{9D8B030D-6E8A-4147-A177-3AD203B41FA5}">
                      <a16:colId xmlns:a16="http://schemas.microsoft.com/office/drawing/2014/main" val="4159274640"/>
                    </a:ext>
                  </a:extLst>
                </a:gridCol>
                <a:gridCol w="1813518">
                  <a:extLst>
                    <a:ext uri="{9D8B030D-6E8A-4147-A177-3AD203B41FA5}">
                      <a16:colId xmlns:a16="http://schemas.microsoft.com/office/drawing/2014/main" val="456838597"/>
                    </a:ext>
                  </a:extLst>
                </a:gridCol>
                <a:gridCol w="1550905">
                  <a:extLst>
                    <a:ext uri="{9D8B030D-6E8A-4147-A177-3AD203B41FA5}">
                      <a16:colId xmlns:a16="http://schemas.microsoft.com/office/drawing/2014/main" val="2407316512"/>
                    </a:ext>
                  </a:extLst>
                </a:gridCol>
              </a:tblGrid>
              <a:tr h="452697">
                <a:tc>
                  <a:txBody>
                    <a:bodyPr/>
                    <a:lstStyle/>
                    <a:p>
                      <a:endParaRPr lang="en-TT" sz="1900"/>
                    </a:p>
                  </a:txBody>
                  <a:tcPr marL="96780" marR="96780" marT="48390" marB="48390"/>
                </a:tc>
                <a:tc>
                  <a:txBody>
                    <a:bodyPr/>
                    <a:lstStyle/>
                    <a:p>
                      <a:r>
                        <a:rPr lang="en-TT" sz="1900"/>
                        <a:t>Rituals</a:t>
                      </a:r>
                    </a:p>
                  </a:txBody>
                  <a:tcPr marL="96780" marR="96780" marT="48390" marB="48390"/>
                </a:tc>
                <a:tc>
                  <a:txBody>
                    <a:bodyPr/>
                    <a:lstStyle/>
                    <a:p>
                      <a:r>
                        <a:rPr lang="en-TT" sz="1900">
                          <a:latin typeface="Garamond" panose="02020404030301010803" pitchFamily="18" charset="0"/>
                        </a:rPr>
                        <a:t>Starbucks</a:t>
                      </a:r>
                    </a:p>
                  </a:txBody>
                  <a:tcPr marL="96780" marR="96780" marT="48390" marB="48390"/>
                </a:tc>
                <a:tc>
                  <a:txBody>
                    <a:bodyPr/>
                    <a:lstStyle/>
                    <a:p>
                      <a:r>
                        <a:rPr lang="en-TT" sz="1900"/>
                        <a:t>CoffeeHub</a:t>
                      </a:r>
                    </a:p>
                  </a:txBody>
                  <a:tcPr marL="96780" marR="96780" marT="48390" marB="48390"/>
                </a:tc>
                <a:extLst>
                  <a:ext uri="{0D108BD9-81ED-4DB2-BD59-A6C34878D82A}">
                    <a16:rowId xmlns:a16="http://schemas.microsoft.com/office/drawing/2014/main" val="3140104125"/>
                  </a:ext>
                </a:extLst>
              </a:tr>
              <a:tr h="452697">
                <a:tc>
                  <a:txBody>
                    <a:bodyPr/>
                    <a:lstStyle/>
                    <a:p>
                      <a:r>
                        <a:rPr lang="en-TT" sz="1900"/>
                        <a:t>Web Application</a:t>
                      </a:r>
                    </a:p>
                  </a:txBody>
                  <a:tcPr marL="96780" marR="96780" marT="48390" marB="48390"/>
                </a:tc>
                <a:tc>
                  <a:txBody>
                    <a:bodyPr/>
                    <a:lstStyle/>
                    <a:p>
                      <a:r>
                        <a:rPr lang="en-TT" sz="1900"/>
                        <a:t>Yes</a:t>
                      </a:r>
                    </a:p>
                  </a:txBody>
                  <a:tcPr marL="96780" marR="96780" marT="48390" marB="48390"/>
                </a:tc>
                <a:tc>
                  <a:txBody>
                    <a:bodyPr/>
                    <a:lstStyle/>
                    <a:p>
                      <a:r>
                        <a:rPr lang="en-TT" sz="1900"/>
                        <a:t>Yes</a:t>
                      </a:r>
                    </a:p>
                  </a:txBody>
                  <a:tcPr marL="96780" marR="96780" marT="48390" marB="48390"/>
                </a:tc>
                <a:tc>
                  <a:txBody>
                    <a:bodyPr/>
                    <a:lstStyle/>
                    <a:p>
                      <a:r>
                        <a:rPr lang="en-TT" sz="1900"/>
                        <a:t>Yes</a:t>
                      </a:r>
                    </a:p>
                  </a:txBody>
                  <a:tcPr marL="96780" marR="96780" marT="48390" marB="48390"/>
                </a:tc>
                <a:extLst>
                  <a:ext uri="{0D108BD9-81ED-4DB2-BD59-A6C34878D82A}">
                    <a16:rowId xmlns:a16="http://schemas.microsoft.com/office/drawing/2014/main" val="4095222755"/>
                  </a:ext>
                </a:extLst>
              </a:tr>
              <a:tr h="749295">
                <a:tc>
                  <a:txBody>
                    <a:bodyPr/>
                    <a:lstStyle/>
                    <a:p>
                      <a:r>
                        <a:rPr lang="en-TT" sz="1900"/>
                        <a:t>Membership</a:t>
                      </a:r>
                    </a:p>
                  </a:txBody>
                  <a:tcPr marL="96780" marR="96780" marT="48390" marB="48390"/>
                </a:tc>
                <a:tc>
                  <a:txBody>
                    <a:bodyPr/>
                    <a:lstStyle/>
                    <a:p>
                      <a:r>
                        <a:rPr lang="en-TT" sz="1900"/>
                        <a:t>Yes but not necessary</a:t>
                      </a:r>
                    </a:p>
                  </a:txBody>
                  <a:tcPr marL="96780" marR="96780" marT="48390" marB="48390"/>
                </a:tc>
                <a:tc>
                  <a:txBody>
                    <a:bodyPr/>
                    <a:lstStyle/>
                    <a:p>
                      <a:r>
                        <a:rPr lang="en-TT" sz="1900"/>
                        <a:t>No</a:t>
                      </a:r>
                    </a:p>
                  </a:txBody>
                  <a:tcPr marL="96780" marR="96780" marT="48390" marB="48390"/>
                </a:tc>
                <a:tc>
                  <a:txBody>
                    <a:bodyPr/>
                    <a:lstStyle/>
                    <a:p>
                      <a:r>
                        <a:rPr lang="en-TT" sz="1900"/>
                        <a:t>Yes</a:t>
                      </a:r>
                    </a:p>
                  </a:txBody>
                  <a:tcPr marL="96780" marR="96780" marT="48390" marB="48390"/>
                </a:tc>
                <a:extLst>
                  <a:ext uri="{0D108BD9-81ED-4DB2-BD59-A6C34878D82A}">
                    <a16:rowId xmlns:a16="http://schemas.microsoft.com/office/drawing/2014/main" val="434967377"/>
                  </a:ext>
                </a:extLst>
              </a:tr>
              <a:tr h="749295">
                <a:tc>
                  <a:txBody>
                    <a:bodyPr/>
                    <a:lstStyle/>
                    <a:p>
                      <a:r>
                        <a:rPr lang="en-TT" sz="1900"/>
                        <a:t>Browse online menu</a:t>
                      </a:r>
                    </a:p>
                  </a:txBody>
                  <a:tcPr marL="96780" marR="96780" marT="48390" marB="48390"/>
                </a:tc>
                <a:tc>
                  <a:txBody>
                    <a:bodyPr/>
                    <a:lstStyle/>
                    <a:p>
                      <a:r>
                        <a:rPr lang="en-TT" sz="1900"/>
                        <a:t>Yes</a:t>
                      </a:r>
                    </a:p>
                  </a:txBody>
                  <a:tcPr marL="96780" marR="96780" marT="48390" marB="48390"/>
                </a:tc>
                <a:tc>
                  <a:txBody>
                    <a:bodyPr/>
                    <a:lstStyle/>
                    <a:p>
                      <a:r>
                        <a:rPr lang="en-TT" sz="1900"/>
                        <a:t>Yes</a:t>
                      </a:r>
                    </a:p>
                  </a:txBody>
                  <a:tcPr marL="96780" marR="96780" marT="48390" marB="48390"/>
                </a:tc>
                <a:tc>
                  <a:txBody>
                    <a:bodyPr/>
                    <a:lstStyle/>
                    <a:p>
                      <a:r>
                        <a:rPr lang="en-TT" sz="1900"/>
                        <a:t>Yes</a:t>
                      </a:r>
                    </a:p>
                  </a:txBody>
                  <a:tcPr marL="96780" marR="96780" marT="48390" marB="48390"/>
                </a:tc>
                <a:extLst>
                  <a:ext uri="{0D108BD9-81ED-4DB2-BD59-A6C34878D82A}">
                    <a16:rowId xmlns:a16="http://schemas.microsoft.com/office/drawing/2014/main" val="981233743"/>
                  </a:ext>
                </a:extLst>
              </a:tr>
              <a:tr h="749295">
                <a:tc>
                  <a:txBody>
                    <a:bodyPr/>
                    <a:lstStyle/>
                    <a:p>
                      <a:r>
                        <a:rPr lang="en-TT" sz="1900"/>
                        <a:t>Order items</a:t>
                      </a:r>
                    </a:p>
                  </a:txBody>
                  <a:tcPr marL="96780" marR="96780" marT="48390" marB="48390"/>
                </a:tc>
                <a:tc>
                  <a:txBody>
                    <a:bodyPr/>
                    <a:lstStyle/>
                    <a:p>
                      <a:r>
                        <a:rPr lang="en-TT" sz="1900"/>
                        <a:t>Yes</a:t>
                      </a:r>
                    </a:p>
                  </a:txBody>
                  <a:tcPr marL="96780" marR="96780" marT="48390" marB="48390"/>
                </a:tc>
                <a:tc>
                  <a:txBody>
                    <a:bodyPr/>
                    <a:lstStyle/>
                    <a:p>
                      <a:r>
                        <a:rPr lang="en-TT" sz="1900"/>
                        <a:t>Yes (Specific locations)</a:t>
                      </a:r>
                    </a:p>
                  </a:txBody>
                  <a:tcPr marL="96780" marR="96780" marT="48390" marB="48390"/>
                </a:tc>
                <a:tc>
                  <a:txBody>
                    <a:bodyPr/>
                    <a:lstStyle/>
                    <a:p>
                      <a:r>
                        <a:rPr lang="en-TT" sz="1900"/>
                        <a:t>Yes</a:t>
                      </a:r>
                    </a:p>
                  </a:txBody>
                  <a:tcPr marL="96780" marR="96780" marT="48390" marB="48390"/>
                </a:tc>
                <a:extLst>
                  <a:ext uri="{0D108BD9-81ED-4DB2-BD59-A6C34878D82A}">
                    <a16:rowId xmlns:a16="http://schemas.microsoft.com/office/drawing/2014/main" val="3099445876"/>
                  </a:ext>
                </a:extLst>
              </a:tr>
              <a:tr h="1045892">
                <a:tc>
                  <a:txBody>
                    <a:bodyPr/>
                    <a:lstStyle/>
                    <a:p>
                      <a:r>
                        <a:rPr lang="en-TT" sz="1900"/>
                        <a:t>Customer can pick-up</a:t>
                      </a:r>
                    </a:p>
                  </a:txBody>
                  <a:tcPr marL="96780" marR="96780" marT="48390" marB="48390"/>
                </a:tc>
                <a:tc>
                  <a:txBody>
                    <a:bodyPr/>
                    <a:lstStyle/>
                    <a:p>
                      <a:r>
                        <a:rPr lang="en-TT" sz="1900"/>
                        <a:t>Yes</a:t>
                      </a:r>
                    </a:p>
                  </a:txBody>
                  <a:tcPr marL="96780" marR="96780" marT="48390" marB="48390"/>
                </a:tc>
                <a:tc>
                  <a:txBody>
                    <a:bodyPr/>
                    <a:lstStyle/>
                    <a:p>
                      <a:r>
                        <a:rPr lang="en-TT" sz="1900"/>
                        <a:t>Only at specific locations</a:t>
                      </a:r>
                    </a:p>
                  </a:txBody>
                  <a:tcPr marL="96780" marR="96780" marT="48390" marB="48390"/>
                </a:tc>
                <a:tc>
                  <a:txBody>
                    <a:bodyPr/>
                    <a:lstStyle/>
                    <a:p>
                      <a:r>
                        <a:rPr lang="en-TT" sz="1900"/>
                        <a:t>Yes</a:t>
                      </a:r>
                    </a:p>
                  </a:txBody>
                  <a:tcPr marL="96780" marR="96780" marT="48390" marB="48390"/>
                </a:tc>
                <a:extLst>
                  <a:ext uri="{0D108BD9-81ED-4DB2-BD59-A6C34878D82A}">
                    <a16:rowId xmlns:a16="http://schemas.microsoft.com/office/drawing/2014/main" val="2638901932"/>
                  </a:ext>
                </a:extLst>
              </a:tr>
              <a:tr h="1045892">
                <a:tc>
                  <a:txBody>
                    <a:bodyPr/>
                    <a:lstStyle/>
                    <a:p>
                      <a:r>
                        <a:rPr lang="en-TT" sz="1900"/>
                        <a:t>Android/IOS Apps from their respective stores</a:t>
                      </a:r>
                    </a:p>
                  </a:txBody>
                  <a:tcPr marL="96780" marR="96780" marT="48390" marB="48390"/>
                </a:tc>
                <a:tc>
                  <a:txBody>
                    <a:bodyPr/>
                    <a:lstStyle/>
                    <a:p>
                      <a:r>
                        <a:rPr lang="en-TT" sz="1900"/>
                        <a:t>Yes</a:t>
                      </a:r>
                    </a:p>
                  </a:txBody>
                  <a:tcPr marL="96780" marR="96780" marT="48390" marB="48390"/>
                </a:tc>
                <a:tc>
                  <a:txBody>
                    <a:bodyPr/>
                    <a:lstStyle/>
                    <a:p>
                      <a:r>
                        <a:rPr lang="en-TT" sz="1900"/>
                        <a:t>No</a:t>
                      </a:r>
                    </a:p>
                  </a:txBody>
                  <a:tcPr marL="96780" marR="96780" marT="48390" marB="48390"/>
                </a:tc>
                <a:tc>
                  <a:txBody>
                    <a:bodyPr/>
                    <a:lstStyle/>
                    <a:p>
                      <a:r>
                        <a:rPr lang="en-TT" sz="1900"/>
                        <a:t>No</a:t>
                      </a:r>
                    </a:p>
                  </a:txBody>
                  <a:tcPr marL="96780" marR="96780" marT="48390" marB="48390"/>
                </a:tc>
                <a:extLst>
                  <a:ext uri="{0D108BD9-81ED-4DB2-BD59-A6C34878D82A}">
                    <a16:rowId xmlns:a16="http://schemas.microsoft.com/office/drawing/2014/main" val="1024711044"/>
                  </a:ext>
                </a:extLst>
              </a:tr>
              <a:tr h="452697">
                <a:tc>
                  <a:txBody>
                    <a:bodyPr/>
                    <a:lstStyle/>
                    <a:p>
                      <a:r>
                        <a:rPr lang="en-TT" sz="1900"/>
                        <a:t>Offers Delivery</a:t>
                      </a:r>
                    </a:p>
                  </a:txBody>
                  <a:tcPr marL="96780" marR="96780" marT="48390" marB="48390"/>
                </a:tc>
                <a:tc>
                  <a:txBody>
                    <a:bodyPr/>
                    <a:lstStyle/>
                    <a:p>
                      <a:r>
                        <a:rPr lang="en-TT" sz="1900"/>
                        <a:t>Yes</a:t>
                      </a:r>
                    </a:p>
                  </a:txBody>
                  <a:tcPr marL="96780" marR="96780" marT="48390" marB="48390"/>
                </a:tc>
                <a:tc>
                  <a:txBody>
                    <a:bodyPr/>
                    <a:lstStyle/>
                    <a:p>
                      <a:r>
                        <a:rPr lang="en-TT" sz="1900"/>
                        <a:t>Drive Thru</a:t>
                      </a:r>
                    </a:p>
                  </a:txBody>
                  <a:tcPr marL="96780" marR="96780" marT="48390" marB="48390"/>
                </a:tc>
                <a:tc>
                  <a:txBody>
                    <a:bodyPr/>
                    <a:lstStyle/>
                    <a:p>
                      <a:r>
                        <a:rPr lang="en-TT" sz="1900"/>
                        <a:t>Yes</a:t>
                      </a:r>
                    </a:p>
                  </a:txBody>
                  <a:tcPr marL="96780" marR="96780" marT="48390" marB="48390"/>
                </a:tc>
                <a:extLst>
                  <a:ext uri="{0D108BD9-81ED-4DB2-BD59-A6C34878D82A}">
                    <a16:rowId xmlns:a16="http://schemas.microsoft.com/office/drawing/2014/main" val="3854995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276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170341-09EC-4B85-BB18-84078DAF8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TT" sz="4000" dirty="0">
                <a:solidFill>
                  <a:srgbClr val="FFFFFF"/>
                </a:solidFill>
                <a:latin typeface="Garamond" panose="02020404030301010803" pitchFamily="18" charset="0"/>
              </a:rPr>
              <a:t>Methodology: Main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07A39-3C69-4942-BB27-C2209484E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TT" sz="2000" dirty="0">
                <a:latin typeface="Garamond" panose="02020404030301010803" pitchFamily="18" charset="0"/>
              </a:rPr>
              <a:t>Create a system that both customers/employees can access online.</a:t>
            </a:r>
          </a:p>
          <a:p>
            <a:r>
              <a:rPr lang="en-TT" sz="2000" dirty="0">
                <a:latin typeface="Garamond" panose="02020404030301010803" pitchFamily="18" charset="0"/>
              </a:rPr>
              <a:t>Must be able to view all of the coffee available on the menu.</a:t>
            </a:r>
          </a:p>
          <a:p>
            <a:r>
              <a:rPr lang="en-TT" sz="2000" dirty="0">
                <a:latin typeface="Garamond" panose="02020404030301010803" pitchFamily="18" charset="0"/>
              </a:rPr>
              <a:t>Customers must be able to login/signup</a:t>
            </a:r>
          </a:p>
          <a:p>
            <a:r>
              <a:rPr lang="en-TT" sz="2000" dirty="0">
                <a:latin typeface="Garamond" panose="02020404030301010803" pitchFamily="18" charset="0"/>
              </a:rPr>
              <a:t>Customers must be able to order item(s) available from the website.</a:t>
            </a:r>
          </a:p>
          <a:p>
            <a:r>
              <a:rPr lang="en-TT" sz="2000" dirty="0">
                <a:latin typeface="Garamond" panose="02020404030301010803" pitchFamily="18" charset="0"/>
              </a:rPr>
              <a:t>Employees mush be able to manage all the services of the application.</a:t>
            </a:r>
          </a:p>
          <a:p>
            <a:r>
              <a:rPr lang="en-TT" sz="2000" dirty="0">
                <a:latin typeface="Garamond" panose="02020404030301010803" pitchFamily="18" charset="0"/>
              </a:rPr>
              <a:t>Customers should be able to view the status of their orders on the website.</a:t>
            </a:r>
          </a:p>
        </p:txBody>
      </p:sp>
    </p:spTree>
    <p:extLst>
      <p:ext uri="{BB962C8B-B14F-4D97-AF65-F5344CB8AC3E}">
        <p14:creationId xmlns:p14="http://schemas.microsoft.com/office/powerpoint/2010/main" val="3075008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116B2D-90E8-4CA3-9D48-F18B9B271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0" y="2767106"/>
            <a:ext cx="3378563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Garamond" panose="02020404030301010803" pitchFamily="18" charset="0"/>
              </a:rPr>
              <a:t>Sub-components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417074B-DD67-495C-ACF2-80A7BD17B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1207083"/>
            <a:ext cx="7225748" cy="444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488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767</Words>
  <Application>Microsoft Office PowerPoint</Application>
  <PresentationFormat>Widescreen</PresentationFormat>
  <Paragraphs>110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Garamond</vt:lpstr>
      <vt:lpstr>Office Theme</vt:lpstr>
      <vt:lpstr>Coffee Hub By Akhil Montrose </vt:lpstr>
      <vt:lpstr>Introduction</vt:lpstr>
      <vt:lpstr>Problem the business faces</vt:lpstr>
      <vt:lpstr>Solution</vt:lpstr>
      <vt:lpstr>Background Information – Current System </vt:lpstr>
      <vt:lpstr>Background Information: Existing Systems</vt:lpstr>
      <vt:lpstr>Comparison: Rituals/Starbucks/CoffeeHub</vt:lpstr>
      <vt:lpstr>Methodology: Main Requirements</vt:lpstr>
      <vt:lpstr>Sub-components</vt:lpstr>
      <vt:lpstr>Methodology: Website</vt:lpstr>
      <vt:lpstr>Methodology:  Forms</vt:lpstr>
      <vt:lpstr>Methodology: Database </vt:lpstr>
      <vt:lpstr>Methodology: Waterfall Model </vt:lpstr>
      <vt:lpstr>Project Timeline</vt:lpstr>
      <vt:lpstr>Project Timeline: Phase 1 Gantt Chart</vt:lpstr>
      <vt:lpstr>Project Timeline: Phase 2 Gantt chart</vt:lpstr>
      <vt:lpstr>Anticipated Risks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Hub </dc:title>
  <dc:creator>Akhil Montrose</dc:creator>
  <cp:lastModifiedBy>Akhil Montrose</cp:lastModifiedBy>
  <cp:revision>29</cp:revision>
  <dcterms:created xsi:type="dcterms:W3CDTF">2022-01-03T15:56:53Z</dcterms:created>
  <dcterms:modified xsi:type="dcterms:W3CDTF">2022-01-19T03:10:57Z</dcterms:modified>
</cp:coreProperties>
</file>