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0" r:id="rId3"/>
    <p:sldId id="274" r:id="rId4"/>
    <p:sldId id="275" r:id="rId5"/>
    <p:sldId id="276" r:id="rId6"/>
    <p:sldId id="277" r:id="rId7"/>
    <p:sldId id="262" r:id="rId8"/>
    <p:sldId id="263" r:id="rId9"/>
    <p:sldId id="264" r:id="rId10"/>
    <p:sldId id="265" r:id="rId11"/>
    <p:sldId id="278" r:id="rId12"/>
    <p:sldId id="272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90" r:id="rId24"/>
    <p:sldId id="28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826" autoAdjust="0"/>
  </p:normalViewPr>
  <p:slideViewPr>
    <p:cSldViewPr>
      <p:cViewPr varScale="1">
        <p:scale>
          <a:sx n="75" d="100"/>
          <a:sy n="75" d="100"/>
        </p:scale>
        <p:origin x="10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41124-F5A7-4C6E-8E69-473117EF492E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97B8D-DE27-466E-B74C-8575B93E5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7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A2F3-E1CD-40C0-98D2-F8F9A29B98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426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A2F3-E1CD-40C0-98D2-F8F9A29B98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40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A2F3-E1CD-40C0-98D2-F8F9A29B98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31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51A9D-55BB-4BBD-9EAB-90B1BD3102D7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81BE-AD85-4803-9867-33843D75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5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51A9D-55BB-4BBD-9EAB-90B1BD3102D7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81BE-AD85-4803-9867-33843D75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45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51A9D-55BB-4BBD-9EAB-90B1BD3102D7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81BE-AD85-4803-9867-33843D75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4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51A9D-55BB-4BBD-9EAB-90B1BD3102D7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81BE-AD85-4803-9867-33843D75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51A9D-55BB-4BBD-9EAB-90B1BD3102D7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81BE-AD85-4803-9867-33843D75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8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51A9D-55BB-4BBD-9EAB-90B1BD3102D7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81BE-AD85-4803-9867-33843D75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06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51A9D-55BB-4BBD-9EAB-90B1BD3102D7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81BE-AD85-4803-9867-33843D75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51A9D-55BB-4BBD-9EAB-90B1BD3102D7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81BE-AD85-4803-9867-33843D75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84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51A9D-55BB-4BBD-9EAB-90B1BD3102D7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81BE-AD85-4803-9867-33843D75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50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51A9D-55BB-4BBD-9EAB-90B1BD3102D7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81BE-AD85-4803-9867-33843D75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70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51A9D-55BB-4BBD-9EAB-90B1BD3102D7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81BE-AD85-4803-9867-33843D75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65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51A9D-55BB-4BBD-9EAB-90B1BD3102D7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981BE-AD85-4803-9867-33843D75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Data Science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Lecture – 3 : Using Control Statements and Functions in </a:t>
            </a:r>
            <a:r>
              <a:rPr lang="en-US" dirty="0" err="1"/>
              <a:t>M</a:t>
            </a:r>
            <a:r>
              <a:rPr lang="en-US" dirty="0" err="1" smtClean="0"/>
              <a:t>atlab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7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while</a:t>
            </a:r>
            <a:r>
              <a:rPr lang="en-US" dirty="0" smtClean="0"/>
              <a:t> Loop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7400" y="2582882"/>
            <a:ext cx="2819400" cy="203132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while</a:t>
            </a:r>
            <a:r>
              <a:rPr lang="en-US" sz="2800" dirty="0" smtClean="0"/>
              <a:t>  condition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 </a:t>
            </a:r>
            <a:r>
              <a:rPr lang="en-US" sz="2800" dirty="0" smtClean="0"/>
              <a:t>     commands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end</a:t>
            </a:r>
            <a:endParaRPr lang="en-US" sz="2800" b="1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90500" y="1143000"/>
            <a:ext cx="88392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/>
              <a:t>while Loops</a:t>
            </a:r>
            <a:r>
              <a:rPr lang="en-US" sz="2800" dirty="0" smtClean="0"/>
              <a:t>: these are like a more general for loop:</a:t>
            </a:r>
          </a:p>
          <a:p>
            <a:r>
              <a:rPr lang="en-US" sz="2800" dirty="0" smtClean="0"/>
              <a:t>Don’t need to know the number of iterations!</a:t>
            </a:r>
          </a:p>
        </p:txBody>
      </p:sp>
      <p:cxnSp>
        <p:nvCxnSpPr>
          <p:cNvPr id="12" name="Straight Arrow Connector 11"/>
          <p:cNvCxnSpPr>
            <a:stCxn id="13" idx="1"/>
          </p:cNvCxnSpPr>
          <p:nvPr/>
        </p:nvCxnSpPr>
        <p:spPr>
          <a:xfrm flipH="1">
            <a:off x="4572000" y="3536950"/>
            <a:ext cx="1143000" cy="74294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5715000" y="3263900"/>
            <a:ext cx="2590800" cy="54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Command block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228600" y="5029200"/>
            <a:ext cx="83820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/>
              <a:t>The command block </a:t>
            </a:r>
            <a:r>
              <a:rPr lang="en-US" sz="2800" dirty="0" smtClean="0"/>
              <a:t>will execute while the conditional expression is true</a:t>
            </a:r>
          </a:p>
          <a:p>
            <a:r>
              <a:rPr lang="en-US" sz="2800" dirty="0" smtClean="0"/>
              <a:t>Beware of infinite loops!</a:t>
            </a:r>
          </a:p>
        </p:txBody>
      </p:sp>
    </p:spTree>
    <p:extLst>
      <p:ext uri="{BB962C8B-B14F-4D97-AF65-F5344CB8AC3E}">
        <p14:creationId xmlns:p14="http://schemas.microsoft.com/office/powerpoint/2010/main" val="3351381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6019800"/>
          </a:xfrm>
        </p:spPr>
        <p:txBody>
          <a:bodyPr wrap="none">
            <a:no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User Defined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Flow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Control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Statements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Questions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52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1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Question-1: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Find all of the indices of the </a:t>
            </a:r>
            <a:r>
              <a:rPr kumimoji="0" lang="en-US" altLang="en-US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NaN</a:t>
            </a:r>
            <a:r>
              <a:rPr kumimoji="0" lang="en-US" alt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values in the age category in the Titanic dataset using a for loop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 smtClean="0"/>
              <a:t>Steps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obtain the age dataset</a:t>
            </a:r>
            <a:r>
              <a:rPr kumimoji="0" lang="en-US" alt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from Titanic dataset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800" dirty="0" smtClean="0"/>
              <a:t>Examine each element in the dataset (one at a time) 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If</a:t>
            </a:r>
            <a:r>
              <a:rPr kumimoji="0" lang="en-US" alt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the element is a </a:t>
            </a:r>
            <a:r>
              <a:rPr kumimoji="0" lang="en-US" altLang="en-US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NaN</a:t>
            </a:r>
            <a:r>
              <a:rPr kumimoji="0" lang="en-US" alt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value store its index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en-US" sz="2800" baseline="0" dirty="0"/>
          </a:p>
          <a:p>
            <a:r>
              <a:rPr kumimoji="0" lang="en-US" alt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Code: see next page</a:t>
            </a:r>
            <a:endParaRPr lang="en-US" sz="28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1595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1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800" dirty="0" smtClean="0"/>
              <a:t>% </a:t>
            </a:r>
            <a:r>
              <a:rPr lang="en-US" sz="2800" b="1" dirty="0" smtClean="0"/>
              <a:t>1) </a:t>
            </a:r>
            <a:r>
              <a:rPr lang="en-US" altLang="en-US" sz="2800" dirty="0"/>
              <a:t>obtain the age dataset from Titanic dataset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err="1" smtClean="0"/>
              <a:t>ageData</a:t>
            </a:r>
            <a:r>
              <a:rPr lang="en-US" sz="2800" dirty="0" smtClean="0"/>
              <a:t> </a:t>
            </a:r>
            <a:r>
              <a:rPr lang="en-US" sz="2800" dirty="0"/>
              <a:t>= train(:,6);</a:t>
            </a:r>
          </a:p>
          <a:p>
            <a:r>
              <a:rPr lang="en-US" sz="2800" dirty="0" err="1" smtClean="0"/>
              <a:t>ageDataNum</a:t>
            </a:r>
            <a:r>
              <a:rPr lang="en-US" sz="2800" dirty="0" smtClean="0"/>
              <a:t> </a:t>
            </a:r>
            <a:r>
              <a:rPr lang="en-US" sz="2800" dirty="0"/>
              <a:t>= cell2mat(</a:t>
            </a:r>
            <a:r>
              <a:rPr lang="en-US" sz="2800" dirty="0" err="1"/>
              <a:t>ageData</a:t>
            </a:r>
            <a:r>
              <a:rPr lang="en-US" sz="2800" dirty="0" smtClean="0"/>
              <a:t>);</a:t>
            </a:r>
          </a:p>
          <a:p>
            <a:endParaRPr lang="en-US" sz="2800" dirty="0"/>
          </a:p>
          <a:p>
            <a:r>
              <a:rPr lang="en-US" sz="2800" dirty="0" smtClean="0"/>
              <a:t>% </a:t>
            </a:r>
            <a:r>
              <a:rPr lang="en-US" sz="2800" b="1" dirty="0" smtClean="0"/>
              <a:t>2) </a:t>
            </a:r>
            <a:r>
              <a:rPr lang="en-US" altLang="en-US" sz="2800" dirty="0"/>
              <a:t>Examine each element in the dataset </a:t>
            </a:r>
            <a:endParaRPr lang="en-US" sz="2800" dirty="0"/>
          </a:p>
          <a:p>
            <a:r>
              <a:rPr lang="en-US" sz="2800" dirty="0" err="1" smtClean="0"/>
              <a:t>noDataPts</a:t>
            </a:r>
            <a:r>
              <a:rPr lang="en-US" sz="2800" dirty="0" smtClean="0"/>
              <a:t> </a:t>
            </a:r>
            <a:r>
              <a:rPr lang="en-US" sz="2800" dirty="0"/>
              <a:t>= length(</a:t>
            </a:r>
            <a:r>
              <a:rPr lang="en-US" sz="2800" dirty="0" err="1"/>
              <a:t>ageDataNum</a:t>
            </a:r>
            <a:r>
              <a:rPr lang="en-US" sz="2800" dirty="0" smtClean="0"/>
              <a:t>); </a:t>
            </a:r>
            <a:r>
              <a:rPr lang="en-US" sz="2800" dirty="0"/>
              <a:t>NaNcount = </a:t>
            </a:r>
            <a:r>
              <a:rPr lang="en-US" sz="2800" dirty="0" smtClean="0"/>
              <a:t>0; </a:t>
            </a:r>
            <a:r>
              <a:rPr lang="en-US" sz="2800" dirty="0" err="1" smtClean="0"/>
              <a:t>NaNindex</a:t>
            </a:r>
            <a:r>
              <a:rPr lang="en-US" sz="2800" dirty="0" smtClean="0"/>
              <a:t> </a:t>
            </a:r>
            <a:r>
              <a:rPr lang="en-US" sz="2800" dirty="0"/>
              <a:t>= zeros(noDataPts,1);</a:t>
            </a:r>
          </a:p>
          <a:p>
            <a:r>
              <a:rPr lang="en-US" sz="2800" dirty="0" smtClean="0"/>
              <a:t>for </a:t>
            </a:r>
            <a:r>
              <a:rPr lang="en-US" sz="2800" dirty="0" err="1"/>
              <a:t>i</a:t>
            </a:r>
            <a:r>
              <a:rPr lang="en-US" sz="2800" dirty="0"/>
              <a:t>=1:1:noDataPts</a:t>
            </a:r>
          </a:p>
          <a:p>
            <a:r>
              <a:rPr lang="en-US" sz="2800" dirty="0"/>
              <a:t>    value = </a:t>
            </a:r>
            <a:r>
              <a:rPr lang="en-US" sz="2800" dirty="0" err="1"/>
              <a:t>ageDataNum</a:t>
            </a:r>
            <a:r>
              <a:rPr lang="en-US" sz="2800" dirty="0"/>
              <a:t>(</a:t>
            </a:r>
            <a:r>
              <a:rPr lang="en-US" sz="2800" dirty="0" err="1"/>
              <a:t>i</a:t>
            </a:r>
            <a:r>
              <a:rPr lang="en-US" sz="2800" dirty="0" smtClean="0"/>
              <a:t>);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% </a:t>
            </a:r>
            <a:r>
              <a:rPr lang="en-US" sz="2800" b="1" dirty="0" smtClean="0"/>
              <a:t>3) </a:t>
            </a:r>
            <a:r>
              <a:rPr lang="en-US" altLang="en-US" sz="2800" dirty="0"/>
              <a:t>If the element is a </a:t>
            </a:r>
            <a:r>
              <a:rPr lang="en-US" altLang="en-US" sz="2800" dirty="0" err="1"/>
              <a:t>NaN</a:t>
            </a:r>
            <a:r>
              <a:rPr lang="en-US" altLang="en-US" sz="2800" dirty="0"/>
              <a:t> value store its </a:t>
            </a:r>
            <a:r>
              <a:rPr lang="en-US" altLang="en-US" sz="2800" dirty="0" smtClean="0"/>
              <a:t>index</a:t>
            </a:r>
            <a:endParaRPr lang="en-US" sz="2800" dirty="0"/>
          </a:p>
          <a:p>
            <a:r>
              <a:rPr lang="en-US" sz="2800" dirty="0"/>
              <a:t>    if(</a:t>
            </a:r>
            <a:r>
              <a:rPr lang="en-US" sz="2800" dirty="0" err="1"/>
              <a:t>strcmp</a:t>
            </a:r>
            <a:r>
              <a:rPr lang="en-US" sz="2800" dirty="0"/>
              <a:t>(num2str(value),'</a:t>
            </a:r>
            <a:r>
              <a:rPr lang="en-US" sz="2800" dirty="0" err="1"/>
              <a:t>NaN</a:t>
            </a:r>
            <a:r>
              <a:rPr lang="en-US" sz="2800" dirty="0"/>
              <a:t>'))</a:t>
            </a:r>
          </a:p>
          <a:p>
            <a:r>
              <a:rPr lang="en-US" sz="2800" dirty="0"/>
              <a:t>        NaNcount = NaNcount + 1;</a:t>
            </a:r>
          </a:p>
          <a:p>
            <a:r>
              <a:rPr lang="en-US" sz="2800" dirty="0"/>
              <a:t>        </a:t>
            </a:r>
            <a:r>
              <a:rPr lang="en-US" sz="2800" dirty="0" err="1"/>
              <a:t>NaNindex</a:t>
            </a:r>
            <a:r>
              <a:rPr lang="en-US" sz="2800" dirty="0"/>
              <a:t>(NaNcount,1)=</a:t>
            </a:r>
            <a:r>
              <a:rPr lang="en-US" sz="2800" dirty="0" err="1"/>
              <a:t>i</a:t>
            </a:r>
            <a:r>
              <a:rPr lang="en-US" sz="2800" dirty="0"/>
              <a:t>;</a:t>
            </a:r>
          </a:p>
          <a:p>
            <a:r>
              <a:rPr lang="en-US" sz="2800" dirty="0"/>
              <a:t>    end</a:t>
            </a:r>
          </a:p>
          <a:p>
            <a:r>
              <a:rPr lang="en-US" sz="2800" dirty="0"/>
              <a:t>end</a:t>
            </a:r>
          </a:p>
          <a:p>
            <a:r>
              <a:rPr lang="en-US" sz="2800" dirty="0" err="1"/>
              <a:t>NaNindex</a:t>
            </a:r>
            <a:r>
              <a:rPr lang="en-US" sz="2800" dirty="0"/>
              <a:t> = </a:t>
            </a:r>
            <a:r>
              <a:rPr lang="en-US" sz="2800" dirty="0" err="1"/>
              <a:t>NaNindex</a:t>
            </a:r>
            <a:r>
              <a:rPr lang="en-US" sz="2800" dirty="0"/>
              <a:t>(1:NaNcount,1);</a:t>
            </a:r>
          </a:p>
          <a:p>
            <a:endParaRPr lang="en-US" sz="28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6067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1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Question-2:</a:t>
            </a:r>
            <a:r>
              <a:rPr kumimoji="0" lang="en-US" altLang="en-US" sz="2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Find the indices of the </a:t>
            </a:r>
            <a:r>
              <a:rPr kumimoji="0" lang="en-US" altLang="en-US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NaN</a:t>
            </a:r>
            <a:r>
              <a:rPr kumimoji="0" lang="en-US" alt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values in the age category in the Titanic dataset using a logical matrix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 smtClean="0"/>
              <a:t>Steps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obtain the age dataset</a:t>
            </a:r>
            <a:r>
              <a:rPr kumimoji="0" lang="en-US" alt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from Titanic dataset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800" dirty="0" smtClean="0"/>
              <a:t>Obtain logical matrix indicating a 1 where a </a:t>
            </a:r>
            <a:r>
              <a:rPr lang="en-US" altLang="en-US" sz="2800" dirty="0" err="1" smtClean="0"/>
              <a:t>NaN</a:t>
            </a:r>
            <a:r>
              <a:rPr lang="en-US" altLang="en-US" sz="2800" dirty="0" smtClean="0"/>
              <a:t> is and 0 otherwise, L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Obtain a</a:t>
            </a:r>
            <a:r>
              <a:rPr kumimoji="0" lang="en-US" alt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matrix containing indices of the age dataset, I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800" dirty="0" smtClean="0"/>
              <a:t>Put logical matrix inside of index matrix - I(L)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 smtClean="0"/>
              <a:t>Code: See next page</a:t>
            </a:r>
            <a:endParaRPr kumimoji="0" lang="en-US" altLang="en-US" sz="28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en-US" sz="2800" baseline="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106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1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800" b="1" dirty="0" smtClean="0"/>
              <a:t>Question 2 - Solutions</a:t>
            </a:r>
          </a:p>
          <a:p>
            <a:r>
              <a:rPr lang="en-US" sz="2800" dirty="0" smtClean="0"/>
              <a:t>% </a:t>
            </a:r>
            <a:r>
              <a:rPr lang="en-US" sz="2800" b="1" dirty="0" smtClean="0"/>
              <a:t>1) </a:t>
            </a:r>
            <a:r>
              <a:rPr lang="en-US" altLang="en-US" sz="2800" dirty="0"/>
              <a:t>obtain the age dataset from Titanic dataset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err="1" smtClean="0"/>
              <a:t>ageData</a:t>
            </a:r>
            <a:r>
              <a:rPr lang="en-US" sz="2800" dirty="0" smtClean="0"/>
              <a:t> </a:t>
            </a:r>
            <a:r>
              <a:rPr lang="en-US" sz="2800" dirty="0"/>
              <a:t>= train(:,6);</a:t>
            </a:r>
          </a:p>
          <a:p>
            <a:r>
              <a:rPr lang="en-US" sz="2800" dirty="0" err="1" smtClean="0"/>
              <a:t>ageDataNum</a:t>
            </a:r>
            <a:r>
              <a:rPr lang="en-US" sz="2800" dirty="0" smtClean="0"/>
              <a:t> </a:t>
            </a:r>
            <a:r>
              <a:rPr lang="en-US" sz="2800" dirty="0"/>
              <a:t>= cell2mat(</a:t>
            </a:r>
            <a:r>
              <a:rPr lang="en-US" sz="2800" dirty="0" err="1"/>
              <a:t>ageData</a:t>
            </a:r>
            <a:r>
              <a:rPr lang="en-US" sz="2800" dirty="0" smtClean="0"/>
              <a:t>);</a:t>
            </a:r>
          </a:p>
          <a:p>
            <a:endParaRPr lang="en-US" sz="2800" dirty="0"/>
          </a:p>
          <a:p>
            <a:r>
              <a:rPr lang="en-US" sz="2800" dirty="0" smtClean="0"/>
              <a:t>% </a:t>
            </a:r>
            <a:r>
              <a:rPr lang="en-US" sz="2800" b="1" dirty="0" smtClean="0"/>
              <a:t>2) </a:t>
            </a:r>
            <a:r>
              <a:rPr lang="en-US" altLang="en-US" sz="2800" dirty="0"/>
              <a:t>Obtain logical matrix indicating a 1 where a </a:t>
            </a:r>
            <a:r>
              <a:rPr lang="en-US" altLang="en-US" sz="2800" dirty="0" err="1"/>
              <a:t>NaN</a:t>
            </a:r>
            <a:r>
              <a:rPr lang="en-US" altLang="en-US" sz="2800" dirty="0"/>
              <a:t> is </a:t>
            </a:r>
            <a:r>
              <a:rPr lang="en-US" sz="2800" dirty="0" err="1"/>
              <a:t>ageMissL</a:t>
            </a:r>
            <a:r>
              <a:rPr lang="en-US" sz="2800" dirty="0"/>
              <a:t> = </a:t>
            </a:r>
            <a:r>
              <a:rPr lang="en-US" sz="2800" dirty="0" err="1"/>
              <a:t>isnan</a:t>
            </a:r>
            <a:r>
              <a:rPr lang="en-US" sz="2800" dirty="0"/>
              <a:t>(</a:t>
            </a:r>
            <a:r>
              <a:rPr lang="en-US" sz="2800" dirty="0" err="1"/>
              <a:t>ageDataNum</a:t>
            </a:r>
            <a:r>
              <a:rPr lang="en-US" sz="2800" dirty="0"/>
              <a:t>);</a:t>
            </a:r>
          </a:p>
          <a:p>
            <a:endParaRPr lang="en-US" sz="2800" dirty="0" smtClean="0"/>
          </a:p>
          <a:p>
            <a:r>
              <a:rPr lang="en-US" sz="2800" dirty="0" smtClean="0"/>
              <a:t>% </a:t>
            </a:r>
            <a:r>
              <a:rPr lang="en-US" sz="2800" b="1" dirty="0" smtClean="0"/>
              <a:t>3) </a:t>
            </a:r>
            <a:r>
              <a:rPr lang="en-US" altLang="en-US" sz="2800" dirty="0"/>
              <a:t>Obtain a matrix index of the age dataset, </a:t>
            </a:r>
            <a:r>
              <a:rPr lang="en-US" altLang="en-US" sz="2800" dirty="0" smtClean="0"/>
              <a:t>I</a:t>
            </a:r>
            <a:endParaRPr lang="en-US" sz="2800" b="1" dirty="0" smtClean="0"/>
          </a:p>
          <a:p>
            <a:r>
              <a:rPr lang="en-US" sz="2800" dirty="0" err="1" smtClean="0"/>
              <a:t>ageInd</a:t>
            </a:r>
            <a:r>
              <a:rPr lang="en-US" sz="2800" dirty="0" smtClean="0"/>
              <a:t> </a:t>
            </a:r>
            <a:r>
              <a:rPr lang="en-US" sz="2800" dirty="0"/>
              <a:t>= 1:noDataPts;</a:t>
            </a:r>
          </a:p>
          <a:p>
            <a:r>
              <a:rPr lang="en-US" sz="2800" dirty="0" err="1" smtClean="0"/>
              <a:t>ageInd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err="1" smtClean="0"/>
              <a:t>ageInd</a:t>
            </a:r>
            <a:r>
              <a:rPr lang="en-US" sz="2800" dirty="0"/>
              <a:t>';         </a:t>
            </a:r>
            <a:r>
              <a:rPr lang="en-US" sz="2800" dirty="0" smtClean="0"/>
              <a:t>%</a:t>
            </a:r>
            <a:r>
              <a:rPr lang="en-US" sz="2800" dirty="0"/>
              <a:t>transpose if you </a:t>
            </a:r>
            <a:r>
              <a:rPr lang="en-US" sz="2800" dirty="0" smtClean="0"/>
              <a:t>want </a:t>
            </a:r>
            <a:r>
              <a:rPr lang="en-US" sz="2800" dirty="0"/>
              <a:t>a column</a:t>
            </a:r>
          </a:p>
          <a:p>
            <a:endParaRPr lang="en-US" altLang="en-US" sz="2800" dirty="0" smtClean="0"/>
          </a:p>
          <a:p>
            <a:r>
              <a:rPr lang="en-US" altLang="en-US" sz="2800" dirty="0" smtClean="0"/>
              <a:t>% </a:t>
            </a:r>
            <a:r>
              <a:rPr lang="en-US" altLang="en-US" sz="2800" b="1" dirty="0" smtClean="0"/>
              <a:t>4) </a:t>
            </a:r>
            <a:r>
              <a:rPr lang="en-US" altLang="en-US" sz="2800" dirty="0"/>
              <a:t>Put logical matrix inside of index matrix - I(L</a:t>
            </a:r>
            <a:r>
              <a:rPr lang="en-US" altLang="en-US" sz="2800" dirty="0" smtClean="0"/>
              <a:t>)</a:t>
            </a:r>
          </a:p>
          <a:p>
            <a:r>
              <a:rPr lang="en-US" sz="2800" dirty="0" err="1"/>
              <a:t>NaNindexL</a:t>
            </a:r>
            <a:r>
              <a:rPr lang="en-US" sz="2800" dirty="0"/>
              <a:t> = </a:t>
            </a:r>
            <a:r>
              <a:rPr lang="en-US" sz="2800" dirty="0" err="1"/>
              <a:t>ageInd</a:t>
            </a:r>
            <a:r>
              <a:rPr lang="en-US" sz="2800" dirty="0"/>
              <a:t>(</a:t>
            </a:r>
            <a:r>
              <a:rPr lang="en-US" sz="2800" dirty="0" err="1"/>
              <a:t>ageMissL</a:t>
            </a:r>
            <a:r>
              <a:rPr lang="en-US" sz="2800" dirty="0"/>
              <a:t>);</a:t>
            </a:r>
          </a:p>
          <a:p>
            <a:endParaRPr lang="en-US" sz="28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2078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1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Question-3:</a:t>
            </a:r>
            <a:r>
              <a:rPr kumimoji="0" lang="en-US" altLang="en-US" sz="2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2800" dirty="0"/>
              <a:t>find </a:t>
            </a:r>
            <a:r>
              <a:rPr lang="en-US" sz="2800" dirty="0" smtClean="0"/>
              <a:t>indices </a:t>
            </a:r>
            <a:r>
              <a:rPr lang="en-US" sz="2800" dirty="0"/>
              <a:t>of </a:t>
            </a:r>
            <a:r>
              <a:rPr lang="en-US" sz="2800" dirty="0" smtClean="0"/>
              <a:t>persons </a:t>
            </a:r>
            <a:r>
              <a:rPr lang="en-US" sz="2800" dirty="0"/>
              <a:t>from </a:t>
            </a:r>
            <a:r>
              <a:rPr lang="en-US" sz="2800" dirty="0" smtClean="0"/>
              <a:t>original dataset that have ages </a:t>
            </a:r>
            <a:r>
              <a:rPr lang="en-US" sz="2800" dirty="0"/>
              <a:t>between 35 and </a:t>
            </a:r>
            <a:r>
              <a:rPr lang="en-US" sz="2800" dirty="0" smtClean="0"/>
              <a:t>55, using </a:t>
            </a:r>
            <a:r>
              <a:rPr lang="en-US" sz="2800" dirty="0"/>
              <a:t>a for loop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 smtClean="0"/>
          </a:p>
          <a:p>
            <a:pPr lvl="0"/>
            <a:r>
              <a:rPr lang="en-US" altLang="en-US" sz="2800" dirty="0"/>
              <a:t>Steps: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en-US" sz="2800" dirty="0"/>
              <a:t>obtain the age dataset from Titanic dataset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en-US" sz="2800" dirty="0"/>
              <a:t>Examine each element in the dataset (one at a time)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en-US" sz="2800" dirty="0"/>
              <a:t>If the element </a:t>
            </a:r>
            <a:r>
              <a:rPr lang="en-US" altLang="en-US" sz="2800" dirty="0" smtClean="0"/>
              <a:t>has a age between 35 and 55, </a:t>
            </a:r>
            <a:r>
              <a:rPr lang="en-US" altLang="en-US" sz="2800" dirty="0"/>
              <a:t>store its index</a:t>
            </a:r>
          </a:p>
          <a:p>
            <a:pPr marL="514350" lvl="0" indent="-514350">
              <a:buFont typeface="+mj-lt"/>
              <a:buAutoNum type="arabicPeriod"/>
            </a:pPr>
            <a:endParaRPr lang="en-US" altLang="en-US" sz="2800" dirty="0"/>
          </a:p>
          <a:p>
            <a:r>
              <a:rPr lang="en-US" altLang="en-US" sz="2800" dirty="0"/>
              <a:t>Code: see next page</a:t>
            </a:r>
            <a:endParaRPr lang="en-US" sz="2800" dirty="0"/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en-US" sz="2800" baseline="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6512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1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800" dirty="0" smtClean="0"/>
              <a:t>% </a:t>
            </a:r>
            <a:r>
              <a:rPr lang="en-US" sz="2800" b="1" dirty="0" smtClean="0"/>
              <a:t>1) </a:t>
            </a:r>
            <a:r>
              <a:rPr lang="en-US" altLang="en-US" sz="2800" dirty="0"/>
              <a:t>obtain the age dataset from Titanic dataset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err="1" smtClean="0"/>
              <a:t>ageData</a:t>
            </a:r>
            <a:r>
              <a:rPr lang="en-US" sz="2800" dirty="0" smtClean="0"/>
              <a:t> </a:t>
            </a:r>
            <a:r>
              <a:rPr lang="en-US" sz="2800" dirty="0"/>
              <a:t>= train(:,6);</a:t>
            </a:r>
          </a:p>
          <a:p>
            <a:r>
              <a:rPr lang="en-US" sz="2800" dirty="0" err="1" smtClean="0"/>
              <a:t>ageDataNum</a:t>
            </a:r>
            <a:r>
              <a:rPr lang="en-US" sz="2800" dirty="0" smtClean="0"/>
              <a:t> </a:t>
            </a:r>
            <a:r>
              <a:rPr lang="en-US" sz="2800" dirty="0"/>
              <a:t>= cell2mat(</a:t>
            </a:r>
            <a:r>
              <a:rPr lang="en-US" sz="2800" dirty="0" err="1"/>
              <a:t>ageData</a:t>
            </a:r>
            <a:r>
              <a:rPr lang="en-US" sz="2800" dirty="0" smtClean="0"/>
              <a:t>);</a:t>
            </a:r>
          </a:p>
          <a:p>
            <a:endParaRPr lang="en-US" sz="2800" dirty="0"/>
          </a:p>
          <a:p>
            <a:r>
              <a:rPr lang="en-US" sz="2800" dirty="0" smtClean="0"/>
              <a:t>% </a:t>
            </a:r>
            <a:r>
              <a:rPr lang="en-US" sz="2800" b="1" dirty="0" smtClean="0"/>
              <a:t>2) </a:t>
            </a:r>
            <a:r>
              <a:rPr lang="en-US" altLang="en-US" sz="2800" dirty="0"/>
              <a:t>Examine each element in the dataset </a:t>
            </a:r>
            <a:endParaRPr lang="en-US" sz="2800" dirty="0"/>
          </a:p>
          <a:p>
            <a:r>
              <a:rPr lang="en-US" sz="2800" dirty="0" err="1" smtClean="0"/>
              <a:t>noDataPts</a:t>
            </a:r>
            <a:r>
              <a:rPr lang="en-US" sz="2800" dirty="0" smtClean="0"/>
              <a:t> </a:t>
            </a:r>
            <a:r>
              <a:rPr lang="en-US" sz="2800" dirty="0"/>
              <a:t>= length(</a:t>
            </a:r>
            <a:r>
              <a:rPr lang="en-US" sz="2800" dirty="0" err="1"/>
              <a:t>ageDataNum</a:t>
            </a:r>
            <a:r>
              <a:rPr lang="en-US" sz="2800" dirty="0" smtClean="0"/>
              <a:t>); </a:t>
            </a:r>
            <a:r>
              <a:rPr lang="en-US" sz="2800" dirty="0" err="1" smtClean="0"/>
              <a:t>midAgecount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smtClean="0"/>
              <a:t>0; </a:t>
            </a:r>
            <a:r>
              <a:rPr lang="en-US" sz="2800" dirty="0" err="1" smtClean="0"/>
              <a:t>midAgeindex</a:t>
            </a:r>
            <a:r>
              <a:rPr lang="en-US" sz="2800" dirty="0" smtClean="0"/>
              <a:t> </a:t>
            </a:r>
            <a:r>
              <a:rPr lang="en-US" sz="2800" dirty="0"/>
              <a:t>= zeros(noDataPts,1);</a:t>
            </a:r>
          </a:p>
          <a:p>
            <a:r>
              <a:rPr lang="en-US" sz="2800" dirty="0"/>
              <a:t>for </a:t>
            </a:r>
            <a:r>
              <a:rPr lang="en-US" sz="2800" dirty="0" err="1"/>
              <a:t>i</a:t>
            </a:r>
            <a:r>
              <a:rPr lang="en-US" sz="2800" dirty="0"/>
              <a:t>=1:1:noDataPts</a:t>
            </a:r>
          </a:p>
          <a:p>
            <a:r>
              <a:rPr lang="en-US" sz="2800" dirty="0"/>
              <a:t>    value = </a:t>
            </a:r>
            <a:r>
              <a:rPr lang="en-US" sz="2800" dirty="0" err="1"/>
              <a:t>ageDataNum</a:t>
            </a:r>
            <a:r>
              <a:rPr lang="en-US" sz="2800" dirty="0"/>
              <a:t>(</a:t>
            </a:r>
            <a:r>
              <a:rPr lang="en-US" sz="2800" dirty="0" err="1"/>
              <a:t>i</a:t>
            </a:r>
            <a:r>
              <a:rPr lang="en-US" sz="2800" dirty="0" smtClean="0"/>
              <a:t>);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dirty="0"/>
              <a:t>% </a:t>
            </a:r>
            <a:r>
              <a:rPr lang="en-US" sz="2800" b="1" dirty="0"/>
              <a:t>3) </a:t>
            </a:r>
            <a:r>
              <a:rPr lang="en-US" altLang="en-US" sz="2800" dirty="0" smtClean="0"/>
              <a:t>If </a:t>
            </a:r>
            <a:r>
              <a:rPr lang="en-US" altLang="en-US" sz="2800" dirty="0"/>
              <a:t>element </a:t>
            </a:r>
            <a:r>
              <a:rPr lang="en-US" altLang="en-US" sz="2800" dirty="0" smtClean="0"/>
              <a:t>age is between 35 &amp; 55 </a:t>
            </a:r>
            <a:r>
              <a:rPr lang="en-US" altLang="en-US" sz="2800" dirty="0"/>
              <a:t>store its </a:t>
            </a:r>
            <a:r>
              <a:rPr lang="en-US" altLang="en-US" sz="2800" dirty="0" smtClean="0"/>
              <a:t>index</a:t>
            </a:r>
            <a:endParaRPr lang="en-US" sz="2800" dirty="0"/>
          </a:p>
          <a:p>
            <a:r>
              <a:rPr lang="en-US" sz="2800" dirty="0"/>
              <a:t>    if((value&gt;34)&amp;&amp;(value&lt;56))</a:t>
            </a:r>
          </a:p>
          <a:p>
            <a:r>
              <a:rPr lang="en-US" sz="2800" dirty="0"/>
              <a:t>        </a:t>
            </a:r>
            <a:r>
              <a:rPr lang="en-US" sz="2800" dirty="0" err="1"/>
              <a:t>midAgecount</a:t>
            </a:r>
            <a:r>
              <a:rPr lang="en-US" sz="2800" dirty="0"/>
              <a:t> = </a:t>
            </a:r>
            <a:r>
              <a:rPr lang="en-US" sz="2800" dirty="0" err="1"/>
              <a:t>midAgecount</a:t>
            </a:r>
            <a:r>
              <a:rPr lang="en-US" sz="2800" dirty="0"/>
              <a:t> + 1;</a:t>
            </a:r>
          </a:p>
          <a:p>
            <a:r>
              <a:rPr lang="en-US" sz="2800" dirty="0"/>
              <a:t>        </a:t>
            </a:r>
            <a:r>
              <a:rPr lang="en-US" sz="2800" dirty="0" err="1"/>
              <a:t>midAgeindex</a:t>
            </a:r>
            <a:r>
              <a:rPr lang="en-US" sz="2800" dirty="0"/>
              <a:t>(midAgecount,1)=</a:t>
            </a:r>
            <a:r>
              <a:rPr lang="en-US" sz="2800" dirty="0" err="1"/>
              <a:t>i</a:t>
            </a:r>
            <a:r>
              <a:rPr lang="en-US" sz="2800" dirty="0"/>
              <a:t>;</a:t>
            </a:r>
          </a:p>
          <a:p>
            <a:r>
              <a:rPr lang="en-US" sz="2800" dirty="0"/>
              <a:t>    end</a:t>
            </a:r>
          </a:p>
          <a:p>
            <a:r>
              <a:rPr lang="en-US" sz="2800" dirty="0"/>
              <a:t>end</a:t>
            </a:r>
          </a:p>
          <a:p>
            <a:r>
              <a:rPr lang="en-US" sz="2800" dirty="0" err="1"/>
              <a:t>midAgeindex</a:t>
            </a:r>
            <a:r>
              <a:rPr lang="en-US" sz="2800" dirty="0"/>
              <a:t> = </a:t>
            </a:r>
            <a:r>
              <a:rPr lang="en-US" sz="2800" dirty="0" err="1"/>
              <a:t>midAgeindex</a:t>
            </a:r>
            <a:r>
              <a:rPr lang="en-US" sz="2800" dirty="0"/>
              <a:t>(1:midAgecount,1);</a:t>
            </a:r>
          </a:p>
          <a:p>
            <a:endParaRPr lang="en-US" sz="28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5067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1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Question-4:</a:t>
            </a:r>
            <a:r>
              <a:rPr kumimoji="0" lang="en-US" altLang="en-US" sz="2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2800" dirty="0"/>
              <a:t>find indices of persons from original dataset that have ages between 35 and </a:t>
            </a:r>
            <a:r>
              <a:rPr lang="en-US" sz="2800" dirty="0" smtClean="0"/>
              <a:t>55 </a:t>
            </a:r>
            <a:r>
              <a:rPr lang="en-US" sz="2800" dirty="0"/>
              <a:t>using a </a:t>
            </a:r>
            <a:r>
              <a:rPr lang="en-US" sz="2800" dirty="0" smtClean="0"/>
              <a:t>logical matrix</a:t>
            </a:r>
            <a:endParaRPr lang="en-US" sz="2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 smtClean="0"/>
              <a:t>Steps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obtain the age dataset</a:t>
            </a:r>
            <a:r>
              <a:rPr kumimoji="0" lang="en-US" alt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from Titanic dataset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800" dirty="0" smtClean="0"/>
              <a:t>Obtain logical matrix indicating a 1 where the age is between 35 &amp; 55, and 0 otherwise, L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Obtain a</a:t>
            </a:r>
            <a:r>
              <a:rPr kumimoji="0" lang="en-US" alt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matrix index of the age dataset, A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800" dirty="0" smtClean="0"/>
              <a:t>Put logical matrix inside of index matrix - A(L)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 smtClean="0"/>
              <a:t>Code: See next page</a:t>
            </a:r>
            <a:endParaRPr kumimoji="0" lang="en-US" altLang="en-US" sz="28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en-US" sz="2800" baseline="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7587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1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800" dirty="0" smtClean="0"/>
              <a:t>% </a:t>
            </a:r>
            <a:r>
              <a:rPr lang="en-US" sz="2800" b="1" dirty="0" smtClean="0"/>
              <a:t>1) </a:t>
            </a:r>
            <a:r>
              <a:rPr lang="en-US" altLang="en-US" sz="2800" dirty="0"/>
              <a:t>obtain the age dataset from Titanic dataset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err="1" smtClean="0"/>
              <a:t>ageData</a:t>
            </a:r>
            <a:r>
              <a:rPr lang="en-US" sz="2800" dirty="0" smtClean="0"/>
              <a:t> </a:t>
            </a:r>
            <a:r>
              <a:rPr lang="en-US" sz="2800" dirty="0"/>
              <a:t>= train(:,6);</a:t>
            </a:r>
          </a:p>
          <a:p>
            <a:r>
              <a:rPr lang="en-US" sz="2800" dirty="0" err="1" smtClean="0"/>
              <a:t>ageDataNum</a:t>
            </a:r>
            <a:r>
              <a:rPr lang="en-US" sz="2800" dirty="0" smtClean="0"/>
              <a:t> </a:t>
            </a:r>
            <a:r>
              <a:rPr lang="en-US" sz="2800" dirty="0"/>
              <a:t>= cell2mat(</a:t>
            </a:r>
            <a:r>
              <a:rPr lang="en-US" sz="2800" dirty="0" err="1"/>
              <a:t>ageData</a:t>
            </a:r>
            <a:r>
              <a:rPr lang="en-US" sz="2800" dirty="0" smtClean="0"/>
              <a:t>);</a:t>
            </a:r>
          </a:p>
          <a:p>
            <a:endParaRPr lang="en-US" sz="2800" dirty="0"/>
          </a:p>
          <a:p>
            <a:r>
              <a:rPr lang="en-US" sz="2800" dirty="0" smtClean="0"/>
              <a:t>% </a:t>
            </a:r>
            <a:r>
              <a:rPr lang="en-US" sz="2800" b="1" dirty="0" smtClean="0"/>
              <a:t>2) </a:t>
            </a:r>
            <a:r>
              <a:rPr lang="en-US" altLang="en-US" sz="2800" dirty="0"/>
              <a:t>Obtain logical matrix </a:t>
            </a:r>
            <a:endParaRPr lang="en-US" altLang="en-US" sz="2800" dirty="0" smtClean="0"/>
          </a:p>
          <a:p>
            <a:r>
              <a:rPr lang="en-US" sz="2800" dirty="0" err="1" smtClean="0"/>
              <a:t>midAgeL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err="1"/>
              <a:t>ageDataNum</a:t>
            </a:r>
            <a:r>
              <a:rPr lang="en-US" sz="2800" dirty="0"/>
              <a:t>&gt;34;</a:t>
            </a:r>
          </a:p>
          <a:p>
            <a:r>
              <a:rPr lang="en-US" sz="2800" dirty="0" err="1"/>
              <a:t>midAgeU</a:t>
            </a:r>
            <a:r>
              <a:rPr lang="en-US" sz="2800" dirty="0"/>
              <a:t> = </a:t>
            </a:r>
            <a:r>
              <a:rPr lang="en-US" sz="2800" dirty="0" err="1"/>
              <a:t>ageDataNum</a:t>
            </a:r>
            <a:r>
              <a:rPr lang="en-US" sz="2800" dirty="0"/>
              <a:t>&lt;56;</a:t>
            </a:r>
          </a:p>
          <a:p>
            <a:r>
              <a:rPr lang="en-US" sz="2800" dirty="0" err="1"/>
              <a:t>MidAgeLog</a:t>
            </a:r>
            <a:r>
              <a:rPr lang="en-US" sz="2800" dirty="0"/>
              <a:t> = </a:t>
            </a:r>
            <a:r>
              <a:rPr lang="en-US" sz="2800" dirty="0" err="1"/>
              <a:t>midAgeL</a:t>
            </a:r>
            <a:r>
              <a:rPr lang="en-US" sz="2800" dirty="0"/>
              <a:t>.*</a:t>
            </a:r>
            <a:r>
              <a:rPr lang="en-US" sz="2800" dirty="0" err="1"/>
              <a:t>midAgeU</a:t>
            </a:r>
            <a:r>
              <a:rPr lang="en-US" sz="2800" dirty="0"/>
              <a:t>;</a:t>
            </a:r>
          </a:p>
          <a:p>
            <a:r>
              <a:rPr lang="en-US" sz="2800" dirty="0" err="1"/>
              <a:t>MidAgeLog</a:t>
            </a:r>
            <a:r>
              <a:rPr lang="en-US" sz="2800" dirty="0"/>
              <a:t> = </a:t>
            </a:r>
            <a:r>
              <a:rPr lang="en-US" sz="2800" dirty="0" err="1"/>
              <a:t>MidAgeLog</a:t>
            </a:r>
            <a:r>
              <a:rPr lang="en-US" sz="2800" dirty="0"/>
              <a:t>&gt;0;</a:t>
            </a:r>
          </a:p>
          <a:p>
            <a:endParaRPr lang="en-US" sz="2800" dirty="0" smtClean="0"/>
          </a:p>
          <a:p>
            <a:r>
              <a:rPr lang="en-US" sz="2800" dirty="0" smtClean="0"/>
              <a:t>% </a:t>
            </a:r>
            <a:r>
              <a:rPr lang="en-US" sz="2800" b="1" dirty="0" smtClean="0"/>
              <a:t>3) </a:t>
            </a:r>
            <a:r>
              <a:rPr lang="en-US" altLang="en-US" sz="2800" dirty="0"/>
              <a:t>Obtain a matrix index of the age dataset, </a:t>
            </a:r>
            <a:r>
              <a:rPr lang="en-US" altLang="en-US" sz="2800" dirty="0" smtClean="0"/>
              <a:t>I</a:t>
            </a:r>
            <a:endParaRPr lang="en-US" sz="2800" b="1" dirty="0" smtClean="0"/>
          </a:p>
          <a:p>
            <a:r>
              <a:rPr lang="en-US" sz="2800" dirty="0" err="1" smtClean="0"/>
              <a:t>ageInd</a:t>
            </a:r>
            <a:r>
              <a:rPr lang="en-US" sz="2800" dirty="0" smtClean="0"/>
              <a:t> </a:t>
            </a:r>
            <a:r>
              <a:rPr lang="en-US" sz="2800" dirty="0"/>
              <a:t>= 1:noDataPts;</a:t>
            </a:r>
          </a:p>
          <a:p>
            <a:r>
              <a:rPr lang="en-US" sz="2800" dirty="0" err="1" smtClean="0"/>
              <a:t>ageInd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err="1" smtClean="0"/>
              <a:t>ageInd</a:t>
            </a:r>
            <a:r>
              <a:rPr lang="en-US" sz="2800" dirty="0"/>
              <a:t>';         </a:t>
            </a:r>
            <a:r>
              <a:rPr lang="en-US" sz="2800" dirty="0" smtClean="0"/>
              <a:t>%</a:t>
            </a:r>
            <a:r>
              <a:rPr lang="en-US" sz="2800" dirty="0"/>
              <a:t>transpose if you </a:t>
            </a:r>
            <a:r>
              <a:rPr lang="en-US" sz="2800" dirty="0" smtClean="0"/>
              <a:t>want </a:t>
            </a:r>
            <a:r>
              <a:rPr lang="en-US" sz="2800" dirty="0"/>
              <a:t>a column</a:t>
            </a:r>
          </a:p>
          <a:p>
            <a:endParaRPr lang="en-US" altLang="en-US" sz="2800" dirty="0" smtClean="0"/>
          </a:p>
          <a:p>
            <a:r>
              <a:rPr lang="en-US" altLang="en-US" sz="2800" dirty="0" smtClean="0"/>
              <a:t>% </a:t>
            </a:r>
            <a:r>
              <a:rPr lang="en-US" altLang="en-US" sz="2800" b="1" dirty="0" smtClean="0"/>
              <a:t>4) </a:t>
            </a:r>
            <a:r>
              <a:rPr lang="en-US" altLang="en-US" sz="2800" dirty="0"/>
              <a:t>Put logical matrix inside of index matrix - I(L</a:t>
            </a:r>
            <a:r>
              <a:rPr lang="en-US" altLang="en-US" sz="2800" dirty="0" smtClean="0"/>
              <a:t>)</a:t>
            </a:r>
          </a:p>
          <a:p>
            <a:r>
              <a:rPr lang="en-US" sz="2800" dirty="0"/>
              <a:t>MidAgeindexL = </a:t>
            </a:r>
            <a:r>
              <a:rPr lang="en-US" sz="2800" dirty="0" err="1"/>
              <a:t>ageInd</a:t>
            </a:r>
            <a:r>
              <a:rPr lang="en-US" sz="2800" dirty="0"/>
              <a:t>(</a:t>
            </a:r>
            <a:r>
              <a:rPr lang="en-US" sz="2800" dirty="0" err="1"/>
              <a:t>MidAgeLog</a:t>
            </a:r>
            <a:r>
              <a:rPr lang="en-US" sz="2800" dirty="0"/>
              <a:t>);</a:t>
            </a:r>
          </a:p>
          <a:p>
            <a:endParaRPr lang="en-US" sz="28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3539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6019800"/>
          </a:xfrm>
        </p:spPr>
        <p:txBody>
          <a:bodyPr wrap="none">
            <a:noAutofit/>
          </a:bodyPr>
          <a:lstStyle/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User Defined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Flow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Control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Statements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Questions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67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1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Question-5:</a:t>
            </a:r>
            <a:r>
              <a:rPr kumimoji="0" lang="en-US" altLang="en-US" sz="2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2800" dirty="0"/>
              <a:t>find indices of persons from original dataset that have ages between 35 and </a:t>
            </a:r>
            <a:r>
              <a:rPr lang="en-US" sz="2800" dirty="0" smtClean="0"/>
              <a:t>55 </a:t>
            </a:r>
            <a:r>
              <a:rPr lang="en-US" sz="2800" dirty="0"/>
              <a:t>using </a:t>
            </a:r>
            <a:r>
              <a:rPr lang="en-US" sz="2800" dirty="0" smtClean="0"/>
              <a:t>the find function</a:t>
            </a:r>
            <a:endParaRPr lang="en-US" sz="2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 smtClean="0"/>
              <a:t>Steps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obtain the age dataset</a:t>
            </a:r>
            <a:r>
              <a:rPr kumimoji="0" lang="en-US" alt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from Titanic dataset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800" dirty="0" smtClean="0"/>
              <a:t>Obtain logical matrix indicating a 1 where the age is between 35 &amp; 55, and 0 otherwise, L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Use the find function</a:t>
            </a:r>
            <a:r>
              <a:rPr kumimoji="0" lang="en-US" alt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to obtain the indices of 1s in the logical matrix obtained in part-2 above, hence indicating where there are mid-age persons between the ages of 35 &amp; 55</a:t>
            </a:r>
            <a:endParaRPr lang="en-US" altLang="en-US" sz="2800" dirty="0" smtClean="0"/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 smtClean="0"/>
              <a:t>Code: See next page</a:t>
            </a:r>
            <a:endParaRPr kumimoji="0" lang="en-US" altLang="en-US" sz="28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en-US" sz="2800" baseline="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67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1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800" dirty="0" smtClean="0"/>
              <a:t>% </a:t>
            </a:r>
            <a:r>
              <a:rPr lang="en-US" sz="2800" b="1" dirty="0" smtClean="0"/>
              <a:t>1) </a:t>
            </a:r>
            <a:r>
              <a:rPr lang="en-US" altLang="en-US" sz="2800" dirty="0"/>
              <a:t>obtain the age dataset from Titanic dataset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err="1" smtClean="0"/>
              <a:t>ageData</a:t>
            </a:r>
            <a:r>
              <a:rPr lang="en-US" sz="2800" dirty="0" smtClean="0"/>
              <a:t> </a:t>
            </a:r>
            <a:r>
              <a:rPr lang="en-US" sz="2800" dirty="0"/>
              <a:t>= train(:,6);</a:t>
            </a:r>
          </a:p>
          <a:p>
            <a:r>
              <a:rPr lang="en-US" sz="2800" dirty="0" err="1" smtClean="0"/>
              <a:t>ageDataNum</a:t>
            </a:r>
            <a:r>
              <a:rPr lang="en-US" sz="2800" dirty="0" smtClean="0"/>
              <a:t> </a:t>
            </a:r>
            <a:r>
              <a:rPr lang="en-US" sz="2800" dirty="0"/>
              <a:t>= cell2mat(</a:t>
            </a:r>
            <a:r>
              <a:rPr lang="en-US" sz="2800" dirty="0" err="1"/>
              <a:t>ageData</a:t>
            </a:r>
            <a:r>
              <a:rPr lang="en-US" sz="2800" dirty="0" smtClean="0"/>
              <a:t>);</a:t>
            </a:r>
          </a:p>
          <a:p>
            <a:endParaRPr lang="en-US" sz="2800" dirty="0"/>
          </a:p>
          <a:p>
            <a:r>
              <a:rPr lang="en-US" sz="2800" dirty="0" smtClean="0"/>
              <a:t>% </a:t>
            </a:r>
            <a:r>
              <a:rPr lang="en-US" sz="2800" b="1" dirty="0" smtClean="0"/>
              <a:t>2) </a:t>
            </a:r>
            <a:r>
              <a:rPr lang="en-US" altLang="en-US" sz="2800" dirty="0"/>
              <a:t>Obtain logical matrix </a:t>
            </a:r>
            <a:endParaRPr lang="en-US" altLang="en-US" sz="2800" dirty="0" smtClean="0"/>
          </a:p>
          <a:p>
            <a:r>
              <a:rPr lang="en-US" sz="2800" dirty="0" err="1" smtClean="0"/>
              <a:t>midAgeL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err="1"/>
              <a:t>ageDataNum</a:t>
            </a:r>
            <a:r>
              <a:rPr lang="en-US" sz="2800" dirty="0"/>
              <a:t>&gt;34;</a:t>
            </a:r>
          </a:p>
          <a:p>
            <a:r>
              <a:rPr lang="en-US" sz="2800" dirty="0" err="1"/>
              <a:t>midAgeU</a:t>
            </a:r>
            <a:r>
              <a:rPr lang="en-US" sz="2800" dirty="0"/>
              <a:t> = </a:t>
            </a:r>
            <a:r>
              <a:rPr lang="en-US" sz="2800" dirty="0" err="1"/>
              <a:t>ageDataNum</a:t>
            </a:r>
            <a:r>
              <a:rPr lang="en-US" sz="2800" dirty="0"/>
              <a:t>&lt;56;</a:t>
            </a:r>
          </a:p>
          <a:p>
            <a:r>
              <a:rPr lang="en-US" sz="2800" dirty="0" err="1"/>
              <a:t>MidAgeLog</a:t>
            </a:r>
            <a:r>
              <a:rPr lang="en-US" sz="2800" dirty="0"/>
              <a:t> = </a:t>
            </a:r>
            <a:r>
              <a:rPr lang="en-US" sz="2800" dirty="0" err="1"/>
              <a:t>midAgeL</a:t>
            </a:r>
            <a:r>
              <a:rPr lang="en-US" sz="2800" dirty="0"/>
              <a:t>.*</a:t>
            </a:r>
            <a:r>
              <a:rPr lang="en-US" sz="2800" dirty="0" err="1"/>
              <a:t>midAgeU</a:t>
            </a:r>
            <a:r>
              <a:rPr lang="en-US" sz="2800" dirty="0"/>
              <a:t>;</a:t>
            </a:r>
          </a:p>
          <a:p>
            <a:r>
              <a:rPr lang="en-US" sz="2800" dirty="0" err="1"/>
              <a:t>MidAgeLog</a:t>
            </a:r>
            <a:r>
              <a:rPr lang="en-US" sz="2800" dirty="0"/>
              <a:t> = </a:t>
            </a:r>
            <a:r>
              <a:rPr lang="en-US" sz="2800" dirty="0" err="1"/>
              <a:t>MidAgeLog</a:t>
            </a:r>
            <a:r>
              <a:rPr lang="en-US" sz="2800" dirty="0"/>
              <a:t>&gt;0;</a:t>
            </a:r>
          </a:p>
          <a:p>
            <a:endParaRPr lang="en-US" sz="2800" dirty="0" smtClean="0"/>
          </a:p>
          <a:p>
            <a:r>
              <a:rPr lang="en-US" sz="2800" dirty="0" smtClean="0"/>
              <a:t>% </a:t>
            </a:r>
            <a:r>
              <a:rPr lang="en-US" sz="2800" b="1" dirty="0" smtClean="0"/>
              <a:t>3) </a:t>
            </a:r>
            <a:r>
              <a:rPr lang="en-US" sz="2800" dirty="0" smtClean="0"/>
              <a:t>Use the find function to obtain the mid-age </a:t>
            </a:r>
            <a:r>
              <a:rPr lang="en-US" sz="2800" dirty="0" err="1" smtClean="0"/>
              <a:t>indicies</a:t>
            </a:r>
            <a:endParaRPr lang="en-US" sz="2800" b="1" dirty="0" smtClean="0"/>
          </a:p>
          <a:p>
            <a:r>
              <a:rPr lang="en-US" sz="2800" dirty="0" err="1"/>
              <a:t>MidAgeindexF</a:t>
            </a:r>
            <a:r>
              <a:rPr lang="en-US" sz="2800" dirty="0"/>
              <a:t> = find(</a:t>
            </a:r>
            <a:r>
              <a:rPr lang="en-US" sz="2800" dirty="0" err="1"/>
              <a:t>MidAgeLog</a:t>
            </a:r>
            <a:r>
              <a:rPr lang="en-US" sz="2800" dirty="0"/>
              <a:t>);</a:t>
            </a:r>
          </a:p>
          <a:p>
            <a:endParaRPr lang="en-US" sz="28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5630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1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Question-6:</a:t>
            </a:r>
            <a:r>
              <a:rPr kumimoji="0" lang="en-US" altLang="en-US" sz="2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2800" dirty="0"/>
              <a:t>find indices of persons from </a:t>
            </a:r>
            <a:r>
              <a:rPr lang="en-US" sz="2800" dirty="0" smtClean="0"/>
              <a:t>dataset with </a:t>
            </a:r>
            <a:r>
              <a:rPr lang="en-US" sz="2800" dirty="0"/>
              <a:t>ages between 35 &amp;</a:t>
            </a:r>
            <a:r>
              <a:rPr lang="en-US" sz="2800" dirty="0" smtClean="0"/>
              <a:t> 55 by creating your own function</a:t>
            </a:r>
          </a:p>
          <a:p>
            <a:endParaRPr lang="en-US" altLang="en-US" sz="2800" baseline="0" dirty="0"/>
          </a:p>
          <a:p>
            <a:endParaRPr lang="en-US" altLang="en-US" sz="2800" dirty="0" smtClean="0"/>
          </a:p>
          <a:p>
            <a:r>
              <a:rPr lang="en-US" altLang="en-US" sz="2800" baseline="0" dirty="0" smtClean="0"/>
              <a:t>See next 2 slides for flow chart,</a:t>
            </a:r>
            <a:r>
              <a:rPr lang="en-US" altLang="en-US" sz="2800" dirty="0" smtClean="0"/>
              <a:t> and solution</a:t>
            </a:r>
            <a:endParaRPr lang="en-US" altLang="en-US" sz="2800" baseline="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5507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1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Question-6:</a:t>
            </a:r>
            <a:r>
              <a:rPr kumimoji="0" lang="en-US" altLang="en-US" sz="2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2800" dirty="0"/>
              <a:t>find indices of persons from </a:t>
            </a:r>
            <a:r>
              <a:rPr lang="en-US" sz="2800" dirty="0" smtClean="0"/>
              <a:t>dataset with </a:t>
            </a:r>
            <a:r>
              <a:rPr lang="en-US" sz="2800" dirty="0"/>
              <a:t>ages between 35 &amp;</a:t>
            </a:r>
            <a:r>
              <a:rPr lang="en-US" sz="2800" dirty="0" smtClean="0"/>
              <a:t> 55 by creating your own function</a:t>
            </a:r>
            <a:endParaRPr lang="en-US" altLang="en-US" sz="2800" dirty="0" smtClean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800" baseline="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TextBox 2" descr="INPUTS"/>
          <p:cNvSpPr txBox="1"/>
          <p:nvPr/>
        </p:nvSpPr>
        <p:spPr>
          <a:xfrm>
            <a:off x="228600" y="1371600"/>
            <a:ext cx="2133600" cy="523220"/>
          </a:xfrm>
          <a:prstGeom prst="rect">
            <a:avLst/>
          </a:prstGeom>
          <a:noFill/>
          <a:ln w="444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INPUTS</a:t>
            </a:r>
            <a:endParaRPr lang="en-US" sz="2800" dirty="0"/>
          </a:p>
        </p:txBody>
      </p:sp>
      <p:sp>
        <p:nvSpPr>
          <p:cNvPr id="4" name="TextBox 3" descr="INPUTS"/>
          <p:cNvSpPr txBox="1"/>
          <p:nvPr/>
        </p:nvSpPr>
        <p:spPr>
          <a:xfrm>
            <a:off x="257755" y="3657650"/>
            <a:ext cx="2133600" cy="523220"/>
          </a:xfrm>
          <a:prstGeom prst="rect">
            <a:avLst/>
          </a:prstGeom>
          <a:noFill/>
          <a:ln w="444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PROCESSING</a:t>
            </a:r>
            <a:endParaRPr lang="en-US" sz="2800" dirty="0"/>
          </a:p>
        </p:txBody>
      </p:sp>
      <p:sp>
        <p:nvSpPr>
          <p:cNvPr id="6" name="TextBox 5" descr="INPUTS"/>
          <p:cNvSpPr txBox="1"/>
          <p:nvPr/>
        </p:nvSpPr>
        <p:spPr>
          <a:xfrm>
            <a:off x="228600" y="6029980"/>
            <a:ext cx="2133600" cy="523220"/>
          </a:xfrm>
          <a:prstGeom prst="rect">
            <a:avLst/>
          </a:prstGeom>
          <a:noFill/>
          <a:ln w="444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OUTPUTS</a:t>
            </a:r>
            <a:endParaRPr lang="en-US" sz="2800" dirty="0"/>
          </a:p>
        </p:txBody>
      </p:sp>
      <p:sp>
        <p:nvSpPr>
          <p:cNvPr id="7" name="Down Arrow 6"/>
          <p:cNvSpPr/>
          <p:nvPr/>
        </p:nvSpPr>
        <p:spPr>
          <a:xfrm>
            <a:off x="1143000" y="1978630"/>
            <a:ext cx="457200" cy="152657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1143000" y="4281124"/>
            <a:ext cx="457200" cy="166257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6200000">
            <a:off x="2519690" y="1366510"/>
            <a:ext cx="457200" cy="46738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 descr="INPUTS"/>
          <p:cNvSpPr txBox="1"/>
          <p:nvPr/>
        </p:nvSpPr>
        <p:spPr>
          <a:xfrm>
            <a:off x="3124199" y="1381780"/>
            <a:ext cx="6019801" cy="523220"/>
          </a:xfrm>
          <a:prstGeom prst="rect">
            <a:avLst/>
          </a:prstGeom>
          <a:noFill/>
          <a:ln w="444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Dataset, Lower-Age, Upper-Age</a:t>
            </a:r>
            <a:endParaRPr lang="en-US" sz="2800" dirty="0"/>
          </a:p>
        </p:txBody>
      </p:sp>
      <p:sp>
        <p:nvSpPr>
          <p:cNvPr id="11" name="Down Arrow 10"/>
          <p:cNvSpPr/>
          <p:nvPr/>
        </p:nvSpPr>
        <p:spPr>
          <a:xfrm rot="16200000">
            <a:off x="2531722" y="3683462"/>
            <a:ext cx="457200" cy="46738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 descr="INPUTS"/>
          <p:cNvSpPr txBox="1"/>
          <p:nvPr/>
        </p:nvSpPr>
        <p:spPr>
          <a:xfrm>
            <a:off x="3129290" y="2454057"/>
            <a:ext cx="6014710" cy="3108543"/>
          </a:xfrm>
          <a:prstGeom prst="rect">
            <a:avLst/>
          </a:prstGeom>
          <a:noFill/>
          <a:ln w="444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800" dirty="0"/>
              <a:t>Obtain logical matrix indicating a 1 where </a:t>
            </a:r>
            <a:r>
              <a:rPr lang="en-US" altLang="en-US" sz="2800" dirty="0" smtClean="0"/>
              <a:t>age </a:t>
            </a:r>
            <a:r>
              <a:rPr lang="en-US" altLang="en-US" sz="2800" dirty="0"/>
              <a:t>is between </a:t>
            </a:r>
            <a:r>
              <a:rPr lang="en-US" altLang="en-US" sz="2800" dirty="0" smtClean="0"/>
              <a:t>Lower-Age </a:t>
            </a:r>
            <a:r>
              <a:rPr lang="en-US" altLang="en-US" sz="2800" dirty="0"/>
              <a:t>&amp; </a:t>
            </a:r>
            <a:r>
              <a:rPr lang="en-US" altLang="en-US" sz="2800" dirty="0" smtClean="0"/>
              <a:t>Upper-Age, </a:t>
            </a:r>
            <a:r>
              <a:rPr lang="en-US" altLang="en-US" sz="2800" dirty="0"/>
              <a:t>and 0 otherwise, L</a:t>
            </a:r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800" dirty="0"/>
              <a:t>Obtain a matrix index of the age dataset, A</a:t>
            </a:r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800" dirty="0"/>
              <a:t>Put logical matrix inside of index matrix - A(L)</a:t>
            </a:r>
          </a:p>
        </p:txBody>
      </p:sp>
      <p:sp>
        <p:nvSpPr>
          <p:cNvPr id="13" name="Down Arrow 12"/>
          <p:cNvSpPr/>
          <p:nvPr/>
        </p:nvSpPr>
        <p:spPr>
          <a:xfrm rot="16200000">
            <a:off x="2524780" y="6014711"/>
            <a:ext cx="457200" cy="46738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 descr="INPUTS"/>
          <p:cNvSpPr txBox="1"/>
          <p:nvPr/>
        </p:nvSpPr>
        <p:spPr>
          <a:xfrm>
            <a:off x="3129290" y="6019800"/>
            <a:ext cx="6014710" cy="523220"/>
          </a:xfrm>
          <a:prstGeom prst="rect">
            <a:avLst/>
          </a:prstGeom>
          <a:noFill/>
          <a:ln w="444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Indices of persons within input ages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7395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1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800" dirty="0" smtClean="0"/>
              <a:t>% function </a:t>
            </a:r>
            <a:r>
              <a:rPr lang="en-US" sz="2800" dirty="0"/>
              <a:t>finds persons that are mid-age from a </a:t>
            </a:r>
            <a:r>
              <a:rPr lang="en-US" sz="2800" dirty="0" smtClean="0"/>
              <a:t>dataset</a:t>
            </a:r>
          </a:p>
          <a:p>
            <a:endParaRPr lang="en-US" sz="2800" dirty="0"/>
          </a:p>
          <a:p>
            <a:r>
              <a:rPr lang="en-US" sz="2800" dirty="0" smtClean="0"/>
              <a:t>function[</a:t>
            </a:r>
            <a:r>
              <a:rPr lang="en-US" sz="2800" dirty="0" err="1" smtClean="0"/>
              <a:t>midAgeInd</a:t>
            </a:r>
            <a:r>
              <a:rPr lang="en-US" sz="2800" dirty="0"/>
              <a:t>] = </a:t>
            </a:r>
            <a:r>
              <a:rPr lang="en-US" sz="2800" dirty="0" err="1"/>
              <a:t>midAge</a:t>
            </a:r>
            <a:r>
              <a:rPr lang="en-US" sz="2800" dirty="0"/>
              <a:t>(</a:t>
            </a:r>
            <a:r>
              <a:rPr lang="en-US" sz="2800" dirty="0" err="1"/>
              <a:t>data,ageL,ageU</a:t>
            </a:r>
            <a:r>
              <a:rPr lang="en-US" sz="2800" dirty="0"/>
              <a:t>)</a:t>
            </a:r>
          </a:p>
          <a:p>
            <a:pPr lvl="1"/>
            <a:r>
              <a:rPr lang="en-US" sz="2800" dirty="0" smtClean="0"/>
              <a:t>%1) obtain logical matrix- assume data </a:t>
            </a:r>
            <a:r>
              <a:rPr lang="en-US" sz="2800" dirty="0"/>
              <a:t>is a </a:t>
            </a:r>
            <a:r>
              <a:rPr lang="en-US" sz="2800" dirty="0" smtClean="0"/>
              <a:t>col </a:t>
            </a:r>
            <a:r>
              <a:rPr lang="en-US" sz="2800" dirty="0"/>
              <a:t>vector</a:t>
            </a:r>
          </a:p>
          <a:p>
            <a:pPr lvl="1"/>
            <a:r>
              <a:rPr lang="en-US" sz="2800" dirty="0" err="1"/>
              <a:t>midAgeL</a:t>
            </a:r>
            <a:r>
              <a:rPr lang="en-US" sz="2800" dirty="0"/>
              <a:t> = data</a:t>
            </a:r>
            <a:r>
              <a:rPr lang="en-US" sz="2800" dirty="0" smtClean="0"/>
              <a:t>&gt;=</a:t>
            </a:r>
            <a:r>
              <a:rPr lang="en-US" sz="2800" dirty="0" err="1" smtClean="0"/>
              <a:t>ageL</a:t>
            </a:r>
            <a:r>
              <a:rPr lang="en-US" sz="2800" dirty="0" smtClean="0"/>
              <a:t>;</a:t>
            </a:r>
            <a:endParaRPr lang="en-US" sz="2800" dirty="0"/>
          </a:p>
          <a:p>
            <a:pPr lvl="1"/>
            <a:r>
              <a:rPr lang="en-US" sz="2800" dirty="0" err="1"/>
              <a:t>midAgeU</a:t>
            </a:r>
            <a:r>
              <a:rPr lang="en-US" sz="2800" dirty="0"/>
              <a:t> = data</a:t>
            </a:r>
            <a:r>
              <a:rPr lang="en-US" sz="2800" dirty="0" smtClean="0"/>
              <a:t>&lt;=</a:t>
            </a:r>
            <a:r>
              <a:rPr lang="en-US" sz="2800" dirty="0" err="1" smtClean="0"/>
              <a:t>ageU</a:t>
            </a:r>
            <a:r>
              <a:rPr lang="en-US" sz="2800" dirty="0" smtClean="0"/>
              <a:t>;</a:t>
            </a:r>
            <a:endParaRPr lang="en-US" sz="2800" dirty="0"/>
          </a:p>
          <a:p>
            <a:pPr lvl="1"/>
            <a:r>
              <a:rPr lang="en-US" sz="2800" dirty="0" err="1"/>
              <a:t>MidAgeLog</a:t>
            </a:r>
            <a:r>
              <a:rPr lang="en-US" sz="2800" dirty="0"/>
              <a:t> = </a:t>
            </a:r>
            <a:r>
              <a:rPr lang="en-US" sz="2800" dirty="0" err="1"/>
              <a:t>midAgeL</a:t>
            </a:r>
            <a:r>
              <a:rPr lang="en-US" sz="2800" dirty="0"/>
              <a:t>.*</a:t>
            </a:r>
            <a:r>
              <a:rPr lang="en-US" sz="2800" dirty="0" err="1"/>
              <a:t>midAgeU</a:t>
            </a:r>
            <a:r>
              <a:rPr lang="en-US" sz="2800" dirty="0"/>
              <a:t>;</a:t>
            </a:r>
          </a:p>
          <a:p>
            <a:pPr lvl="1"/>
            <a:r>
              <a:rPr lang="en-US" sz="2800" dirty="0" err="1"/>
              <a:t>MidAgeLog</a:t>
            </a:r>
            <a:r>
              <a:rPr lang="en-US" sz="2800" dirty="0"/>
              <a:t> = </a:t>
            </a:r>
            <a:r>
              <a:rPr lang="en-US" sz="2800" dirty="0" err="1"/>
              <a:t>MidAgeLog</a:t>
            </a:r>
            <a:r>
              <a:rPr lang="en-US" sz="2800" dirty="0"/>
              <a:t>&gt;0</a:t>
            </a:r>
            <a:r>
              <a:rPr lang="en-US" sz="2800" dirty="0" smtClean="0"/>
              <a:t>;</a:t>
            </a:r>
          </a:p>
          <a:p>
            <a:pPr lvl="1"/>
            <a:r>
              <a:rPr lang="en-US" sz="2800" dirty="0" smtClean="0"/>
              <a:t>% 2) obtain index matrix</a:t>
            </a:r>
            <a:endParaRPr lang="en-US" sz="2800" dirty="0"/>
          </a:p>
          <a:p>
            <a:pPr lvl="1"/>
            <a:r>
              <a:rPr lang="en-US" sz="2800" dirty="0" err="1"/>
              <a:t>noDataPts</a:t>
            </a:r>
            <a:r>
              <a:rPr lang="en-US" sz="2800" dirty="0"/>
              <a:t> = length(data);</a:t>
            </a:r>
          </a:p>
          <a:p>
            <a:pPr lvl="1"/>
            <a:r>
              <a:rPr lang="en-US" sz="2800" dirty="0" err="1"/>
              <a:t>ageInd</a:t>
            </a:r>
            <a:r>
              <a:rPr lang="en-US" sz="2800" dirty="0"/>
              <a:t> = 1:noDataPts;</a:t>
            </a:r>
          </a:p>
          <a:p>
            <a:pPr lvl="1"/>
            <a:r>
              <a:rPr lang="en-US" sz="2800" dirty="0" err="1"/>
              <a:t>ageInd</a:t>
            </a:r>
            <a:r>
              <a:rPr lang="en-US" sz="2800" dirty="0"/>
              <a:t> = </a:t>
            </a:r>
            <a:r>
              <a:rPr lang="en-US" sz="2800" dirty="0" err="1"/>
              <a:t>ageInd</a:t>
            </a:r>
            <a:r>
              <a:rPr lang="en-US" sz="2800" dirty="0" smtClean="0"/>
              <a:t>';</a:t>
            </a:r>
          </a:p>
          <a:p>
            <a:pPr lvl="1"/>
            <a:r>
              <a:rPr lang="en-US" sz="2800" dirty="0" smtClean="0"/>
              <a:t>% 3) put logical matrix inside of index matrix</a:t>
            </a:r>
            <a:endParaRPr lang="en-US" sz="2800" dirty="0"/>
          </a:p>
          <a:p>
            <a:pPr lvl="1"/>
            <a:r>
              <a:rPr lang="en-US" sz="2800" dirty="0" err="1"/>
              <a:t>midAgeInd</a:t>
            </a:r>
            <a:r>
              <a:rPr lang="en-US" sz="2800" dirty="0"/>
              <a:t> = </a:t>
            </a:r>
            <a:r>
              <a:rPr lang="en-US" sz="2800" dirty="0" err="1"/>
              <a:t>ageInd</a:t>
            </a:r>
            <a:r>
              <a:rPr lang="en-US" sz="2800" dirty="0"/>
              <a:t>(</a:t>
            </a:r>
            <a:r>
              <a:rPr lang="en-US" sz="2800" dirty="0" err="1"/>
              <a:t>MidAgeLog</a:t>
            </a:r>
            <a:r>
              <a:rPr lang="en-US" sz="2800" dirty="0"/>
              <a:t>);</a:t>
            </a:r>
          </a:p>
          <a:p>
            <a:r>
              <a:rPr lang="en-US" sz="2800" dirty="0"/>
              <a:t>end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5774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1"/>
            <a:ext cx="8991600" cy="5333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User Defined Functions in </a:t>
            </a:r>
            <a:r>
              <a:rPr lang="en-US" dirty="0" err="1" smtClean="0"/>
              <a:t>Matlab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609600"/>
            <a:ext cx="8991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Functions </a:t>
            </a:r>
            <a:r>
              <a:rPr lang="en-US" sz="2800" dirty="0"/>
              <a:t>look exactly like scripts, but </a:t>
            </a:r>
            <a:r>
              <a:rPr lang="en-US" sz="2800" dirty="0" smtClean="0"/>
              <a:t>for </a:t>
            </a:r>
            <a:r>
              <a:rPr lang="en-US" sz="2800" b="1" dirty="0" smtClean="0"/>
              <a:t>ONE </a:t>
            </a:r>
            <a:r>
              <a:rPr lang="en-US" sz="2800" dirty="0" smtClean="0"/>
              <a:t>difference</a:t>
            </a:r>
            <a:endParaRPr lang="en-US" sz="2800" dirty="0"/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dirty="0" smtClean="0"/>
              <a:t>Functions </a:t>
            </a:r>
            <a:r>
              <a:rPr lang="en-US" sz="2800" dirty="0"/>
              <a:t>must have a function </a:t>
            </a:r>
            <a:r>
              <a:rPr lang="en-US" sz="2800" dirty="0" smtClean="0"/>
              <a:t>declaration</a:t>
            </a:r>
            <a:endParaRPr lang="en-US" sz="2800" dirty="0"/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0" y="1971103"/>
            <a:ext cx="9025700" cy="4886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3886200" y="1828800"/>
            <a:ext cx="694150" cy="381469"/>
          </a:xfrm>
          <a:prstGeom prst="straightConnector1">
            <a:avLst/>
          </a:prstGeom>
          <a:ln w="603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133600" y="1447800"/>
            <a:ext cx="6934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Script file has to be the Name of the function!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1388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1"/>
            <a:ext cx="8991600" cy="5333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User Defined Functions - Comments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874693"/>
            <a:ext cx="89916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Some comments about the function </a:t>
            </a:r>
            <a:r>
              <a:rPr lang="en-US" sz="2800" dirty="0" smtClean="0"/>
              <a:t>declaration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 smtClean="0"/>
          </a:p>
          <a:p>
            <a:r>
              <a:rPr lang="en-US" sz="2800" dirty="0" smtClean="0"/>
              <a:t>    function [x, y, z] = </a:t>
            </a:r>
            <a:r>
              <a:rPr lang="en-US" sz="2800" dirty="0" err="1" smtClean="0"/>
              <a:t>funName</a:t>
            </a:r>
            <a:r>
              <a:rPr lang="en-US" sz="2800" dirty="0" smtClean="0"/>
              <a:t>(input1, input2)</a:t>
            </a:r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 Must have  the       Outputs       Function name          Inputs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word: function                             has to same as file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No </a:t>
            </a:r>
            <a:r>
              <a:rPr lang="en-US" sz="2800" dirty="0"/>
              <a:t>need for return</a:t>
            </a:r>
            <a:r>
              <a:rPr lang="en-US" sz="2800" dirty="0" smtClean="0"/>
              <a:t>: MATLAB </a:t>
            </a:r>
            <a:r>
              <a:rPr lang="en-US" sz="2800" dirty="0"/>
              <a:t>'returns' the variables whose names match those in the function </a:t>
            </a:r>
            <a:r>
              <a:rPr lang="en-US" sz="2800" dirty="0" smtClean="0"/>
              <a:t>declaration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Variable scope: Any </a:t>
            </a:r>
            <a:r>
              <a:rPr lang="en-US" sz="2800" dirty="0"/>
              <a:t>variables created within the function but not returned disappear after the function stops </a:t>
            </a:r>
            <a:r>
              <a:rPr lang="en-US" sz="2800" dirty="0" smtClean="0"/>
              <a:t>running</a:t>
            </a:r>
            <a:endParaRPr lang="en-US" sz="28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219200" y="2209800"/>
            <a:ext cx="0" cy="457200"/>
          </a:xfrm>
          <a:prstGeom prst="straightConnector1">
            <a:avLst/>
          </a:prstGeom>
          <a:ln w="603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2286000" y="2209800"/>
            <a:ext cx="1066800" cy="457200"/>
          </a:xfrm>
          <a:prstGeom prst="straightConnector1">
            <a:avLst/>
          </a:prstGeom>
          <a:ln w="603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3886200" y="2209800"/>
            <a:ext cx="1295400" cy="520700"/>
          </a:xfrm>
          <a:prstGeom prst="straightConnector1">
            <a:avLst/>
          </a:prstGeom>
          <a:ln w="603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6019800" y="2209800"/>
            <a:ext cx="1752600" cy="520700"/>
          </a:xfrm>
          <a:prstGeom prst="straightConnector1">
            <a:avLst/>
          </a:prstGeom>
          <a:ln w="603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12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1"/>
            <a:ext cx="8991600" cy="5333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User Defined Functions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718810"/>
            <a:ext cx="9144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Functions have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main stages: Inputs, Processing, Outputs</a:t>
            </a:r>
          </a:p>
          <a:p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Question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implement a function to find the sum and difference of two numbers, a and b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Answer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    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Flow Chart             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code:</a:t>
            </a:r>
          </a:p>
        </p:txBody>
      </p:sp>
      <p:sp>
        <p:nvSpPr>
          <p:cNvPr id="3" name="TextBox 2" descr="INPUTS"/>
          <p:cNvSpPr txBox="1"/>
          <p:nvPr/>
        </p:nvSpPr>
        <p:spPr>
          <a:xfrm>
            <a:off x="381000" y="3429000"/>
            <a:ext cx="2133600" cy="523220"/>
          </a:xfrm>
          <a:prstGeom prst="rect">
            <a:avLst/>
          </a:prstGeom>
          <a:noFill/>
          <a:ln w="444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INPUTS</a:t>
            </a:r>
            <a:endParaRPr lang="en-US" sz="2800" dirty="0"/>
          </a:p>
        </p:txBody>
      </p:sp>
      <p:sp>
        <p:nvSpPr>
          <p:cNvPr id="21" name="TextBox 20" descr="INPUTS"/>
          <p:cNvSpPr txBox="1"/>
          <p:nvPr/>
        </p:nvSpPr>
        <p:spPr>
          <a:xfrm>
            <a:off x="381000" y="4572000"/>
            <a:ext cx="2133600" cy="523220"/>
          </a:xfrm>
          <a:prstGeom prst="rect">
            <a:avLst/>
          </a:prstGeom>
          <a:noFill/>
          <a:ln w="444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PROCESSING</a:t>
            </a:r>
            <a:endParaRPr lang="en-US" sz="2800" dirty="0"/>
          </a:p>
        </p:txBody>
      </p:sp>
      <p:sp>
        <p:nvSpPr>
          <p:cNvPr id="22" name="TextBox 21" descr="INPUTS"/>
          <p:cNvSpPr txBox="1"/>
          <p:nvPr/>
        </p:nvSpPr>
        <p:spPr>
          <a:xfrm>
            <a:off x="381000" y="5725180"/>
            <a:ext cx="2133600" cy="523220"/>
          </a:xfrm>
          <a:prstGeom prst="rect">
            <a:avLst/>
          </a:prstGeom>
          <a:noFill/>
          <a:ln w="444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OUTPUTS</a:t>
            </a:r>
            <a:endParaRPr lang="en-US" sz="2800" dirty="0"/>
          </a:p>
        </p:txBody>
      </p:sp>
      <p:sp>
        <p:nvSpPr>
          <p:cNvPr id="4" name="Down Arrow 3"/>
          <p:cNvSpPr/>
          <p:nvPr/>
        </p:nvSpPr>
        <p:spPr>
          <a:xfrm>
            <a:off x="1295400" y="4036030"/>
            <a:ext cx="457200" cy="46738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1295400" y="5181600"/>
            <a:ext cx="457200" cy="46738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6200000">
            <a:off x="2672090" y="3423910"/>
            <a:ext cx="457200" cy="46738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 descr="INPUTS"/>
          <p:cNvSpPr txBox="1"/>
          <p:nvPr/>
        </p:nvSpPr>
        <p:spPr>
          <a:xfrm>
            <a:off x="3276600" y="3439180"/>
            <a:ext cx="1447800" cy="523220"/>
          </a:xfrm>
          <a:prstGeom prst="rect">
            <a:avLst/>
          </a:prstGeom>
          <a:noFill/>
          <a:ln w="444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</a:t>
            </a:r>
            <a:r>
              <a:rPr lang="en-US" sz="2800" dirty="0" smtClean="0"/>
              <a:t>, b</a:t>
            </a:r>
            <a:endParaRPr lang="en-US" sz="2800" dirty="0"/>
          </a:p>
        </p:txBody>
      </p:sp>
      <p:sp>
        <p:nvSpPr>
          <p:cNvPr id="13" name="Down Arrow 12"/>
          <p:cNvSpPr/>
          <p:nvPr/>
        </p:nvSpPr>
        <p:spPr>
          <a:xfrm rot="16200000">
            <a:off x="2677180" y="4566911"/>
            <a:ext cx="457200" cy="46738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 descr="INPUTS"/>
          <p:cNvSpPr txBox="1"/>
          <p:nvPr/>
        </p:nvSpPr>
        <p:spPr>
          <a:xfrm>
            <a:off x="3281690" y="4379893"/>
            <a:ext cx="1442710" cy="954107"/>
          </a:xfrm>
          <a:prstGeom prst="rect">
            <a:avLst/>
          </a:prstGeom>
          <a:noFill/>
          <a:ln w="444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 a +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                 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 a –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Down Arrow 14"/>
          <p:cNvSpPr/>
          <p:nvPr/>
        </p:nvSpPr>
        <p:spPr>
          <a:xfrm rot="16200000">
            <a:off x="2677180" y="5709911"/>
            <a:ext cx="457200" cy="46738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 descr="INPUTS"/>
          <p:cNvSpPr txBox="1"/>
          <p:nvPr/>
        </p:nvSpPr>
        <p:spPr>
          <a:xfrm>
            <a:off x="3281690" y="5715000"/>
            <a:ext cx="1442710" cy="523220"/>
          </a:xfrm>
          <a:prstGeom prst="rect">
            <a:avLst/>
          </a:prstGeom>
          <a:noFill/>
          <a:ln w="444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s, d</a:t>
            </a:r>
            <a:endParaRPr lang="en-US" sz="2800" dirty="0"/>
          </a:p>
        </p:txBody>
      </p:sp>
      <p:sp>
        <p:nvSpPr>
          <p:cNvPr id="17" name="Rectangle 16"/>
          <p:cNvSpPr/>
          <p:nvPr/>
        </p:nvSpPr>
        <p:spPr>
          <a:xfrm>
            <a:off x="5181600" y="3352800"/>
            <a:ext cx="37338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unction[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s,d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] = sd2n(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s = a + b;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d = a – b;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end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Test case: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= 15; b = 7;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[g, h] = sd2n(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020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6019800"/>
          </a:xfrm>
        </p:spPr>
        <p:txBody>
          <a:bodyPr wrap="none">
            <a:no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User Defined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Flow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Control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Statements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Questions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69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Relational and Logical Operators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228600" y="5334000"/>
            <a:ext cx="8839200" cy="1066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Boolean values: zero is false, nonzero is true</a:t>
            </a:r>
          </a:p>
          <a:p>
            <a:r>
              <a:rPr lang="en-US" sz="2800" dirty="0" smtClean="0"/>
              <a:t>See help for detailed and up-to-date list of operators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28600" y="1371600"/>
          <a:ext cx="4191000" cy="3627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aseline="0" dirty="0" smtClean="0"/>
                        <a:t>Relational Operators</a:t>
                      </a:r>
                      <a:endParaRPr lang="en-US" sz="2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Equal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==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Not equal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~=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Greater than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&gt;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Less than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&lt;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Greater or equal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&gt;=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Less or equal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&lt;=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800600" y="1371600"/>
          <a:ext cx="4191000" cy="3627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aseline="0" dirty="0" smtClean="0"/>
                        <a:t>Logical Operators</a:t>
                      </a:r>
                      <a:endParaRPr lang="en-US" sz="2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And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&amp;&amp;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||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Not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~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Xor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xor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All true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all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Any</a:t>
                      </a:r>
                      <a:r>
                        <a:rPr lang="en-US" sz="2800" baseline="0" dirty="0" smtClean="0"/>
                        <a:t> true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any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4543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If/else/</a:t>
            </a:r>
            <a:r>
              <a:rPr lang="en-US" dirty="0" err="1" smtClean="0"/>
              <a:t>elseif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33400" y="2582882"/>
            <a:ext cx="2362200" cy="2246769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         </a:t>
            </a:r>
            <a:r>
              <a:rPr lang="en-US" sz="2800" b="1" dirty="0" smtClean="0"/>
              <a:t>IF</a:t>
            </a:r>
          </a:p>
          <a:p>
            <a:endParaRPr lang="en-US" sz="2800" dirty="0"/>
          </a:p>
          <a:p>
            <a:r>
              <a:rPr lang="en-US" sz="2800" b="1" dirty="0"/>
              <a:t>i</a:t>
            </a:r>
            <a:r>
              <a:rPr lang="en-US" sz="2800" b="1" dirty="0" smtClean="0"/>
              <a:t>f</a:t>
            </a:r>
            <a:r>
              <a:rPr lang="en-US" sz="2800" dirty="0" smtClean="0"/>
              <a:t>  condition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commands</a:t>
            </a:r>
          </a:p>
          <a:p>
            <a:r>
              <a:rPr lang="en-US" sz="2800" b="1" dirty="0" smtClean="0"/>
              <a:t>end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505200" y="2582881"/>
            <a:ext cx="2362200" cy="3108543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       </a:t>
            </a:r>
            <a:r>
              <a:rPr lang="en-US" sz="2800" b="1" dirty="0" smtClean="0"/>
              <a:t>ELSE</a:t>
            </a:r>
          </a:p>
          <a:p>
            <a:endParaRPr lang="en-US" sz="2800" dirty="0"/>
          </a:p>
          <a:p>
            <a:r>
              <a:rPr lang="en-US" sz="2800" b="1" dirty="0"/>
              <a:t>i</a:t>
            </a:r>
            <a:r>
              <a:rPr lang="en-US" sz="2800" b="1" dirty="0" smtClean="0"/>
              <a:t>f</a:t>
            </a:r>
            <a:r>
              <a:rPr lang="en-US" sz="2800" dirty="0" smtClean="0"/>
              <a:t>  condition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commands1</a:t>
            </a:r>
          </a:p>
          <a:p>
            <a:r>
              <a:rPr lang="en-US" sz="2800" b="1" dirty="0"/>
              <a:t>e</a:t>
            </a:r>
            <a:r>
              <a:rPr lang="en-US" sz="2800" b="1" dirty="0" smtClean="0"/>
              <a:t>lse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commands2</a:t>
            </a:r>
          </a:p>
          <a:p>
            <a:r>
              <a:rPr lang="en-US" sz="2800" b="1" dirty="0" smtClean="0"/>
              <a:t>end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324600" y="2582882"/>
            <a:ext cx="2514600" cy="3970318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       </a:t>
            </a:r>
            <a:r>
              <a:rPr lang="en-US" sz="2800" b="1" dirty="0" smtClean="0"/>
              <a:t>ELSEIF</a:t>
            </a:r>
          </a:p>
          <a:p>
            <a:endParaRPr lang="en-US" sz="2800" dirty="0"/>
          </a:p>
          <a:p>
            <a:r>
              <a:rPr lang="en-US" sz="2800" b="1" dirty="0"/>
              <a:t>i</a:t>
            </a:r>
            <a:r>
              <a:rPr lang="en-US" sz="2800" b="1" dirty="0" smtClean="0"/>
              <a:t>f</a:t>
            </a:r>
            <a:r>
              <a:rPr lang="en-US" sz="2800" dirty="0" smtClean="0"/>
              <a:t>  cond1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commands1</a:t>
            </a:r>
          </a:p>
          <a:p>
            <a:r>
              <a:rPr lang="en-US" sz="2800" b="1" dirty="0" err="1"/>
              <a:t>e</a:t>
            </a:r>
            <a:r>
              <a:rPr lang="en-US" sz="2800" b="1" dirty="0" err="1" smtClean="0"/>
              <a:t>lseif</a:t>
            </a:r>
            <a:r>
              <a:rPr lang="en-US" sz="2800" b="1" dirty="0" smtClean="0"/>
              <a:t> </a:t>
            </a:r>
            <a:r>
              <a:rPr lang="en-US" sz="2800" dirty="0" smtClean="0"/>
              <a:t>con2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commands2</a:t>
            </a:r>
          </a:p>
          <a:p>
            <a:r>
              <a:rPr lang="en-US" sz="2800" b="1" dirty="0"/>
              <a:t>e</a:t>
            </a:r>
            <a:r>
              <a:rPr lang="en-US" sz="2800" b="1" dirty="0" smtClean="0"/>
              <a:t>lse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commands3</a:t>
            </a:r>
          </a:p>
          <a:p>
            <a:r>
              <a:rPr lang="en-US" sz="2800" b="1" dirty="0" smtClean="0"/>
              <a:t>end</a:t>
            </a:r>
            <a:endParaRPr lang="en-US" sz="2800" b="1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90500" y="1143000"/>
            <a:ext cx="88392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Basic flow-control, common to all languages</a:t>
            </a:r>
          </a:p>
          <a:p>
            <a:r>
              <a:rPr lang="en-US" sz="2800" dirty="0" smtClean="0"/>
              <a:t>In MATLAB syntax - there is no need for parentheses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52400" y="3886200"/>
            <a:ext cx="800100" cy="13716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0" y="5181600"/>
            <a:ext cx="35052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Conditional statement: evaluates to true or false</a:t>
            </a:r>
          </a:p>
        </p:txBody>
      </p:sp>
    </p:spTree>
    <p:extLst>
      <p:ext uri="{BB962C8B-B14F-4D97-AF65-F5344CB8AC3E}">
        <p14:creationId xmlns:p14="http://schemas.microsoft.com/office/powerpoint/2010/main" val="1872870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</a:t>
            </a:r>
            <a:r>
              <a:rPr lang="en-US" b="1" dirty="0" smtClean="0"/>
              <a:t>or</a:t>
            </a:r>
            <a:r>
              <a:rPr lang="en-US" dirty="0" smtClean="0"/>
              <a:t> Loop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62200" y="2582882"/>
            <a:ext cx="2514600" cy="203132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for</a:t>
            </a:r>
            <a:r>
              <a:rPr lang="en-US" sz="2800" dirty="0" smtClean="0"/>
              <a:t>  n=1:2:100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 </a:t>
            </a:r>
            <a:r>
              <a:rPr lang="en-US" sz="2800" dirty="0" smtClean="0"/>
              <a:t>     commands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end</a:t>
            </a:r>
            <a:endParaRPr lang="en-US" sz="2800" b="1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90500" y="1143000"/>
            <a:ext cx="88392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/>
              <a:t>For Loops</a:t>
            </a:r>
            <a:r>
              <a:rPr lang="en-US" sz="2800" dirty="0" smtClean="0"/>
              <a:t>: these use a known number of iterations</a:t>
            </a:r>
          </a:p>
          <a:p>
            <a:r>
              <a:rPr lang="en-US" sz="2800" dirty="0" smtClean="0"/>
              <a:t>MATLAB syntax: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124200" y="2057400"/>
            <a:ext cx="1981200" cy="7620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5080000" y="1790700"/>
            <a:ext cx="2209800" cy="54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Loop variable</a:t>
            </a:r>
          </a:p>
        </p:txBody>
      </p:sp>
      <p:cxnSp>
        <p:nvCxnSpPr>
          <p:cNvPr id="12" name="Straight Arrow Connector 11"/>
          <p:cNvCxnSpPr>
            <a:stCxn id="13" idx="1"/>
          </p:cNvCxnSpPr>
          <p:nvPr/>
        </p:nvCxnSpPr>
        <p:spPr>
          <a:xfrm flipH="1">
            <a:off x="4572000" y="3536950"/>
            <a:ext cx="1143000" cy="74294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5715000" y="3263900"/>
            <a:ext cx="2590800" cy="54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Command block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733800" y="2582882"/>
            <a:ext cx="1981200" cy="24286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/>
          <p:cNvSpPr txBox="1">
            <a:spLocks/>
          </p:cNvSpPr>
          <p:nvPr/>
        </p:nvSpPr>
        <p:spPr>
          <a:xfrm>
            <a:off x="5715000" y="2425700"/>
            <a:ext cx="2895600" cy="54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Incremental value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228600" y="5029200"/>
            <a:ext cx="83820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/>
              <a:t>The loop variable </a:t>
            </a:r>
            <a:r>
              <a:rPr lang="en-US" sz="2800" dirty="0" smtClean="0"/>
              <a:t>can be defined as a vector whose values are not consecutive. (but it is usually simpler to trouble shoot if they are consecutive)</a:t>
            </a:r>
          </a:p>
        </p:txBody>
      </p:sp>
    </p:spTree>
    <p:extLst>
      <p:ext uri="{BB962C8B-B14F-4D97-AF65-F5344CB8AC3E}">
        <p14:creationId xmlns:p14="http://schemas.microsoft.com/office/powerpoint/2010/main" val="3963719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9328</TotalTime>
  <Words>1434</Words>
  <Application>Microsoft Office PowerPoint</Application>
  <PresentationFormat>On-screen Show (4:3)</PresentationFormat>
  <Paragraphs>258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Times New Roman</vt:lpstr>
      <vt:lpstr>Office Theme</vt:lpstr>
      <vt:lpstr>Data Science    Lecture – 3 : Using Control Statements and Functions in Matlab</vt:lpstr>
      <vt:lpstr>- User Defined Functions  - Flow Control Statements  - Questions </vt:lpstr>
      <vt:lpstr>User Defined Functions in Matlab</vt:lpstr>
      <vt:lpstr>User Defined Functions - Comments</vt:lpstr>
      <vt:lpstr>User Defined Functions</vt:lpstr>
      <vt:lpstr>- User Defined Functions  - Flow Control Statements  - Questions </vt:lpstr>
      <vt:lpstr>Relational and Logical Operators</vt:lpstr>
      <vt:lpstr>If/else/elseif</vt:lpstr>
      <vt:lpstr>for Loop</vt:lpstr>
      <vt:lpstr>while Loop</vt:lpstr>
      <vt:lpstr>- User Defined Functions  - Flow Control Statements  - Questions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 Sooknanan</dc:creator>
  <cp:lastModifiedBy>Ken Sooknanan</cp:lastModifiedBy>
  <cp:revision>40</cp:revision>
  <dcterms:created xsi:type="dcterms:W3CDTF">2020-01-22T17:29:52Z</dcterms:created>
  <dcterms:modified xsi:type="dcterms:W3CDTF">2022-02-09T20:38:31Z</dcterms:modified>
</cp:coreProperties>
</file>