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BE07-9AE4-379C-5CC1-60A0B34B7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4A673-5746-48EF-CA01-76919C593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D6E87-F311-F953-8349-8F2295E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F9D9-1E41-1559-446D-D5E0E946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8FCD-64F4-35B9-F4CD-6EE6ADB7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11A3-182E-6C27-F8EE-8E77588D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428A5-2631-DDA0-C108-DD465C7E7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15DD-66BA-0AC0-D6D4-5EE73CEF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27EA-938D-20FE-CE2E-7162C1BF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A970-4411-8B07-9B67-BF6E07DA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22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71CCB-97D0-2DB1-1453-25B0AD4B2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F56BF-F114-227C-5ADA-F01D3B6A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549F-795A-D7B3-6FC5-3EF2451D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9679-88A3-FF98-DB32-D090F62B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59EC-EF98-DA57-276D-B8B1AAEA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1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DE82-3931-843F-ABB2-69D345A7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91EA-C07E-E3B3-B586-D32FB53A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7DE1-1327-59E4-3D32-D6DA6A86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DD8D2-85C4-D283-DC59-6939B847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3039-CD11-2710-2207-EC2F95DB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88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573-9A60-ECF5-EA19-4AF426FF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066A-AFF8-B37B-0FF4-93FDF860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367D-402C-D900-5C11-E3774FC3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0266-E09C-19B2-A0CC-316EAE9F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F0FF-8579-72CC-ED6D-923823D6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1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48EB-B77C-94F6-CD0A-5439A1D7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0C57-0508-CF8C-FDC8-F7CA821E3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3943A-0EC6-D94F-4CCF-8B953ACA0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DE742-7C4B-26B2-4C76-56D56AC4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2299-4D37-091C-AFFB-5055903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E8382-6FF3-5C38-57D8-8865D39D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5D88-8ACA-4AF3-5486-F4748513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8E18-509F-18E1-7B18-6B850226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C2246-E569-22EE-C59D-DE346B596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8F68E-B5A2-607B-7266-6B435561A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F7510-4CD6-0863-FD3F-2990706E4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DE97F-E6FD-6639-647F-609BC426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5A84F-D5BA-329E-7213-DE5DDDA0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9CA31-FDDE-5D14-A90D-FFAEE17F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6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0BE1-7247-1AD2-464E-1318E52A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C893D-32F2-82EB-AE2E-541CBEE2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43ED4-AA06-8AD5-94F0-C1E270DC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E2E92-5430-96DF-F294-EEBC3A46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8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DDB76-5081-7C5F-981B-9E7A581E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83CCA-2EDD-ED44-5C9A-9EDFE68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7846-9D5E-4D97-01D0-DED91E18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91C4-266E-FC85-87FC-6091D2C7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CFD5-2073-E39A-01FB-75F4135A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AF2F-29FF-9374-BAF4-F74682CF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E7A1C-6B79-C915-E932-2C1355A2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C08A-464D-C8A4-E4A4-0CEE7FF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412AA-F79E-7B70-87EC-93C5089C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1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E526-F5CB-7079-4DCC-70F06475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99FF6-9572-6027-B3BC-1D7245F93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E6FE-486A-DA9A-6757-849E6FC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C58B2-F8C3-288E-BABB-8BAAA665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65205-9EF3-03CF-C5C8-D7CD4EE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E695F-FD72-D920-61BB-BF0245FA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F15BB-64A3-274E-566A-89079BD1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F4BE2-D945-B064-8172-42011CF8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BBF8-3FFF-4870-FFAC-9510D2FA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BC6B-C770-4E48-B3BA-B57750F8FC6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5E04-EB56-AD3D-68F3-42F81D804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A86D-3D06-7923-6772-6F9445035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FA18-1E56-438B-94C8-289199B7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1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AE31-0A38-9F63-D7DB-CCC4620C0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528637"/>
            <a:ext cx="9144000" cy="1071563"/>
          </a:xfrm>
        </p:spPr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D5C01-4E5E-A3B2-79ED-FB74E6207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6343650"/>
            <a:ext cx="7677150" cy="514350"/>
          </a:xfrm>
        </p:spPr>
        <p:txBody>
          <a:bodyPr/>
          <a:lstStyle/>
          <a:p>
            <a:r>
              <a:rPr lang="en-US" dirty="0"/>
              <a:t>Monty Ery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4A7E-D975-AA4E-B841-55144A856BEC}"/>
              </a:ext>
            </a:extLst>
          </p:cNvPr>
          <p:cNvSpPr txBox="1"/>
          <p:nvPr/>
        </p:nvSpPr>
        <p:spPr>
          <a:xfrm>
            <a:off x="1200150" y="25336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404040"/>
                </a:solidFill>
                <a:effectLst/>
                <a:latin typeface="Arial Black" panose="020B0A04020102020204" pitchFamily="34" charset="0"/>
              </a:rPr>
              <a:t>Entropy and GINI Index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2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F3A8-2AE7-837B-379D-39D8C9D6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 Decision Tree is a supervised machine learning algorithm used for both classification and regression tasks. It splits the data into subsets based on the value of input features, creating a tree-like structure of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Nodes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Represent decisions or tests on features.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Edges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Represent the outcome of a decision.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Leaves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Represent the final output (class label or regression value).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6B8AD2-C82F-15C5-D74D-B676A487D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89297"/>
            <a:ext cx="57427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What is a Decision Tree?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DBB0-F355-91BE-2A88-925C6C53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Formula:</a:t>
            </a:r>
            <a:br>
              <a:rPr lang="en-IN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209E-2572-677B-0867-3D7B2988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91" y="1155032"/>
            <a:ext cx="11225810" cy="502193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IN" dirty="0">
              <a:solidFill>
                <a:srgbClr val="404040"/>
              </a:solidFill>
              <a:latin typeface="KaTeX_Main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IN" dirty="0">
              <a:solidFill>
                <a:srgbClr val="404040"/>
              </a:solidFill>
              <a:latin typeface="KaTeX_Main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Where: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KaTeX_Main"/>
              </a:rPr>
              <a:t>S</a:t>
            </a:r>
            <a:r>
              <a:rPr lang="en-IN" b="0" i="1" dirty="0">
                <a:solidFill>
                  <a:srgbClr val="404040"/>
                </a:solidFill>
                <a:effectLst/>
                <a:latin typeface="KaTeX_Math"/>
              </a:rPr>
              <a:t>S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Dataset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KaTeX_Main"/>
              </a:rPr>
              <a:t>c</a:t>
            </a:r>
            <a:r>
              <a:rPr lang="en-IN" b="0" i="1" dirty="0">
                <a:solidFill>
                  <a:srgbClr val="404040"/>
                </a:solidFill>
                <a:effectLst/>
                <a:latin typeface="KaTeX_Math"/>
              </a:rPr>
              <a:t>c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Number of classes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KaTeX_Main"/>
              </a:rPr>
              <a:t>pi</a:t>
            </a:r>
            <a:r>
              <a:rPr lang="en-IN" b="0" i="1" dirty="0">
                <a:solidFill>
                  <a:srgbClr val="404040"/>
                </a:solidFill>
                <a:effectLst/>
                <a:latin typeface="KaTeX_Math"/>
              </a:rPr>
              <a:t>pi</a:t>
            </a:r>
            <a:r>
              <a:rPr lang="en-IN" b="0" i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Proportion of data points belonging to class </a:t>
            </a:r>
            <a:r>
              <a:rPr lang="en-IN" b="0" i="0" dirty="0">
                <a:solidFill>
                  <a:srgbClr val="404040"/>
                </a:solidFill>
                <a:effectLst/>
                <a:latin typeface="KaTeX_Main"/>
              </a:rPr>
              <a:t>i</a:t>
            </a:r>
            <a:r>
              <a:rPr lang="en-IN" b="0" i="1" dirty="0">
                <a:solidFill>
                  <a:srgbClr val="404040"/>
                </a:solidFill>
                <a:effectLst/>
                <a:latin typeface="KaTeX_Math"/>
              </a:rPr>
              <a:t>i</a:t>
            </a: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en-IN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 GINI Index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br>
              <a:rPr lang="pl-PL" b="0" i="0" dirty="0">
                <a:solidFill>
                  <a:srgbClr val="404040"/>
                </a:solidFill>
                <a:effectLst/>
                <a:latin typeface="KaTeX_Main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Where: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KaTeX_Main"/>
              </a:rPr>
              <a:t>S</a:t>
            </a:r>
            <a:r>
              <a:rPr lang="en-US" b="0" i="1" dirty="0">
                <a:solidFill>
                  <a:srgbClr val="404040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Dataset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KaTeX_Main"/>
              </a:rPr>
              <a:t>c</a:t>
            </a:r>
            <a:r>
              <a:rPr lang="en-US" b="0" i="1" dirty="0">
                <a:solidFill>
                  <a:srgbClr val="404040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Number of classes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KaTeX_Main"/>
              </a:rPr>
              <a:t>pi</a:t>
            </a:r>
            <a:r>
              <a:rPr lang="en-US" b="0" i="1" dirty="0">
                <a:solidFill>
                  <a:srgbClr val="404040"/>
                </a:solidFill>
                <a:effectLst/>
                <a:latin typeface="KaTeX_Math"/>
              </a:rPr>
              <a:t>pi</a:t>
            </a:r>
            <a:r>
              <a:rPr lang="en-US" b="0" i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Proportion of data points belonging to class </a:t>
            </a:r>
            <a:r>
              <a:rPr lang="en-US" b="0" i="0" dirty="0">
                <a:solidFill>
                  <a:srgbClr val="404040"/>
                </a:solidFill>
                <a:effectLst/>
                <a:latin typeface="KaTeX_Main"/>
              </a:rPr>
              <a:t>i</a:t>
            </a:r>
            <a:r>
              <a:rPr lang="en-US" b="0" i="1" dirty="0">
                <a:solidFill>
                  <a:srgbClr val="404040"/>
                </a:solidFill>
                <a:effectLst/>
                <a:latin typeface="KaTeX_Math"/>
              </a:rPr>
              <a:t>i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037BB-92D7-6ED1-3259-20463EA1A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50" y="1027906"/>
            <a:ext cx="4264340" cy="1501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F3551-E7D8-EC6B-D694-E932D8F0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9" y="4394201"/>
            <a:ext cx="2751842" cy="11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5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EEB0AF-7AD0-F095-3995-AA2AE01AD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860828"/>
              </p:ext>
            </p:extLst>
          </p:nvPr>
        </p:nvGraphicFramePr>
        <p:xfrm>
          <a:off x="313222" y="912778"/>
          <a:ext cx="10515600" cy="54864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6840521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94144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243220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98041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2019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Humidity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Windy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Play Golf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07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Sunny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587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Sunny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880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Overcast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966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Rainy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70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Rainy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64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Rainy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009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Overcast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6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Sunny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565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Sunny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647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Rainy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50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Sunny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58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Overcast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309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Overcast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23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Rainy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90404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74006DA-0013-7D40-47FF-B9B60BB5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4611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98BBC3-5CD0-7DF2-E17B-340A5A7A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Step 1: Calculate Entropy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Total instances: 14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Play Golf: Yes (9), No (5)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Entropy: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404040"/>
              </a:solidFill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404040"/>
              </a:solidFill>
              <a:latin typeface="Inter"/>
            </a:endParaRPr>
          </a:p>
          <a:p>
            <a:pPr algn="l"/>
            <a:r>
              <a:rPr lang="it-IT" b="1" i="0" dirty="0">
                <a:solidFill>
                  <a:srgbClr val="404040"/>
                </a:solidFill>
                <a:effectLst/>
                <a:latin typeface="Inter"/>
              </a:rPr>
              <a:t>Step 2: Calculate GINI Index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404040"/>
                </a:solidFill>
                <a:effectLst/>
                <a:latin typeface="Inter"/>
              </a:rPr>
              <a:t>GINI: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404040"/>
              </a:solidFill>
              <a:latin typeface="Inter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404040"/>
              </a:solidFill>
              <a:latin typeface="Inter"/>
            </a:endParaRP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Step 3: Split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Choose the feature with the highest information gain (or lowest GINI) for splitting.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Repeat the process for each subset.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287BA-365F-E0C6-29B1-DCCDAA35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74" y="1219180"/>
            <a:ext cx="4394426" cy="76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0BB337-5EEF-9503-1A66-2E75B48E9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74" y="2786392"/>
            <a:ext cx="3988005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6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7CCA-428A-1EFC-5F99-2CD430C46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4EB739-7D63-B79E-DC71-51026599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Step 1: Calculate Entropy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Total instances: 14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Play Golf: Yes (9), No (5)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Entropy: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404040"/>
              </a:solidFill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404040"/>
              </a:solidFill>
              <a:latin typeface="Inter"/>
            </a:endParaRPr>
          </a:p>
          <a:p>
            <a:pPr algn="l"/>
            <a:r>
              <a:rPr lang="it-IT" b="1" i="0" dirty="0">
                <a:solidFill>
                  <a:srgbClr val="404040"/>
                </a:solidFill>
                <a:effectLst/>
                <a:latin typeface="Inter"/>
              </a:rPr>
              <a:t>Step 2: Calculate GINI Index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404040"/>
                </a:solidFill>
                <a:effectLst/>
                <a:latin typeface="Inter"/>
              </a:rPr>
              <a:t>GINI: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404040"/>
              </a:solidFill>
              <a:latin typeface="Inter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404040"/>
              </a:solidFill>
              <a:latin typeface="Inter"/>
            </a:endParaRP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Step 3: Split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Choose the feature with the highest information gain (or lowest GINI) for splitting.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Repeat the process for each subset.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DBE58-F0FC-0184-01DC-07219152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74" y="1219180"/>
            <a:ext cx="4394426" cy="76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213E-8BB0-63D4-5118-C63F0E57D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74" y="2786392"/>
            <a:ext cx="3988005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EA0B-4B45-D7EC-A343-380C8406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404040"/>
                </a:solidFill>
                <a:effectLst/>
                <a:latin typeface="Inter"/>
              </a:rPr>
              <a:t> Results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404040"/>
                </a:solidFill>
                <a:effectLst/>
                <a:latin typeface="Inter"/>
              </a:rPr>
              <a:t>Entropy Model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Accuracy: 0.95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Precision: 0.96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Recall: 0.95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404040"/>
                </a:solidFill>
                <a:effectLst/>
                <a:latin typeface="Inter"/>
              </a:rPr>
              <a:t>GINI Model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Accuracy: 0.95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Precision: 0.96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Recall: 0.95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199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354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Inter</vt:lpstr>
      <vt:lpstr>KaTeX_Main</vt:lpstr>
      <vt:lpstr>KaTeX_Math</vt:lpstr>
      <vt:lpstr>Office Theme</vt:lpstr>
      <vt:lpstr>DECISION TREE</vt:lpstr>
      <vt:lpstr>What is a Decision Tree? </vt:lpstr>
      <vt:lpstr>Formula: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Monty Ery</dc:creator>
  <cp:lastModifiedBy>Monty Ery</cp:lastModifiedBy>
  <cp:revision>1</cp:revision>
  <dcterms:created xsi:type="dcterms:W3CDTF">2025-02-11T16:58:44Z</dcterms:created>
  <dcterms:modified xsi:type="dcterms:W3CDTF">2025-02-11T17:07:28Z</dcterms:modified>
</cp:coreProperties>
</file>