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7" r:id="rId3"/>
    <p:sldId id="258" r:id="rId4"/>
    <p:sldId id="259" r:id="rId5"/>
    <p:sldId id="275" r:id="rId6"/>
    <p:sldId id="279" r:id="rId7"/>
    <p:sldId id="260" r:id="rId8"/>
    <p:sldId id="261" r:id="rId9"/>
    <p:sldId id="262" r:id="rId10"/>
    <p:sldId id="263" r:id="rId11"/>
    <p:sldId id="264" r:id="rId12"/>
    <p:sldId id="265" r:id="rId13"/>
    <p:sldId id="271" r:id="rId14"/>
    <p:sldId id="281" r:id="rId15"/>
    <p:sldId id="272" r:id="rId16"/>
    <p:sldId id="268" r:id="rId17"/>
    <p:sldId id="276" r:id="rId18"/>
    <p:sldId id="273" r:id="rId19"/>
    <p:sldId id="274" r:id="rId20"/>
    <p:sldId id="280" r:id="rId21"/>
    <p:sldId id="270" r:id="rId22"/>
    <p:sldId id="282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2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web/packages/syuzhet/syuzhet.pdf" TargetMode="External"/><Relationship Id="rId2" Type="http://schemas.openxmlformats.org/officeDocument/2006/relationships/hyperlink" Target="https://cran.r-project.org/web/packages/Rfacebook/Rfacebook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" TargetMode="External"/><Relationship Id="rId4" Type="http://schemas.openxmlformats.org/officeDocument/2006/relationships/hyperlink" Target="https://www.imdb.com/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cran.r-project.org/web/packages/Rfacebook/Rfacebook.pd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cran.r-project.org/web/packages/syuzhet/syuzhet.pdf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720435"/>
            <a:ext cx="8791575" cy="1681163"/>
          </a:xfrm>
        </p:spPr>
        <p:txBody>
          <a:bodyPr/>
          <a:lstStyle/>
          <a:p>
            <a:r>
              <a:rPr lang="en-US" dirty="0"/>
              <a:t>PATTERN DISCOVERY IN MOVIE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3" y="2659929"/>
            <a:ext cx="8791575" cy="1655762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tx1">
                    <a:lumMod val="95000"/>
                  </a:schemeClr>
                </a:solidFill>
              </a:rPr>
              <a:t>This project recognizes patterns among the variables that affect the performance of movie at the box-office. </a:t>
            </a:r>
          </a:p>
          <a:p>
            <a:endParaRPr lang="en-US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2014970" y="4888257"/>
            <a:ext cx="55303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Submitted by -</a:t>
            </a:r>
          </a:p>
          <a:p>
            <a:r>
              <a:rPr lang="en-US" dirty="0"/>
              <a:t>Himanshu Agrawal</a:t>
            </a:r>
          </a:p>
          <a:p>
            <a:r>
              <a:rPr lang="en-US" dirty="0"/>
              <a:t>Mounika Kancharla</a:t>
            </a:r>
          </a:p>
          <a:p>
            <a:r>
              <a:rPr lang="en-US" dirty="0"/>
              <a:t>Avijit SenGupta</a:t>
            </a:r>
          </a:p>
          <a:p>
            <a:r>
              <a:rPr lang="en-US" dirty="0"/>
              <a:t>Ravi Shankar Maruvada</a:t>
            </a:r>
          </a:p>
        </p:txBody>
      </p:sp>
    </p:spTree>
    <p:extLst>
      <p:ext uri="{BB962C8B-B14F-4D97-AF65-F5344CB8AC3E}">
        <p14:creationId xmlns:p14="http://schemas.microsoft.com/office/powerpoint/2010/main" val="20180708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Facebook Data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/>
              <a:t>Popularity of Actors and Directors : Likes on their Official Fb pages.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/>
              <a:t>Fb Page Likes : Likes on Official Movie Page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/>
              <a:t>Sentiment Analysis of the post and comments on Official Movie Page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200" dirty="0"/>
              <a:t>Anger, Anticipation, Disgust, Fear, Joy, Sadness, Surprise, Trust, Positive, Negative 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b="32106"/>
          <a:stretch/>
        </p:blipFill>
        <p:spPr>
          <a:xfrm>
            <a:off x="2440408" y="1663968"/>
            <a:ext cx="9566736" cy="5093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b="75165"/>
          <a:stretch/>
        </p:blipFill>
        <p:spPr>
          <a:xfrm>
            <a:off x="685801" y="5037695"/>
            <a:ext cx="10607040" cy="418225"/>
          </a:xfrm>
          <a:prstGeom prst="rect">
            <a:avLst/>
          </a:prstGeom>
          <a:ln>
            <a:solidFill>
              <a:srgbClr val="FFFF00"/>
            </a:solidFill>
          </a:ln>
        </p:spPr>
      </p:pic>
      <p:cxnSp>
        <p:nvCxnSpPr>
          <p:cNvPr id="8" name="Connector: Elbow 7"/>
          <p:cNvCxnSpPr/>
          <p:nvPr/>
        </p:nvCxnSpPr>
        <p:spPr>
          <a:xfrm rot="10800000">
            <a:off x="3437444" y="4623589"/>
            <a:ext cx="1519881" cy="37600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346835" y="4432416"/>
            <a:ext cx="2187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Generated Attributes</a:t>
            </a:r>
          </a:p>
        </p:txBody>
      </p:sp>
      <p:cxnSp>
        <p:nvCxnSpPr>
          <p:cNvPr id="10" name="Connector: Elbow 9"/>
          <p:cNvCxnSpPr/>
          <p:nvPr/>
        </p:nvCxnSpPr>
        <p:spPr>
          <a:xfrm rot="10800000">
            <a:off x="9162800" y="4504027"/>
            <a:ext cx="1101666" cy="49556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815016" y="4369399"/>
            <a:ext cx="2335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Dimensional Reduction</a:t>
            </a:r>
          </a:p>
        </p:txBody>
      </p:sp>
      <p:sp>
        <p:nvSpPr>
          <p:cNvPr id="13" name="Rectangle: Rounded Corners 12"/>
          <p:cNvSpPr/>
          <p:nvPr/>
        </p:nvSpPr>
        <p:spPr>
          <a:xfrm>
            <a:off x="685801" y="4999596"/>
            <a:ext cx="8679179" cy="456324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/>
          <p:cNvSpPr/>
          <p:nvPr/>
        </p:nvSpPr>
        <p:spPr>
          <a:xfrm>
            <a:off x="9377338" y="4954147"/>
            <a:ext cx="1915503" cy="501773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948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2620" y="205279"/>
            <a:ext cx="9905998" cy="1478570"/>
          </a:xfrm>
        </p:spPr>
        <p:txBody>
          <a:bodyPr/>
          <a:lstStyle/>
          <a:p>
            <a:r>
              <a:rPr lang="en-US" dirty="0"/>
              <a:t>Pattern Discovery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43072" y="1683849"/>
            <a:ext cx="7128067" cy="35417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910754" y="3360920"/>
            <a:ext cx="1472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Your text here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8932722"/>
              </p:ext>
            </p:extLst>
          </p:nvPr>
        </p:nvGraphicFramePr>
        <p:xfrm>
          <a:off x="319309" y="1306778"/>
          <a:ext cx="3591242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9591">
                  <a:extLst>
                    <a:ext uri="{9D8B030D-6E8A-4147-A177-3AD203B41FA5}">
                      <a16:colId xmlns:a16="http://schemas.microsoft.com/office/drawing/2014/main" val="721995418"/>
                    </a:ext>
                  </a:extLst>
                </a:gridCol>
                <a:gridCol w="1281651">
                  <a:extLst>
                    <a:ext uri="{9D8B030D-6E8A-4147-A177-3AD203B41FA5}">
                      <a16:colId xmlns:a16="http://schemas.microsoft.com/office/drawing/2014/main" val="37428121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Avg.Likes</a:t>
                      </a:r>
                      <a:r>
                        <a:rPr lang="en-US" dirty="0"/>
                        <a:t> on </a:t>
                      </a:r>
                      <a:r>
                        <a:rPr lang="en-US" dirty="0" err="1"/>
                        <a:t>Fbpage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IMDB Rating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0728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&gt; 6M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6563526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0576935"/>
              </p:ext>
            </p:extLst>
          </p:nvPr>
        </p:nvGraphicFramePr>
        <p:xfrm>
          <a:off x="319309" y="2574759"/>
          <a:ext cx="3591242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5621">
                  <a:extLst>
                    <a:ext uri="{9D8B030D-6E8A-4147-A177-3AD203B41FA5}">
                      <a16:colId xmlns:a16="http://schemas.microsoft.com/office/drawing/2014/main" val="721995418"/>
                    </a:ext>
                  </a:extLst>
                </a:gridCol>
                <a:gridCol w="1795621">
                  <a:extLst>
                    <a:ext uri="{9D8B030D-6E8A-4147-A177-3AD203B41FA5}">
                      <a16:colId xmlns:a16="http://schemas.microsoft.com/office/drawing/2014/main" val="3742812184"/>
                    </a:ext>
                  </a:extLst>
                </a:gridCol>
              </a:tblGrid>
              <a:tr h="158291">
                <a:tc>
                  <a:txBody>
                    <a:bodyPr/>
                    <a:lstStyle/>
                    <a:p>
                      <a:r>
                        <a:rPr lang="en-US" dirty="0" err="1"/>
                        <a:t>Avg.Likes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IMDB Rating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0728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&gt; 600K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6563526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7967756"/>
              </p:ext>
            </p:extLst>
          </p:nvPr>
        </p:nvGraphicFramePr>
        <p:xfrm>
          <a:off x="319309" y="3568420"/>
          <a:ext cx="3591242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5621">
                  <a:extLst>
                    <a:ext uri="{9D8B030D-6E8A-4147-A177-3AD203B41FA5}">
                      <a16:colId xmlns:a16="http://schemas.microsoft.com/office/drawing/2014/main" val="721995418"/>
                    </a:ext>
                  </a:extLst>
                </a:gridCol>
                <a:gridCol w="1795621">
                  <a:extLst>
                    <a:ext uri="{9D8B030D-6E8A-4147-A177-3AD203B41FA5}">
                      <a16:colId xmlns:a16="http://schemas.microsoft.com/office/drawing/2014/main" val="374281218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err="1"/>
                        <a:t>Avg.Dislikes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IMDB Rating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0728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&gt; 600K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6563526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8249602"/>
              </p:ext>
            </p:extLst>
          </p:nvPr>
        </p:nvGraphicFramePr>
        <p:xfrm>
          <a:off x="319309" y="4562081"/>
          <a:ext cx="359124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0607">
                  <a:extLst>
                    <a:ext uri="{9D8B030D-6E8A-4147-A177-3AD203B41FA5}">
                      <a16:colId xmlns:a16="http://schemas.microsoft.com/office/drawing/2014/main" val="721995418"/>
                    </a:ext>
                  </a:extLst>
                </a:gridCol>
                <a:gridCol w="1550635">
                  <a:extLst>
                    <a:ext uri="{9D8B030D-6E8A-4147-A177-3AD203B41FA5}">
                      <a16:colId xmlns:a16="http://schemas.microsoft.com/office/drawing/2014/main" val="37428121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Avg.TrailerViews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IMDB Rating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0728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&gt; 60M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65635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74930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8320" y="132597"/>
            <a:ext cx="9905998" cy="1478570"/>
          </a:xfrm>
        </p:spPr>
        <p:txBody>
          <a:bodyPr/>
          <a:lstStyle/>
          <a:p>
            <a:r>
              <a:rPr lang="en-US" dirty="0"/>
              <a:t>Pattern Discovery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9146" y="1325176"/>
            <a:ext cx="4226884" cy="447235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5608" y="1969477"/>
            <a:ext cx="44928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Average Rating Movies – </a:t>
            </a:r>
            <a:r>
              <a:rPr lang="en-US" dirty="0" err="1"/>
              <a:t>Approx</a:t>
            </a:r>
            <a:r>
              <a:rPr lang="en-US" dirty="0"/>
              <a:t> 45% of the reactions are dislikes of total reactions</a:t>
            </a:r>
          </a:p>
          <a:p>
            <a:endParaRPr lang="en-US" dirty="0"/>
          </a:p>
          <a:p>
            <a:r>
              <a:rPr lang="en-US" dirty="0"/>
              <a:t>Good Rating Movies – Less than 5% reactions are dislikes of total reactions</a:t>
            </a:r>
          </a:p>
        </p:txBody>
      </p:sp>
    </p:spTree>
    <p:extLst>
      <p:ext uri="{BB962C8B-B14F-4D97-AF65-F5344CB8AC3E}">
        <p14:creationId xmlns:p14="http://schemas.microsoft.com/office/powerpoint/2010/main" val="31376885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DISCOVERY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249487"/>
            <a:ext cx="5707796" cy="215545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K MEANS CLUSTERING</a:t>
            </a:r>
          </a:p>
          <a:p>
            <a:pPr marL="0" indent="0">
              <a:buNone/>
            </a:pPr>
            <a:r>
              <a:rPr lang="en-US" dirty="0"/>
              <a:t>3 clusters for IMDB ratings again suggest the same patterns found earlier with Trailer Views, Likes, Dislikes and Likes on FB page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9826" y="852144"/>
            <a:ext cx="3887585" cy="5339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5877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704" y="0"/>
            <a:ext cx="9905998" cy="717755"/>
          </a:xfrm>
        </p:spPr>
        <p:txBody>
          <a:bodyPr/>
          <a:lstStyle/>
          <a:p>
            <a:r>
              <a:rPr lang="en-US" dirty="0"/>
              <a:t>Pattern DISCOVERY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0052" y="1258530"/>
            <a:ext cx="7985611" cy="547165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86581" y="717755"/>
            <a:ext cx="4444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Recovery = Weekend Collection /Budget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3290" y="2517058"/>
            <a:ext cx="349045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Success of different Genre in various months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Horror movies has high collections in June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Animation and Comedy movies has managed to get relatively higher collection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Recovery of Action movie is distributed closely across all the months</a:t>
            </a:r>
          </a:p>
        </p:txBody>
      </p:sp>
    </p:spTree>
    <p:extLst>
      <p:ext uri="{BB962C8B-B14F-4D97-AF65-F5344CB8AC3E}">
        <p14:creationId xmlns:p14="http://schemas.microsoft.com/office/powerpoint/2010/main" val="2764941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328372"/>
            <a:ext cx="9905998" cy="1478570"/>
          </a:xfrm>
        </p:spPr>
        <p:txBody>
          <a:bodyPr/>
          <a:lstStyle/>
          <a:p>
            <a:r>
              <a:rPr lang="en-US" dirty="0"/>
              <a:t>Association Rule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1752" y="1722813"/>
            <a:ext cx="9905999" cy="546467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Apriori</a:t>
            </a:r>
            <a:r>
              <a:rPr lang="en-US" dirty="0"/>
              <a:t> Algorithms for learning association rules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47" y="2451609"/>
            <a:ext cx="11896725" cy="262155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61646" y="5477608"/>
            <a:ext cx="9908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Movies produced by Warner Bros. are believed to spread fear in people.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of the Universal Pictures are given Average rating on IMDB.</a:t>
            </a:r>
          </a:p>
        </p:txBody>
      </p:sp>
    </p:spTree>
    <p:extLst>
      <p:ext uri="{BB962C8B-B14F-4D97-AF65-F5344CB8AC3E}">
        <p14:creationId xmlns:p14="http://schemas.microsoft.com/office/powerpoint/2010/main" val="5716522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2592"/>
            <a:ext cx="9905998" cy="1478570"/>
          </a:xfrm>
        </p:spPr>
        <p:txBody>
          <a:bodyPr/>
          <a:lstStyle/>
          <a:p>
            <a:r>
              <a:rPr lang="en-US" dirty="0"/>
              <a:t>PREDICTIVE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7394" y="2091226"/>
            <a:ext cx="3385038" cy="354171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5974" y="1957270"/>
            <a:ext cx="7981386" cy="41261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7394" y="2268415"/>
            <a:ext cx="34905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Decision Tree 1:</a:t>
            </a:r>
          </a:p>
          <a:p>
            <a:endParaRPr lang="en-US" dirty="0"/>
          </a:p>
          <a:p>
            <a:r>
              <a:rPr lang="en-US" dirty="0"/>
              <a:t>Number of leaves: 18</a:t>
            </a:r>
          </a:p>
          <a:p>
            <a:r>
              <a:rPr lang="en-US" dirty="0"/>
              <a:t>Size of tree: 23</a:t>
            </a:r>
          </a:p>
          <a:p>
            <a:br>
              <a:rPr lang="en-US" dirty="0"/>
            </a:br>
            <a:r>
              <a:rPr lang="en-US" dirty="0"/>
              <a:t>Accuracy: 54%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9690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PREDICTIVE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2520" y="1950458"/>
            <a:ext cx="9905999" cy="3541714"/>
          </a:xfrm>
        </p:spPr>
        <p:txBody>
          <a:bodyPr/>
          <a:lstStyle/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800" dirty="0"/>
              <a:t>Decision Tree 2:</a:t>
            </a:r>
          </a:p>
          <a:p>
            <a:pPr marL="0" indent="0">
              <a:buNone/>
            </a:pPr>
            <a:r>
              <a:rPr lang="en-US" sz="1800" dirty="0"/>
              <a:t>Number of leaves: 9</a:t>
            </a:r>
          </a:p>
          <a:p>
            <a:pPr marL="0" indent="0">
              <a:buNone/>
            </a:pPr>
            <a:r>
              <a:rPr lang="en-US" sz="1800" dirty="0"/>
              <a:t>Size of trees: 14</a:t>
            </a:r>
          </a:p>
          <a:p>
            <a:pPr marL="0" indent="0">
              <a:buNone/>
            </a:pPr>
            <a:r>
              <a:rPr lang="en-US" sz="1800" dirty="0"/>
              <a:t>Accuracy: 54%</a:t>
            </a: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5572" y="1943100"/>
            <a:ext cx="7556089" cy="3549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8028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6436" y="143734"/>
            <a:ext cx="9905998" cy="1478570"/>
          </a:xfrm>
        </p:spPr>
        <p:txBody>
          <a:bodyPr/>
          <a:lstStyle/>
          <a:p>
            <a:r>
              <a:rPr lang="en-US" dirty="0"/>
              <a:t>PREDICTIVE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185652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To Predict Weekend Collections: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Predicted For: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3358" y="1348943"/>
            <a:ext cx="4506263" cy="4476889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0095901"/>
              </p:ext>
            </p:extLst>
          </p:nvPr>
        </p:nvGraphicFramePr>
        <p:xfrm>
          <a:off x="886436" y="3938954"/>
          <a:ext cx="5801946" cy="11218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3982">
                  <a:extLst>
                    <a:ext uri="{9D8B030D-6E8A-4147-A177-3AD203B41FA5}">
                      <a16:colId xmlns:a16="http://schemas.microsoft.com/office/drawing/2014/main" val="1855770453"/>
                    </a:ext>
                  </a:extLst>
                </a:gridCol>
                <a:gridCol w="1933982">
                  <a:extLst>
                    <a:ext uri="{9D8B030D-6E8A-4147-A177-3AD203B41FA5}">
                      <a16:colId xmlns:a16="http://schemas.microsoft.com/office/drawing/2014/main" val="729183553"/>
                    </a:ext>
                  </a:extLst>
                </a:gridCol>
                <a:gridCol w="1933982">
                  <a:extLst>
                    <a:ext uri="{9D8B030D-6E8A-4147-A177-3AD203B41FA5}">
                      <a16:colId xmlns:a16="http://schemas.microsoft.com/office/drawing/2014/main" val="3916397429"/>
                    </a:ext>
                  </a:extLst>
                </a:gridCol>
              </a:tblGrid>
              <a:tr h="380217">
                <a:tc>
                  <a:txBody>
                    <a:bodyPr/>
                    <a:lstStyle/>
                    <a:p>
                      <a:r>
                        <a:rPr lang="en-US" dirty="0"/>
                        <a:t>Movie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Real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Predicted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249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Kong: Skull Island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~64M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6449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Boss Baby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51M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~75M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17156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38250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Predictive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651" y="2407748"/>
            <a:ext cx="9905999" cy="354171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sz="1800" dirty="0"/>
              <a:t>Neural Network:</a:t>
            </a:r>
          </a:p>
          <a:p>
            <a:pPr marL="0" indent="0">
              <a:buNone/>
            </a:pPr>
            <a:r>
              <a:rPr lang="en-US" sz="1800" dirty="0"/>
              <a:t>Accuracy: 70%</a:t>
            </a:r>
          </a:p>
          <a:p>
            <a:pPr marL="0" indent="0">
              <a:buNone/>
            </a:pPr>
            <a:r>
              <a:rPr lang="en-US" sz="1800" dirty="0"/>
              <a:t>Prediction for: IMDB Ratings.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5593" y="2804212"/>
            <a:ext cx="5929568" cy="20046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0012" y="2804212"/>
            <a:ext cx="1614277" cy="105508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5593" y="5014134"/>
            <a:ext cx="8439935" cy="777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516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4540" y="128990"/>
            <a:ext cx="9905998" cy="850065"/>
          </a:xfrm>
        </p:spPr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6139" y="1173017"/>
            <a:ext cx="9905999" cy="5283201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Objective</a:t>
            </a:r>
          </a:p>
          <a:p>
            <a:r>
              <a:rPr lang="en-US" dirty="0"/>
              <a:t>R Packages used for data collection</a:t>
            </a:r>
          </a:p>
          <a:p>
            <a:r>
              <a:rPr lang="en-US" dirty="0"/>
              <a:t>Data Overview</a:t>
            </a:r>
          </a:p>
          <a:p>
            <a:r>
              <a:rPr lang="en-US" dirty="0"/>
              <a:t>Data Collection</a:t>
            </a:r>
          </a:p>
          <a:p>
            <a:r>
              <a:rPr lang="en-US" dirty="0"/>
              <a:t>Pattern Discovery</a:t>
            </a:r>
          </a:p>
          <a:p>
            <a:r>
              <a:rPr lang="en-US" dirty="0"/>
              <a:t>Predictive Analysis</a:t>
            </a:r>
          </a:p>
          <a:p>
            <a:r>
              <a:rPr lang="en-US" dirty="0"/>
              <a:t>Business Importance of Project</a:t>
            </a:r>
          </a:p>
          <a:p>
            <a:r>
              <a:rPr lang="en-US" dirty="0"/>
              <a:t>Conclusions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7291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Prediction of Weekend Collection of a movie.</a:t>
            </a:r>
          </a:p>
          <a:p>
            <a:r>
              <a:rPr lang="en-US" sz="1800" dirty="0"/>
              <a:t>Prediction of IMDB Rating after the movie is released based on sentiment analysis.</a:t>
            </a:r>
          </a:p>
          <a:p>
            <a:r>
              <a:rPr lang="en-US" sz="1800" dirty="0"/>
              <a:t>Finding the genre for highest possible return on investment.</a:t>
            </a:r>
          </a:p>
          <a:p>
            <a:r>
              <a:rPr lang="en-US" sz="1800" dirty="0"/>
              <a:t>How the lead roles popularity in social media improves the movie at box office.</a:t>
            </a:r>
          </a:p>
          <a:p>
            <a:r>
              <a:rPr lang="en-US" sz="1800" dirty="0"/>
              <a:t>How the popularity of director in social media influences the movie at box office.</a:t>
            </a:r>
          </a:p>
        </p:txBody>
      </p:sp>
    </p:spTree>
    <p:extLst>
      <p:ext uri="{BB962C8B-B14F-4D97-AF65-F5344CB8AC3E}">
        <p14:creationId xmlns:p14="http://schemas.microsoft.com/office/powerpoint/2010/main" val="37007266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10431752" cy="2627313"/>
          </a:xfrm>
        </p:spPr>
        <p:txBody>
          <a:bodyPr/>
          <a:lstStyle/>
          <a:p>
            <a:r>
              <a:rPr lang="en-US" dirty="0" err="1"/>
              <a:t>Rfacebook</a:t>
            </a:r>
            <a:r>
              <a:rPr lang="en-US" dirty="0"/>
              <a:t> - </a:t>
            </a:r>
            <a:r>
              <a:rPr lang="en-US" dirty="0">
                <a:hlinkClick r:id="rId2"/>
              </a:rPr>
              <a:t>https://cran.r-project.org/web/packages/Rfacebook/Rfacebook.pdf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syuzhet</a:t>
            </a:r>
            <a:r>
              <a:rPr lang="en-US" dirty="0"/>
              <a:t> - </a:t>
            </a:r>
            <a:r>
              <a:rPr lang="en-US" dirty="0">
                <a:hlinkClick r:id="rId3"/>
              </a:rPr>
              <a:t>https://cran.r-project.org/web/packages/syuzhet/syuzhet.pdf</a:t>
            </a:r>
            <a:r>
              <a:rPr lang="en-US" dirty="0"/>
              <a:t> </a:t>
            </a:r>
          </a:p>
          <a:p>
            <a:r>
              <a:rPr lang="en-US" dirty="0"/>
              <a:t>IMDB Movie Website – </a:t>
            </a:r>
            <a:r>
              <a:rPr lang="en-US" dirty="0">
                <a:hlinkClick r:id="rId4"/>
              </a:rPr>
              <a:t>https://www.imdb.com</a:t>
            </a:r>
            <a:r>
              <a:rPr lang="en-US" dirty="0"/>
              <a:t> </a:t>
            </a:r>
          </a:p>
          <a:p>
            <a:r>
              <a:rPr lang="en-US" dirty="0" err="1"/>
              <a:t>Youtube</a:t>
            </a:r>
            <a:r>
              <a:rPr lang="en-US" dirty="0"/>
              <a:t> – </a:t>
            </a:r>
            <a:r>
              <a:rPr lang="en-US" dirty="0">
                <a:hlinkClick r:id="rId5"/>
              </a:rPr>
              <a:t>https://www.youtube.com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665845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5744" y="2358828"/>
            <a:ext cx="2757946" cy="1478570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330814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Movies play a great role in most of our lives.</a:t>
            </a:r>
          </a:p>
          <a:p>
            <a:r>
              <a:rPr lang="en-US" sz="1800" dirty="0"/>
              <a:t>Given a particular movie, it is hard to predict if it performs well at the Box – Office.</a:t>
            </a:r>
          </a:p>
          <a:p>
            <a:r>
              <a:rPr lang="en-US" sz="1800" dirty="0"/>
              <a:t>Any movie should have high promotional values, despite its content, to reach into people to make good money at the Box-Office.</a:t>
            </a:r>
          </a:p>
          <a:p>
            <a:r>
              <a:rPr lang="en-US" sz="1800" dirty="0"/>
              <a:t>As a part of the project we are trying to analyze patterns and build predictive models that can estimate the performance of a movie based on sentiment analysis and its popularity in social media for 2016 Hollywood movies from IMDB data.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94148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Pattern Discovery:</a:t>
            </a:r>
          </a:p>
          <a:p>
            <a:r>
              <a:rPr lang="en-US" sz="1800" dirty="0"/>
              <a:t>To discover patterns in the data collected from Facebook, YouTube and IMBD.</a:t>
            </a:r>
          </a:p>
          <a:p>
            <a:pPr marL="0" indent="0">
              <a:buNone/>
            </a:pPr>
            <a:r>
              <a:rPr lang="en-US" sz="1800" dirty="0"/>
              <a:t>Predictive Modelling:</a:t>
            </a:r>
          </a:p>
          <a:p>
            <a:r>
              <a:rPr lang="en-US" sz="1800" dirty="0"/>
              <a:t>To predict the IMDB Rating and weekend collection by using of the variables collected from the social media.</a:t>
            </a:r>
          </a:p>
        </p:txBody>
      </p:sp>
    </p:spTree>
    <p:extLst>
      <p:ext uri="{BB962C8B-B14F-4D97-AF65-F5344CB8AC3E}">
        <p14:creationId xmlns:p14="http://schemas.microsoft.com/office/powerpoint/2010/main" val="2342378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58034"/>
            <a:ext cx="9905998" cy="1478570"/>
          </a:xfrm>
        </p:spPr>
        <p:txBody>
          <a:bodyPr/>
          <a:lstStyle/>
          <a:p>
            <a:r>
              <a:rPr lang="en-US" cap="none" dirty="0"/>
              <a:t>R Packages used for data collection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736604"/>
            <a:ext cx="9905999" cy="3541714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Rfacebook</a:t>
            </a:r>
            <a:r>
              <a:rPr lang="en-US" dirty="0"/>
              <a:t> – For collecting data from facebook</a:t>
            </a:r>
          </a:p>
          <a:p>
            <a:pPr lvl="1"/>
            <a:r>
              <a:rPr lang="en-US" dirty="0">
                <a:hlinkClick r:id="rId2"/>
              </a:rPr>
              <a:t>https://cran.r-project.org/web/packages/Rfacebook/Rfacebook.pdf</a:t>
            </a:r>
            <a:endParaRPr lang="en-US" dirty="0"/>
          </a:p>
          <a:p>
            <a:pPr lvl="1"/>
            <a:r>
              <a:rPr lang="en-US" dirty="0"/>
              <a:t>getPage, getPost methods are used.</a:t>
            </a:r>
          </a:p>
        </p:txBody>
      </p:sp>
    </p:spTree>
    <p:extLst>
      <p:ext uri="{BB962C8B-B14F-4D97-AF65-F5344CB8AC3E}">
        <p14:creationId xmlns:p14="http://schemas.microsoft.com/office/powerpoint/2010/main" val="28096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58034"/>
            <a:ext cx="9905998" cy="1478570"/>
          </a:xfrm>
        </p:spPr>
        <p:txBody>
          <a:bodyPr/>
          <a:lstStyle/>
          <a:p>
            <a:r>
              <a:rPr lang="en-US" cap="none" dirty="0"/>
              <a:t>R Packages used for data collection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736604"/>
            <a:ext cx="9905999" cy="3541714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/>
              <a:t>Syuzhet</a:t>
            </a:r>
            <a:r>
              <a:rPr lang="en-US" dirty="0"/>
              <a:t> – For collecting the sentiment in the post and comments of facebook page</a:t>
            </a:r>
          </a:p>
          <a:p>
            <a:pPr lvl="1"/>
            <a:r>
              <a:rPr lang="en-US" dirty="0">
                <a:hlinkClick r:id="rId2"/>
              </a:rPr>
              <a:t>https://cran.r-project.org/web/packages/syuzhet/syuzhet.pdf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get_nrc_sentiment</a:t>
            </a:r>
            <a:r>
              <a:rPr lang="en-US" dirty="0"/>
              <a:t> method is used</a:t>
            </a:r>
          </a:p>
        </p:txBody>
      </p:sp>
    </p:spTree>
    <p:extLst>
      <p:ext uri="{BB962C8B-B14F-4D97-AF65-F5344CB8AC3E}">
        <p14:creationId xmlns:p14="http://schemas.microsoft.com/office/powerpoint/2010/main" val="1109662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Data was prepared for all the movies that are registered in the IMDB movie website.</a:t>
            </a:r>
          </a:p>
          <a:p>
            <a:r>
              <a:rPr lang="en-US" sz="1800" dirty="0"/>
              <a:t>A total of 89 instances (movies) that released in Hollywood during the year 2016.</a:t>
            </a:r>
          </a:p>
          <a:p>
            <a:pPr marL="0" indent="0">
              <a:buNone/>
            </a:pPr>
            <a:r>
              <a:rPr lang="en-US" sz="1800" dirty="0"/>
              <a:t>Summary of data:</a:t>
            </a:r>
          </a:p>
          <a:p>
            <a:r>
              <a:rPr lang="en-US" sz="1800" dirty="0"/>
              <a:t>Total Attributes : 36</a:t>
            </a:r>
          </a:p>
          <a:p>
            <a:r>
              <a:rPr lang="en-US" sz="1800" dirty="0"/>
              <a:t>Target Variables: IMDB Rating and Weekend Collection</a:t>
            </a:r>
          </a:p>
        </p:txBody>
      </p:sp>
    </p:spTree>
    <p:extLst>
      <p:ext uri="{BB962C8B-B14F-4D97-AF65-F5344CB8AC3E}">
        <p14:creationId xmlns:p14="http://schemas.microsoft.com/office/powerpoint/2010/main" val="719344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3541714"/>
          </a:xfrm>
        </p:spPr>
        <p:txBody>
          <a:bodyPr>
            <a:normAutofit/>
          </a:bodyPr>
          <a:lstStyle/>
          <a:p>
            <a:r>
              <a:rPr lang="en-US" dirty="0"/>
              <a:t>IMDB DATA: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/>
              <a:t>Movie Name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/>
              <a:t>Release Date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/>
              <a:t>Genre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/>
              <a:t>Number of Faces on Poster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/>
              <a:t>Actors and Director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/>
              <a:t>Budget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/>
              <a:t>Weekend Collection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/>
              <a:t>No of Prequels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/>
              <a:t>IMDB Rating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26105"/>
          <a:stretch/>
        </p:blipFill>
        <p:spPr>
          <a:xfrm>
            <a:off x="4041844" y="2894689"/>
            <a:ext cx="7005567" cy="502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475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YouTube Data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/>
              <a:t>Production House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/>
              <a:t>Popularity Of Production House : Number Of Subscribers on YouTube Channel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/>
              <a:t>Trailer Views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/>
              <a:t>Likes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/>
              <a:t> Dislikes</a:t>
            </a:r>
          </a:p>
          <a:p>
            <a:pPr marL="457200" lvl="1" indent="0">
              <a:buNone/>
            </a:pPr>
            <a:endParaRPr lang="en-US" sz="1400" dirty="0"/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/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35609"/>
          <a:stretch/>
        </p:blipFill>
        <p:spPr>
          <a:xfrm>
            <a:off x="1489666" y="4531754"/>
            <a:ext cx="9487426" cy="476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2347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1457</TotalTime>
  <Words>822</Words>
  <Application>Microsoft Office PowerPoint</Application>
  <PresentationFormat>Widescreen</PresentationFormat>
  <Paragraphs>146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Trebuchet MS</vt:lpstr>
      <vt:lpstr>Tw Cen MT</vt:lpstr>
      <vt:lpstr>Wingdings</vt:lpstr>
      <vt:lpstr>Circuit</vt:lpstr>
      <vt:lpstr>PATTERN DISCOVERY IN MOVIE DATA</vt:lpstr>
      <vt:lpstr>CONTENTS</vt:lpstr>
      <vt:lpstr>INTRODUCTION</vt:lpstr>
      <vt:lpstr>Objective</vt:lpstr>
      <vt:lpstr>R Packages used for data collection</vt:lpstr>
      <vt:lpstr>R Packages used for data collection</vt:lpstr>
      <vt:lpstr>Data overview</vt:lpstr>
      <vt:lpstr>DATA COLLECTION</vt:lpstr>
      <vt:lpstr>Data Collection</vt:lpstr>
      <vt:lpstr>Data Collection</vt:lpstr>
      <vt:lpstr>Pattern Discovery</vt:lpstr>
      <vt:lpstr>Pattern Discovery</vt:lpstr>
      <vt:lpstr>Pattern DISCOVERY</vt:lpstr>
      <vt:lpstr>Pattern DISCOVERY</vt:lpstr>
      <vt:lpstr>Association Rule</vt:lpstr>
      <vt:lpstr>PREDICTIVE MODELS</vt:lpstr>
      <vt:lpstr>PREDICTIVE MODELS</vt:lpstr>
      <vt:lpstr>PREDICTIVE MODELS</vt:lpstr>
      <vt:lpstr>Predictive Models</vt:lpstr>
      <vt:lpstr>USE CASE</vt:lpstr>
      <vt:lpstr>References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Maruvada, Ravi</dc:creator>
  <cp:lastModifiedBy>Agrawal, Himanshu</cp:lastModifiedBy>
  <cp:revision>51</cp:revision>
  <dcterms:created xsi:type="dcterms:W3CDTF">2017-05-02T06:06:42Z</dcterms:created>
  <dcterms:modified xsi:type="dcterms:W3CDTF">2017-05-03T14:53:24Z</dcterms:modified>
</cp:coreProperties>
</file>