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61461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44136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97747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90355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20109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78773-3FAE-4983-A894-F9335692621D}"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267751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78773-3FAE-4983-A894-F9335692621D}"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410205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78773-3FAE-4983-A894-F9335692621D}" type="datetimeFigureOut">
              <a:rPr lang="en-US" smtClean="0"/>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75352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78773-3FAE-4983-A894-F9335692621D}" type="datetimeFigureOut">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81383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078773-3FAE-4983-A894-F9335692621D}"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141472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078773-3FAE-4983-A894-F9335692621D}"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6284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78773-3FAE-4983-A894-F9335692621D}" type="datetimeFigureOut">
              <a:rPr lang="en-US" smtClean="0"/>
              <a:t>5/17/2020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2FFC8-4909-4CBE-99B9-601E6B53D48A}" type="slidenum">
              <a:rPr lang="en-US" smtClean="0"/>
              <a:t>‹#›</a:t>
            </a:fld>
            <a:endParaRPr lang="en-US"/>
          </a:p>
        </p:txBody>
      </p:sp>
    </p:spTree>
    <p:extLst>
      <p:ext uri="{BB962C8B-B14F-4D97-AF65-F5344CB8AC3E}">
        <p14:creationId xmlns:p14="http://schemas.microsoft.com/office/powerpoint/2010/main" val="227493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worl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map.org/covid-19/" TargetMode="External"/><Relationship Id="rId2" Type="http://schemas.openxmlformats.org/officeDocument/2006/relationships/hyperlink" Target="https://www.nejm.org/coronavir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visualcapitalist.com/history-of-pandemics-deadlies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3220"/>
            <a:ext cx="9144000" cy="957964"/>
          </a:xfrm>
        </p:spPr>
        <p:txBody>
          <a:bodyPr/>
          <a:lstStyle/>
          <a:p>
            <a:r>
              <a:rPr lang="en-US" dirty="0" smtClean="0"/>
              <a:t>COVID-19</a:t>
            </a:r>
            <a:endParaRPr lang="en-US" dirty="0"/>
          </a:p>
        </p:txBody>
      </p:sp>
      <p:sp>
        <p:nvSpPr>
          <p:cNvPr id="3" name="Subtitle 2"/>
          <p:cNvSpPr>
            <a:spLocks noGrp="1"/>
          </p:cNvSpPr>
          <p:nvPr>
            <p:ph type="subTitle" idx="1"/>
          </p:nvPr>
        </p:nvSpPr>
        <p:spPr>
          <a:xfrm>
            <a:off x="1524000" y="5417584"/>
            <a:ext cx="9144000" cy="936832"/>
          </a:xfrm>
        </p:spPr>
        <p:txBody>
          <a:bodyPr/>
          <a:lstStyle/>
          <a:p>
            <a:r>
              <a:rPr lang="en-US" dirty="0" smtClean="0"/>
              <a:t>Abdelmalek Hajjam/ Monu Chacko</a:t>
            </a:r>
          </a:p>
          <a:p>
            <a:r>
              <a:rPr lang="en-US" dirty="0" smtClean="0"/>
              <a:t>05/15/2020</a:t>
            </a:r>
            <a:endParaRPr lang="en-US" dirty="0"/>
          </a:p>
        </p:txBody>
      </p:sp>
      <p:sp>
        <p:nvSpPr>
          <p:cNvPr id="4" name="TextBox 3"/>
          <p:cNvSpPr txBox="1"/>
          <p:nvPr/>
        </p:nvSpPr>
        <p:spPr>
          <a:xfrm>
            <a:off x="3876261" y="1560898"/>
            <a:ext cx="4439478" cy="461665"/>
          </a:xfrm>
          <a:prstGeom prst="rect">
            <a:avLst/>
          </a:prstGeom>
          <a:noFill/>
        </p:spPr>
        <p:txBody>
          <a:bodyPr wrap="square" rtlCol="0">
            <a:spAutoFit/>
          </a:bodyPr>
          <a:lstStyle/>
          <a:p>
            <a:pPr algn="ctr"/>
            <a:r>
              <a:rPr lang="en-US" sz="2400" dirty="0" smtClean="0"/>
              <a:t>Mitigation Measures and its Effect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325" y="2463659"/>
            <a:ext cx="6229350" cy="2381250"/>
          </a:xfrm>
          <a:prstGeom prst="rect">
            <a:avLst/>
          </a:prstGeom>
        </p:spPr>
      </p:pic>
    </p:spTree>
    <p:extLst>
      <p:ext uri="{BB962C8B-B14F-4D97-AF65-F5344CB8AC3E}">
        <p14:creationId xmlns:p14="http://schemas.microsoft.com/office/powerpoint/2010/main" val="3651351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pic>
        <p:nvPicPr>
          <p:cNvPr id="4" name="Content Placeholder 3"/>
          <p:cNvPicPr>
            <a:picLocks noGrp="1" noChangeAspect="1"/>
          </p:cNvPicPr>
          <p:nvPr>
            <p:ph idx="1"/>
          </p:nvPr>
        </p:nvPicPr>
        <p:blipFill>
          <a:blip r:embed="rId2"/>
          <a:stretch>
            <a:fillRect/>
          </a:stretch>
        </p:blipFill>
        <p:spPr>
          <a:xfrm>
            <a:off x="5848613" y="1971010"/>
            <a:ext cx="5848651" cy="3079908"/>
          </a:xfrm>
          <a:prstGeom prst="rect">
            <a:avLst/>
          </a:prstGeom>
        </p:spPr>
      </p:pic>
      <p:sp>
        <p:nvSpPr>
          <p:cNvPr id="5" name="TextBox 4"/>
          <p:cNvSpPr txBox="1"/>
          <p:nvPr/>
        </p:nvSpPr>
        <p:spPr>
          <a:xfrm>
            <a:off x="838200" y="2126974"/>
            <a:ext cx="481385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only remedy to reduce the spread of the virus is the mitigation measures put in place by countries.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We will find the correlation between measures like lockdown, masks </a:t>
            </a:r>
            <a:r>
              <a:rPr lang="en-US" sz="2400" dirty="0" err="1" smtClean="0"/>
              <a:t>etc</a:t>
            </a:r>
            <a:r>
              <a:rPr lang="en-US" sz="2400" dirty="0" smtClean="0"/>
              <a:t> and number of cases.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The correlation between government type like democratic, central to the number of cases.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87799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517374"/>
            <a:ext cx="10515600" cy="4890052"/>
          </a:xfrm>
        </p:spPr>
        <p:txBody>
          <a:bodyPr>
            <a:noAutofit/>
          </a:bodyPr>
          <a:lstStyle/>
          <a:p>
            <a:pPr>
              <a:lnSpc>
                <a:spcPct val="120000"/>
              </a:lnSpc>
            </a:pPr>
            <a:r>
              <a:rPr lang="en-US" sz="2000" dirty="0" smtClean="0"/>
              <a:t>In the absence of vaccine and medicines for COVID-19, the only remedy is state intervention.</a:t>
            </a:r>
          </a:p>
          <a:p>
            <a:pPr>
              <a:lnSpc>
                <a:spcPct val="120000"/>
              </a:lnSpc>
            </a:pPr>
            <a:r>
              <a:rPr lang="en-US" sz="2000" dirty="0" smtClean="0"/>
              <a:t>Countries across the world chose different strategies like herd immunity, recommendation for social distancing measures, strict enforcing social distancing etc.</a:t>
            </a:r>
          </a:p>
          <a:p>
            <a:pPr>
              <a:lnSpc>
                <a:spcPct val="120000"/>
              </a:lnSpc>
            </a:pPr>
            <a:r>
              <a:rPr lang="en-US" sz="2000" dirty="0" smtClean="0"/>
              <a:t>Countries have different form of government like democratic, centralized, decentralized etc.</a:t>
            </a:r>
          </a:p>
          <a:p>
            <a:pPr>
              <a:lnSpc>
                <a:spcPct val="120000"/>
              </a:lnSpc>
            </a:pPr>
            <a:r>
              <a:rPr lang="en-US" sz="2000" dirty="0" smtClean="0"/>
              <a:t>The data for this project was taken from </a:t>
            </a:r>
            <a:r>
              <a:rPr lang="en-US" sz="2000" dirty="0" smtClean="0">
                <a:hlinkClick r:id="rId2"/>
              </a:rPr>
              <a:t>https://data.world/</a:t>
            </a:r>
            <a:r>
              <a:rPr lang="en-US" sz="2000" dirty="0" smtClean="0"/>
              <a:t>. This is an emerging dataset.</a:t>
            </a:r>
          </a:p>
          <a:p>
            <a:pPr>
              <a:lnSpc>
                <a:spcPct val="120000"/>
              </a:lnSpc>
            </a:pPr>
            <a:r>
              <a:rPr lang="en-US" sz="2000" dirty="0" smtClean="0"/>
              <a:t>This project had its challenges because we are in the middle of this crisis and this situation is still emerging. There are not many datasets or historical data for this kind of virus. Since we are still in the middle of this pandemic we only can hope our conclusions are correct. For example what would be the conclusion if there are multiple waves. How would society view loss of economy vs health etc. This story is still being told. However we need this study to find solution to the problem we are still facing. </a:t>
            </a:r>
          </a:p>
          <a:p>
            <a:pPr>
              <a:lnSpc>
                <a:spcPct val="120000"/>
              </a:lnSpc>
            </a:pPr>
            <a:endParaRPr lang="en-US" sz="2000" dirty="0" smtClean="0"/>
          </a:p>
        </p:txBody>
      </p:sp>
    </p:spTree>
    <p:extLst>
      <p:ext uri="{BB962C8B-B14F-4D97-AF65-F5344CB8AC3E}">
        <p14:creationId xmlns:p14="http://schemas.microsoft.com/office/powerpoint/2010/main" val="2645822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838200" y="1484243"/>
            <a:ext cx="10515600" cy="5135218"/>
          </a:xfrm>
        </p:spPr>
        <p:txBody>
          <a:bodyPr/>
          <a:lstStyle/>
          <a:p>
            <a:pPr algn="just">
              <a:lnSpc>
                <a:spcPct val="100000"/>
              </a:lnSpc>
            </a:pPr>
            <a:r>
              <a:rPr lang="en-US" dirty="0" smtClean="0"/>
              <a:t>History of Pandemics: This literature takes you to the history of </a:t>
            </a:r>
            <a:r>
              <a:rPr lang="en-US" dirty="0"/>
              <a:t>infectious </a:t>
            </a:r>
            <a:r>
              <a:rPr lang="en-US" dirty="0" smtClean="0"/>
              <a:t>diseases. The response and effect on remedy can be found here.</a:t>
            </a:r>
          </a:p>
          <a:p>
            <a:pPr marL="0" indent="0" algn="just">
              <a:lnSpc>
                <a:spcPct val="100000"/>
              </a:lnSpc>
              <a:buNone/>
            </a:pPr>
            <a:endParaRPr lang="en-US" dirty="0" smtClean="0"/>
          </a:p>
          <a:p>
            <a:pPr algn="just">
              <a:lnSpc>
                <a:spcPct val="100000"/>
              </a:lnSpc>
            </a:pPr>
            <a:r>
              <a:rPr lang="en-US" dirty="0" smtClean="0"/>
              <a:t>The New England Journal of Medicine (</a:t>
            </a:r>
            <a:r>
              <a:rPr lang="en-US" dirty="0" smtClean="0">
                <a:hlinkClick r:id="rId2"/>
              </a:rPr>
              <a:t>nejm.org/coronavirus</a:t>
            </a:r>
            <a:r>
              <a:rPr lang="en-US" dirty="0" smtClean="0"/>
              <a:t>) has lot of facts about this disease. </a:t>
            </a:r>
          </a:p>
          <a:p>
            <a:pPr marL="0" indent="0" algn="just">
              <a:lnSpc>
                <a:spcPct val="100000"/>
              </a:lnSpc>
              <a:buNone/>
            </a:pPr>
            <a:endParaRPr lang="en-US" dirty="0" smtClean="0"/>
          </a:p>
          <a:p>
            <a:pPr algn="just">
              <a:lnSpc>
                <a:spcPct val="100000"/>
              </a:lnSpc>
            </a:pPr>
            <a:r>
              <a:rPr lang="en-US" dirty="0" smtClean="0"/>
              <a:t>This heat map (</a:t>
            </a:r>
            <a:r>
              <a:rPr lang="en-US" dirty="0" smtClean="0">
                <a:hlinkClick r:id="rId3"/>
              </a:rPr>
              <a:t>healthmap.org/covid-19/</a:t>
            </a:r>
            <a:r>
              <a:rPr lang="en-US" dirty="0" smtClean="0"/>
              <a:t>) shows how this virus spread over time. This information is important because it could provide information about how the spread could have stopped.</a:t>
            </a:r>
            <a:endParaRPr lang="en-US" dirty="0"/>
          </a:p>
        </p:txBody>
      </p:sp>
    </p:spTree>
    <p:extLst>
      <p:ext uri="{BB962C8B-B14F-4D97-AF65-F5344CB8AC3E}">
        <p14:creationId xmlns:p14="http://schemas.microsoft.com/office/powerpoint/2010/main" val="3775302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88340" y="148505"/>
            <a:ext cx="5893103" cy="6171015"/>
          </a:xfrm>
          <a:prstGeom prst="rect">
            <a:avLst/>
          </a:prstGeom>
        </p:spPr>
      </p:pic>
      <p:sp>
        <p:nvSpPr>
          <p:cNvPr id="7" name="TextBox 6"/>
          <p:cNvSpPr txBox="1"/>
          <p:nvPr/>
        </p:nvSpPr>
        <p:spPr>
          <a:xfrm>
            <a:off x="2892217" y="6411843"/>
            <a:ext cx="6419771" cy="369332"/>
          </a:xfrm>
          <a:prstGeom prst="rect">
            <a:avLst/>
          </a:prstGeom>
          <a:noFill/>
        </p:spPr>
        <p:txBody>
          <a:bodyPr wrap="none" rtlCol="0">
            <a:spAutoFit/>
          </a:bodyPr>
          <a:lstStyle/>
          <a:p>
            <a:r>
              <a:rPr lang="en-US" dirty="0" smtClean="0"/>
              <a:t>Source: </a:t>
            </a:r>
            <a:r>
              <a:rPr lang="en-US" sz="1600" dirty="0" smtClean="0">
                <a:hlinkClick r:id="rId3"/>
              </a:rPr>
              <a:t>https://www.visualcapitalist.com/history-of-pandemics-deadliest/</a:t>
            </a:r>
            <a:endParaRPr lang="en-US" dirty="0"/>
          </a:p>
        </p:txBody>
      </p:sp>
    </p:spTree>
    <p:extLst>
      <p:ext uri="{BB962C8B-B14F-4D97-AF65-F5344CB8AC3E}">
        <p14:creationId xmlns:p14="http://schemas.microsoft.com/office/powerpoint/2010/main" val="1103546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Data Imputation: </a:t>
            </a:r>
          </a:p>
          <a:p>
            <a:pPr marL="0" indent="0">
              <a:buNone/>
            </a:pPr>
            <a:r>
              <a:rPr lang="en-US" dirty="0" smtClean="0"/>
              <a:t>Missing data was handled whenever necessary. There was missing or incorrect data reported. This was evident by plotting time series data. There was sudden unexplained drop in numbers which didn’t seem correct.</a:t>
            </a:r>
          </a:p>
          <a:p>
            <a:pPr marL="0" indent="0">
              <a:buNone/>
            </a:pPr>
            <a:endParaRPr lang="en-US" dirty="0"/>
          </a:p>
          <a:p>
            <a:r>
              <a:rPr lang="en-US" dirty="0" smtClean="0"/>
              <a:t>Missing data:</a:t>
            </a:r>
          </a:p>
          <a:p>
            <a:pPr marL="0" indent="0">
              <a:buNone/>
            </a:pPr>
            <a:r>
              <a:rPr lang="en-US" dirty="0" smtClean="0"/>
              <a:t>This is an emerging dataset and there were many features that had to be brought in manually. There was lack of dataset for response etc.</a:t>
            </a:r>
            <a:endParaRPr lang="en-US" dirty="0"/>
          </a:p>
        </p:txBody>
      </p:sp>
    </p:spTree>
    <p:extLst>
      <p:ext uri="{BB962C8B-B14F-4D97-AF65-F5344CB8AC3E}">
        <p14:creationId xmlns:p14="http://schemas.microsoft.com/office/powerpoint/2010/main" val="3638051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idx="1"/>
          </p:nvPr>
        </p:nvSpPr>
        <p:spPr>
          <a:xfrm>
            <a:off x="838200" y="1825625"/>
            <a:ext cx="5807765" cy="4351338"/>
          </a:xfrm>
        </p:spPr>
        <p:txBody>
          <a:bodyPr/>
          <a:lstStyle/>
          <a:p>
            <a:r>
              <a:rPr lang="en-US" dirty="0" smtClean="0"/>
              <a:t>The dataset needed transformation to make </a:t>
            </a:r>
            <a:r>
              <a:rPr lang="en-US" smtClean="0"/>
              <a:t>sense.</a:t>
            </a:r>
          </a:p>
          <a:p>
            <a:endParaRPr lang="en-US" dirty="0" smtClean="0"/>
          </a:p>
          <a:p>
            <a:r>
              <a:rPr lang="en-US" dirty="0" smtClean="0"/>
              <a:t>Features like Cases, Population, </a:t>
            </a:r>
            <a:r>
              <a:rPr lang="en-US" dirty="0" err="1" smtClean="0"/>
              <a:t>GovtType</a:t>
            </a:r>
            <a:r>
              <a:rPr lang="en-US" dirty="0" smtClean="0"/>
              <a:t>, Lockdown and Mask </a:t>
            </a:r>
            <a:r>
              <a:rPr lang="en-US" dirty="0" err="1" smtClean="0"/>
              <a:t>etc</a:t>
            </a:r>
            <a:r>
              <a:rPr lang="en-US" dirty="0"/>
              <a:t> </a:t>
            </a:r>
            <a:r>
              <a:rPr lang="en-US" dirty="0" smtClean="0"/>
              <a:t>were transformed to groups to meaningful analysis.</a:t>
            </a:r>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6819701" y="2516427"/>
            <a:ext cx="4457976" cy="2969734"/>
          </a:xfrm>
          <a:prstGeom prst="rect">
            <a:avLst/>
          </a:prstGeom>
        </p:spPr>
      </p:pic>
    </p:spTree>
    <p:extLst>
      <p:ext uri="{BB962C8B-B14F-4D97-AF65-F5344CB8AC3E}">
        <p14:creationId xmlns:p14="http://schemas.microsoft.com/office/powerpoint/2010/main" val="3076736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4" name="Content Placeholder 3"/>
          <p:cNvPicPr>
            <a:picLocks noGrp="1" noChangeAspect="1"/>
          </p:cNvPicPr>
          <p:nvPr>
            <p:ph idx="1"/>
          </p:nvPr>
        </p:nvPicPr>
        <p:blipFill>
          <a:blip r:embed="rId2"/>
          <a:stretch>
            <a:fillRect/>
          </a:stretch>
        </p:blipFill>
        <p:spPr>
          <a:xfrm>
            <a:off x="3184917" y="1526794"/>
            <a:ext cx="5822164" cy="2308698"/>
          </a:xfrm>
          <a:prstGeom prst="rect">
            <a:avLst/>
          </a:prstGeom>
        </p:spPr>
      </p:pic>
      <p:sp>
        <p:nvSpPr>
          <p:cNvPr id="5" name="TextBox 4"/>
          <p:cNvSpPr txBox="1"/>
          <p:nvPr/>
        </p:nvSpPr>
        <p:spPr>
          <a:xfrm>
            <a:off x="1131403" y="3901749"/>
            <a:ext cx="992919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 the absence of vaccines, medicines </a:t>
            </a:r>
            <a:r>
              <a:rPr lang="en-US" sz="2400" dirty="0" err="1" smtClean="0"/>
              <a:t>etc</a:t>
            </a:r>
            <a:r>
              <a:rPr lang="en-US" sz="2400" dirty="0" smtClean="0"/>
              <a:t> government response with clarity and proper communication was the most effective.</a:t>
            </a:r>
          </a:p>
          <a:p>
            <a:pPr marL="285750" indent="-285750">
              <a:buFont typeface="Arial" panose="020B0604020202020204" pitchFamily="34" charset="0"/>
              <a:buChar char="•"/>
            </a:pPr>
            <a:r>
              <a:rPr lang="en-US" sz="2400" dirty="0" smtClean="0"/>
              <a:t>Centralized government tend to be more effective than decentralized.</a:t>
            </a:r>
          </a:p>
          <a:p>
            <a:pPr marL="285750" indent="-285750">
              <a:buFont typeface="Arial" panose="020B0604020202020204" pitchFamily="34" charset="0"/>
              <a:buChar char="•"/>
            </a:pPr>
            <a:r>
              <a:rPr lang="en-US" sz="2400" dirty="0" smtClean="0"/>
              <a:t>State that enforced with containment measures early on faired better.</a:t>
            </a:r>
          </a:p>
          <a:p>
            <a:pPr marL="285750" indent="-285750">
              <a:buFont typeface="Arial" panose="020B0604020202020204" pitchFamily="34" charset="0"/>
              <a:buChar char="•"/>
            </a:pPr>
            <a:r>
              <a:rPr lang="en-US" sz="2400" dirty="0" smtClean="0"/>
              <a:t>Not taking action and letting the pandemic playout is costly.</a:t>
            </a:r>
          </a:p>
          <a:p>
            <a:pPr marL="285750" indent="-285750">
              <a:buFont typeface="Arial" panose="020B0604020202020204" pitchFamily="34" charset="0"/>
              <a:buChar char="•"/>
            </a:pPr>
            <a:r>
              <a:rPr lang="en-US" sz="2400" dirty="0" smtClean="0"/>
              <a:t>Fear of the virus brings compliance in the absence of remedies like vaccines and medicines. </a:t>
            </a:r>
            <a:endParaRPr lang="en-US" sz="2400" dirty="0"/>
          </a:p>
        </p:txBody>
      </p:sp>
    </p:spTree>
    <p:extLst>
      <p:ext uri="{BB962C8B-B14F-4D97-AF65-F5344CB8AC3E}">
        <p14:creationId xmlns:p14="http://schemas.microsoft.com/office/powerpoint/2010/main" val="568571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489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COVID-19</vt:lpstr>
      <vt:lpstr>Abstract</vt:lpstr>
      <vt:lpstr>Introduction</vt:lpstr>
      <vt:lpstr>Literature Review</vt:lpstr>
      <vt:lpstr>PowerPoint Presentation</vt:lpstr>
      <vt:lpstr>Methodology</vt:lpstr>
      <vt:lpstr>Transformations</vt:lpstr>
      <vt:lpstr>Conclusion</vt:lpstr>
    </vt:vector>
  </TitlesOfParts>
  <Company>NewYork-Presbyterian Hospital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Monu Chacko</dc:creator>
  <cp:lastModifiedBy>Monu Chacko</cp:lastModifiedBy>
  <cp:revision>47</cp:revision>
  <dcterms:created xsi:type="dcterms:W3CDTF">2020-05-17T15:42:57Z</dcterms:created>
  <dcterms:modified xsi:type="dcterms:W3CDTF">2020-05-18T03:04:58Z</dcterms:modified>
</cp:coreProperties>
</file>