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8288000" cy="10287000"/>
  <p:notesSz cx="6858000" cy="9144000"/>
  <p:embeddedFontLst>
    <p:embeddedFont>
      <p:font typeface="Clear Sans Regular Bold" panose="020B0604020202020204" charset="0"/>
      <p:regular r:id="rId13"/>
    </p:embeddedFont>
    <p:embeddedFont>
      <p:font typeface="DM Sans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6" d="100"/>
          <a:sy n="36" d="100"/>
        </p:scale>
        <p:origin x="1242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nusha%20s\Downloads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[Task 3_Final Content Data set.csv]Sheet4!PivotTable8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Categories</a:t>
            </a:r>
          </a:p>
        </c:rich>
      </c:tx>
      <c:layout>
        <c:manualLayout>
          <c:xMode val="edge"/>
          <c:yMode val="edge"/>
          <c:x val="0.45361111111111119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Sheet4!$A$4:$A$8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Sheet4!$B$4:$B$8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89-480D-9B01-F83E1B2240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5301520"/>
        <c:axId val="645303440"/>
      </c:barChart>
      <c:catAx>
        <c:axId val="645301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303440"/>
        <c:crosses val="autoZero"/>
        <c:auto val="1"/>
        <c:lblAlgn val="ctr"/>
        <c:lblOffset val="100"/>
        <c:noMultiLvlLbl val="0"/>
      </c:catAx>
      <c:valAx>
        <c:axId val="645303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5301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4440676" y="-8500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2" name="Group 2"/>
          <p:cNvGrpSpPr/>
          <p:nvPr/>
        </p:nvGrpSpPr>
        <p:grpSpPr>
          <a:xfrm>
            <a:off x="2921591" y="3285301"/>
            <a:ext cx="8673443" cy="6079305"/>
            <a:chOff x="0" y="0"/>
            <a:chExt cx="11564591" cy="8105739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58075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ct val="15000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150976" y="3494726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861276" y="6916698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22412" y="153924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31"/>
          <p:cNvSpPr/>
          <p:nvPr/>
        </p:nvSpPr>
        <p:spPr>
          <a:xfrm>
            <a:off x="7086600" y="2005584"/>
            <a:ext cx="9829800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dirty="0"/>
              <a:t>                                                           </a:t>
            </a:r>
          </a:p>
          <a:p>
            <a:r>
              <a:rPr lang="en-IN" sz="3200" dirty="0"/>
              <a:t>                    </a:t>
            </a:r>
            <a:r>
              <a:rPr lang="en-US" sz="3200" dirty="0"/>
              <a:t>Social Buzz is a fast growing technology 		      	unicorn that need to adapt quickly to it's global              		scale. Accenture has begun a 3 month POC 			focusing on these tasks:</a:t>
            </a:r>
          </a:p>
          <a:p>
            <a:endParaRPr lang="en-US" sz="3200" dirty="0"/>
          </a:p>
          <a:p>
            <a:r>
              <a:rPr lang="en-US" sz="3200" dirty="0"/>
              <a:t>		• An audit of Social Buzz's big data 				practice Recommendations for a successful IPO</a:t>
            </a:r>
          </a:p>
          <a:p>
            <a:endParaRPr lang="en-US" sz="3200" dirty="0"/>
          </a:p>
          <a:p>
            <a:r>
              <a:rPr lang="en-US" sz="3200" dirty="0"/>
              <a:t>		• Analysis to find Social Buzz's top 5 most 			popular categories of content</a:t>
            </a:r>
            <a:r>
              <a:rPr lang="en-IN" sz="3200" dirty="0"/>
              <a:t>   </a:t>
            </a:r>
            <a:r>
              <a:rPr lang="en-IN" sz="3600" dirty="0"/>
              <a:t>                                  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828799" y="1909667"/>
            <a:ext cx="6608151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                                              </a:t>
            </a:r>
            <a:r>
              <a:rPr lang="en-US" sz="3600" dirty="0">
                <a:solidFill>
                  <a:schemeClr val="bg1"/>
                </a:solidFill>
              </a:rPr>
              <a:t>Over 100000 posts per day36,500,000 		   pieces of content per year!</a:t>
            </a:r>
          </a:p>
          <a:p>
            <a:r>
              <a:rPr lang="en-US" sz="3600" dirty="0">
                <a:solidFill>
                  <a:schemeClr val="bg1"/>
                </a:solidFill>
              </a:rPr>
              <a:t>			</a:t>
            </a:r>
          </a:p>
          <a:p>
            <a:r>
              <a:rPr lang="en-US" sz="3600" dirty="0">
                <a:solidFill>
                  <a:schemeClr val="bg1"/>
                </a:solidFill>
              </a:rPr>
              <a:t>			Reuse </a:t>
            </a:r>
          </a:p>
          <a:p>
            <a:r>
              <a:rPr lang="en-US" sz="3600" dirty="0">
                <a:solidFill>
                  <a:schemeClr val="bg1"/>
                </a:solidFill>
              </a:rPr>
              <a:t>			But how to capitalize on it when 			    there is so much?</a:t>
            </a:r>
          </a:p>
          <a:p>
            <a:r>
              <a:rPr lang="en-US" sz="3600" dirty="0">
                <a:solidFill>
                  <a:schemeClr val="bg1"/>
                </a:solidFill>
              </a:rPr>
              <a:t>			Analysis to find Social Buzz's top 5 			    most popular categories of content</a:t>
            </a:r>
            <a:endParaRPr lang="en-AU" sz="3600" dirty="0">
              <a:solidFill>
                <a:schemeClr val="bg1"/>
              </a:solidFill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713EA-627C-11F8-93C0-4EDD1F9D5D36}"/>
              </a:ext>
            </a:extLst>
          </p:cNvPr>
          <p:cNvSpPr txBox="1"/>
          <p:nvPr/>
        </p:nvSpPr>
        <p:spPr>
          <a:xfrm flipH="1">
            <a:off x="14293088" y="1444782"/>
            <a:ext cx="30043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Monusha S</a:t>
            </a:r>
          </a:p>
          <a:p>
            <a:r>
              <a:rPr lang="en-IN" sz="3600" dirty="0"/>
              <a:t>Data Analyst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BAF14A-F392-5867-9A6A-A9840609F555}"/>
              </a:ext>
            </a:extLst>
          </p:cNvPr>
          <p:cNvSpPr txBox="1"/>
          <p:nvPr/>
        </p:nvSpPr>
        <p:spPr>
          <a:xfrm flipH="1">
            <a:off x="14293088" y="4221947"/>
            <a:ext cx="34881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Marcus Rompton </a:t>
            </a:r>
          </a:p>
          <a:p>
            <a:r>
              <a:rPr lang="en-IN" sz="3600" dirty="0"/>
              <a:t>Senior Principle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0AF7B-E8E6-7677-1348-02D166DF86E0}"/>
              </a:ext>
            </a:extLst>
          </p:cNvPr>
          <p:cNvSpPr txBox="1"/>
          <p:nvPr/>
        </p:nvSpPr>
        <p:spPr>
          <a:xfrm>
            <a:off x="14293091" y="7087892"/>
            <a:ext cx="33163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Andrew Fleming </a:t>
            </a:r>
          </a:p>
          <a:p>
            <a:r>
              <a:rPr lang="en-US" sz="3600" dirty="0"/>
              <a:t>Chief Technical Architect</a:t>
            </a:r>
            <a:endParaRPr lang="en-IN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704A8C-3B1E-99B2-1481-F3707337E1FA}"/>
              </a:ext>
            </a:extLst>
          </p:cNvPr>
          <p:cNvSpPr txBox="1"/>
          <p:nvPr/>
        </p:nvSpPr>
        <p:spPr>
          <a:xfrm>
            <a:off x="3740425" y="1508927"/>
            <a:ext cx="33118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905861-B240-5449-6D66-8087886668CA}"/>
              </a:ext>
            </a:extLst>
          </p:cNvPr>
          <p:cNvSpPr txBox="1"/>
          <p:nvPr/>
        </p:nvSpPr>
        <p:spPr>
          <a:xfrm>
            <a:off x="5782062" y="318510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515A12-6B80-96D6-02F5-4408D9B12FD2}"/>
              </a:ext>
            </a:extLst>
          </p:cNvPr>
          <p:cNvSpPr txBox="1"/>
          <p:nvPr/>
        </p:nvSpPr>
        <p:spPr>
          <a:xfrm>
            <a:off x="7660976" y="4856061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B147E3-B522-E9FB-5195-119CC81827E0}"/>
              </a:ext>
            </a:extLst>
          </p:cNvPr>
          <p:cNvSpPr txBox="1"/>
          <p:nvPr/>
        </p:nvSpPr>
        <p:spPr>
          <a:xfrm>
            <a:off x="9531036" y="6418196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5E0C35-747F-0550-6EF1-2E09C668E7C9}"/>
              </a:ext>
            </a:extLst>
          </p:cNvPr>
          <p:cNvSpPr txBox="1"/>
          <p:nvPr/>
        </p:nvSpPr>
        <p:spPr>
          <a:xfrm>
            <a:off x="11439401" y="8125998"/>
            <a:ext cx="9332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674F2A-F7AB-3F10-A3D5-0D5C2242F3E8}"/>
              </a:ext>
            </a:extLst>
          </p:cNvPr>
          <p:cNvSpPr txBox="1"/>
          <p:nvPr/>
        </p:nvSpPr>
        <p:spPr>
          <a:xfrm flipH="1">
            <a:off x="2127157" y="3806194"/>
            <a:ext cx="3073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No. of Unique Categories</a:t>
            </a:r>
          </a:p>
          <a:p>
            <a:pPr algn="ctr"/>
            <a:r>
              <a:rPr lang="en-IN" sz="3200" b="1" dirty="0"/>
              <a:t>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973CE-E122-D8FC-D71F-C824F418AFD2}"/>
              </a:ext>
            </a:extLst>
          </p:cNvPr>
          <p:cNvSpPr txBox="1"/>
          <p:nvPr/>
        </p:nvSpPr>
        <p:spPr>
          <a:xfrm>
            <a:off x="6629400" y="3806692"/>
            <a:ext cx="41909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DM Sans" panose="020F0502020204030204" pitchFamily="2" charset="0"/>
              </a:rPr>
              <a:t>R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eactions for the most popular category (Animals)</a:t>
            </a:r>
          </a:p>
          <a:p>
            <a:pPr algn="ctr"/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DM Sans" panose="020F0502020204030204" pitchFamily="2" charset="0"/>
              </a:rPr>
              <a:t>1897</a:t>
            </a:r>
            <a:endParaRPr lang="en-IN" sz="3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4F98A6-84AE-BA0B-4EC9-785BFC53DF59}"/>
              </a:ext>
            </a:extLst>
          </p:cNvPr>
          <p:cNvSpPr txBox="1"/>
          <p:nvPr/>
        </p:nvSpPr>
        <p:spPr>
          <a:xfrm>
            <a:off x="12742597" y="3806691"/>
            <a:ext cx="3418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DM Sans" pitchFamily="2" charset="0"/>
              </a:rPr>
              <a:t>M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itchFamily="2" charset="0"/>
              </a:rPr>
              <a:t>onth with the most posts </a:t>
            </a:r>
          </a:p>
          <a:p>
            <a:pPr algn="ctr"/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DM Sans" pitchFamily="2" charset="0"/>
              </a:rPr>
              <a:t>May</a:t>
            </a:r>
            <a:endParaRPr lang="en-IN" sz="3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A859079A-146D-3BEE-294A-408C582AB2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7459916"/>
              </p:ext>
            </p:extLst>
          </p:nvPr>
        </p:nvGraphicFramePr>
        <p:xfrm>
          <a:off x="3334662" y="1309082"/>
          <a:ext cx="13645709" cy="8120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19A1BE45-8301-44C6-A0D0-F8FDA800622F}"/>
              </a:ext>
            </a:extLst>
          </p:cNvPr>
          <p:cNvSpPr txBox="1"/>
          <p:nvPr/>
        </p:nvSpPr>
        <p:spPr>
          <a:xfrm>
            <a:off x="11049000" y="1895898"/>
            <a:ext cx="6781800" cy="6401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Social Buzz, technology unicorn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3-month POC by Accenture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Tackled Areas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Auditing big data practices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Providing IPO readiness 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Analyzing and identifying top 5 content categories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Address key business challenges to support growth and IPO success</a:t>
            </a:r>
            <a:endParaRPr lang="en-US" sz="32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283</Words>
  <Application>Microsoft Office PowerPoint</Application>
  <PresentationFormat>Custom</PresentationFormat>
  <Paragraphs>96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Clear Sans Regular Bold</vt:lpstr>
      <vt:lpstr>Calibri</vt:lpstr>
      <vt:lpstr>DM Sans</vt:lpstr>
      <vt:lpstr>Graphik Regular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Monusha S</cp:lastModifiedBy>
  <cp:revision>10</cp:revision>
  <dcterms:created xsi:type="dcterms:W3CDTF">2006-08-16T00:00:00Z</dcterms:created>
  <dcterms:modified xsi:type="dcterms:W3CDTF">2025-02-17T05:20:46Z</dcterms:modified>
  <dc:identifier>DAEhDyfaYKE</dc:identifier>
</cp:coreProperties>
</file>