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Arial Narrow"/>
      <p:regular r:id="rId27"/>
      <p:bold r:id="rId28"/>
      <p:italic r:id="rId29"/>
      <p:boldItalic r:id="rId30"/>
    </p:embeddedFont>
    <p:embeddedFont>
      <p:font typeface="Arial Black"/>
      <p:regular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ialNarrow-bold.fntdata"/><Relationship Id="rId27" Type="http://schemas.openxmlformats.org/officeDocument/2006/relationships/font" Target="fonts/Arial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alNarr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alBlack-regular.fntdata"/><Relationship Id="rId30" Type="http://schemas.openxmlformats.org/officeDocument/2006/relationships/font" Target="fonts/ArialNarrow-boldItalic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36de365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36de3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22C4E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infoq.com/news/2014/01/solid-principles-javascript/" TargetMode="External"/><Relationship Id="rId4" Type="http://schemas.openxmlformats.org/officeDocument/2006/relationships/hyperlink" Target="http://vanilla-js.com/" TargetMode="External"/><Relationship Id="rId5" Type="http://schemas.openxmlformats.org/officeDocument/2006/relationships/hyperlink" Target="https://developer.mozilla.org/en-US/docs/Web/JavaScrip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5654205" y="5759642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021730"/>
                </a:solidFill>
              </a:rPr>
              <a:t>Изготвено от: Симеон Мечков ФН 1601681071</a:t>
            </a:r>
            <a:endParaRPr/>
          </a:p>
          <a:p>
            <a:pPr indent="0" lvl="0" marL="0" rtl="0" algn="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021730"/>
                </a:solidFill>
              </a:rPr>
              <a:t>Красимира Пискачева ФН 1601681051</a:t>
            </a:r>
            <a:endParaRPr sz="1800">
              <a:solidFill>
                <a:srgbClr val="021730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909651" y="1193952"/>
            <a:ext cx="768171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000" u="none" cap="none" strike="noStrike">
                <a:solidFill>
                  <a:srgbClr val="032348"/>
                </a:solidFill>
                <a:latin typeface="Arial Narrow"/>
                <a:ea typeface="Arial Narrow"/>
                <a:cs typeface="Arial Narrow"/>
                <a:sym typeface="Arial Narrow"/>
              </a:rPr>
              <a:t>VANILLA FRAMEWORKS</a:t>
            </a:r>
            <a:br>
              <a:rPr b="1" i="0" lang="ru-RU" sz="6000" u="none" cap="none" strike="noStrike">
                <a:solidFill>
                  <a:srgbClr val="032348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ru-RU" sz="6000" u="none" cap="none" strike="noStrike">
                <a:solidFill>
                  <a:srgbClr val="032348"/>
                </a:solidFill>
                <a:latin typeface="Arial Narrow"/>
                <a:ea typeface="Arial Narrow"/>
                <a:cs typeface="Arial Narrow"/>
                <a:sym typeface="Arial Narrow"/>
              </a:rPr>
              <a:t>(VANILLA JS)</a:t>
            </a:r>
            <a:endParaRPr b="0" sz="6000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64322" y="774314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КОМПОНЕНТИ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864322" y="2701637"/>
            <a:ext cx="857596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Стандартни обекти: 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Noto Sans Symbols"/>
              <a:buChar char="➢"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Array, Boolean, Date, Error, Function, JSON, Math, Number, Object, RegExp, String, Map, Set, WeakMap, WeakSet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44431" y="73275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КОМПОНЕНТИ - II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1044431" y="2752436"/>
            <a:ext cx="869531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Оператори: 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Noto Sans Symbols"/>
              <a:buChar char="➢"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instanceof, typeof, new, this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Условни оператори и декларации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Noto Sans Symbols"/>
              <a:buChar char="➢"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 do-while, for-in, for-of, try-catch, let, var, const, if-else, switch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487776" y="2436859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 Black"/>
              <a:buNone/>
            </a:pPr>
            <a:r>
              <a:rPr lang="ru-RU" sz="6600">
                <a:latin typeface="Arial Black"/>
                <a:ea typeface="Arial Black"/>
                <a:cs typeface="Arial Black"/>
                <a:sym typeface="Arial Black"/>
              </a:rPr>
              <a:t>ПРИМЕРИ</a:t>
            </a:r>
            <a:endParaRPr sz="66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sKRqW2EWtrnYj7GZNdPups1ZzxwHhc0pRp4OE6051P-NRO0EkArQoNLGShpWttVYJXkh2V53KJGLjgf7QVWRbFe6c1S2NCHwUwRd1hSIVKkKdn_oxYowgxC2WiBwiiIWIri9AxRodxE" id="211" name="Google Shape;211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436" y="238946"/>
            <a:ext cx="7219891" cy="637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1163782" y="1080655"/>
            <a:ext cx="1059872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clock() {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var hours = document.getElementById('hours');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var minutes = document.getElementById('minutes');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var seconds = document.getElementById('seconds');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var h = new Date().getHours();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var m = new Date().getMinutes();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var s = new Date().getSeconds();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hours.innerHTML = h;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minutes.innerHTML = m;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seconds.innerHTML = s;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clockTickingInterval = setInterval(clock, 1000);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nbCXsbKTLPQzdiqvvLlrIimqrRvztQJlZgj7qfG33JXOb9es1V2odiFDRedq7hqBSD-IbU-ibid0Wz8LVW2nuuP1xmVfhn-YhpQUjd-FCUXfVMmIUmOFlZiWgM5FkBY9UKmXJTUOKPw"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1690255" y="2701637"/>
            <a:ext cx="901930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slide = document.getElementById('slide2');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window.onmousemove = function (e) 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var x = e.clientX;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slide.style.left = x + 'px';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kOyYvJK-7EnirQ4UtNpxNiE13RryLI9n3VufaxwGvxJRbOsz2s-INrPDlJMNiZ-PF4MoCc5-zf5y3I4gTvB7DdIwla2_r8zjVFMSPbs9K-pjpqoG2vKCK4ByR57moDyVKEGDxJzLDek"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/>
        </p:nvSpPr>
        <p:spPr>
          <a:xfrm>
            <a:off x="872837" y="429491"/>
            <a:ext cx="10321636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wheel = document.getElementById('wheel');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spinButton = document.getElementById('spin-wheel-button');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deg = 0;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spinButton.addEventListener('click', function () {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spinButton.style.pointerEvents = 'none';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deg = Math.floor(5000 + Math.random() * 5000);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wheel.style.transition = 'all 10s ease-out';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wheel.style.transform = `rotate(${deg}deg)`;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wheel.classList.add('blur');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wheel.addEventListener('transitionend', function () {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wheel.classList.remove('blur');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spinButton.style.pointerEvents = 'auto';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wheel.style.transition = 'none';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var actualDeg = deg % 360;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wheel.style.transform = `rotate(${actualDeg}deg)`;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BFADQxvSQVGsRmDEt3JD_QdBtWt56K0S4GaYfAsLORKrBrp4CTaxHwxEx_pI86znb8Hz2JCA5ZI_wqcjqvxJgTC2tc1agcD33vBRwzbc9QoCtXKK1-je5FAhOoiJL_f_EiZOPB35TcE"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316182" y="857441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316182" y="2821709"/>
            <a:ext cx="806334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1. Въведение - какво е Vanilla?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2. Кратко описание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3. Как се вгражда / инсталира?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4. Технологии и принципи</a:t>
            </a:r>
            <a:endParaRPr sz="28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5. Компоненти</a:t>
            </a:r>
            <a:endParaRPr sz="28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6. Примери</a:t>
            </a:r>
            <a:endParaRPr sz="28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/>
        </p:nvSpPr>
        <p:spPr>
          <a:xfrm>
            <a:off x="983673" y="1052945"/>
            <a:ext cx="9088582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paralaxContainer = document.getElementById('layered-container');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parallax(e) {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paralaxContainer.querySelectorAll('.layer').forEach(layer =&gt; {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    var speed = layer.getAttribute('data-speed');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    var x = (window.innerWidth - e.pageX * speed) / 250;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    var y = (window.innerWidth - e.pageX * speed) / 250;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    layer.style.transform = `translate(${-x}px) translateY(${y}px)`;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})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paralaxContainer.addEventListener('mousemove', parallax);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/>
        </p:nvSpPr>
        <p:spPr>
          <a:xfrm>
            <a:off x="1094509" y="1343891"/>
            <a:ext cx="95596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Използвана литература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1094509" y="3181620"/>
            <a:ext cx="842356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000"/>
              <a:buFont typeface="Noto Sans Symbols"/>
              <a:buChar char="➢"/>
            </a:pPr>
            <a:r>
              <a:rPr lang="ru-RU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https://www.infoq.com/news/2014/01/solid-principles-javascript/</a:t>
            </a:r>
            <a:endParaRPr sz="2000" u="sng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000"/>
              <a:buFont typeface="Noto Sans Symbols"/>
              <a:buChar char="➢"/>
            </a:pPr>
            <a:r>
              <a:rPr lang="ru-RU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http://vanilla-js.com/</a:t>
            </a:r>
            <a:endParaRPr sz="2000" u="sng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000"/>
              <a:buFont typeface="Noto Sans Symbols"/>
              <a:buChar char="➢"/>
            </a:pPr>
            <a:r>
              <a:rPr lang="ru-RU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https://developer.mozilla.org/en-US/docs/Web/JavaScript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/>
          <p:nvPr/>
        </p:nvSpPr>
        <p:spPr>
          <a:xfrm>
            <a:off x="1516404" y="2080644"/>
            <a:ext cx="696376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8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Благодарим Ви </a:t>
            </a:r>
            <a:endParaRPr b="1" i="1" sz="8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8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за вниманието</a:t>
            </a:r>
            <a:endParaRPr b="1" sz="8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39630" y="3248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ВЪВЕДЕНИЕ - КАКВО Е VANILLA?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850931" y="1806898"/>
            <a:ext cx="421885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Понятието </a:t>
            </a:r>
            <a:r>
              <a:rPr i="1"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VANILLA</a:t>
            </a: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 се използва често като описание на нещо опростено, обикновено, изчистено, стандартно.</a:t>
            </a:r>
            <a:endParaRPr sz="28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_vG-O5X3LuGyUP0OB8aeWRHdkTqWR6J7HedQEfANCxHxQVG--WefN27rncu-5H3ImwEMGm9wjwF_ywKgJ_XdByxGKkrOmQMgd6dJt2h5i8XISFh-Zwo0MIdCAPVyrD5vFbovF3L7Dm4"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30" y="1806898"/>
            <a:ext cx="5384079" cy="488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858982" y="5763491"/>
            <a:ext cx="5153891" cy="872836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67340" y="76046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КРАТКО ОПИСАНИЕ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67340" y="2904836"/>
            <a:ext cx="830738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JavaScript (Vanilla.JS) е олекотен, интерпретиран или своевременно компилиран език за програмиране с първокласни функции. Въпреки че е най-известен като скриптов език за уеб страници, много среди, които не са в браузър, също го използват, като Node.js, Apache CouchDB и Adobe Acrobat.  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942110" y="2673927"/>
            <a:ext cx="893618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JavaScript е базиран на прототип, мулти-парадигма, еднопоточен, динамичен език, поддържащ обектно-ориентирани, императивни и декларативни (напр. Функционално програмиране) стилове.</a:t>
            </a:r>
            <a:endParaRPr sz="28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8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48145" y="60806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КАК СЕ ВГРАЖДА / ИНСТАЛИРА?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748145" y="2115127"/>
            <a:ext cx="943494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Vanilla JS е изключително лесен и удобен за използване тъй като е толкова известен и разпространен, че се поддържа от повечето стандартни браузъри. Поради тази причина няма нужда да се инсталира. Той се интерпретира от браузърите по подразбиране.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За да вградим Vanilla JS в нашия проект трябва да добавим следния код в html частта. 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&lt;script src="path/to/vanilla.js"&gt;&lt;/script&gt;</a:t>
            </a: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4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59521" y="56649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ТЕХНОЛОГИИ И ПРИНЦИПИ</a:t>
            </a:r>
            <a:br>
              <a:rPr lang="ru-RU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59521" y="2073563"/>
            <a:ext cx="846512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JavaScript могат да се приложат S.O.L.I.D принципите: 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000"/>
              <a:buFont typeface="Noto Sans Symbols"/>
              <a:buChar char="➢"/>
            </a:pPr>
            <a:r>
              <a:rPr b="1" i="1"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Responsibility Principle:</a:t>
            </a: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Всичко трябва да има само една причина да се промени. Това ще помогне на разработчиците да разберат контекста и отговорността на това, което изграждат и когато има нужда от промяна.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000"/>
              <a:buFont typeface="Noto Sans Symbols"/>
              <a:buChar char="➢"/>
            </a:pPr>
            <a:r>
              <a:rPr b="1" i="1"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Open-Closed Principle</a:t>
            </a:r>
            <a: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 Промяна в поведението трябва да е възможна без промяна на съществуващ код, напр. чрез използване на разширени точки и създаване на код, който може да бъде включен.</a:t>
            </a: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ru-RU" sz="2000">
                <a:solidFill>
                  <a:srgbClr val="02173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rgbClr val="0217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217475" y="1423961"/>
            <a:ext cx="8534400" cy="448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➢"/>
            </a:pPr>
            <a:r>
              <a:rPr b="1" i="1" lang="ru-RU" sz="2000">
                <a:latin typeface="Arial"/>
                <a:ea typeface="Arial"/>
                <a:cs typeface="Arial"/>
                <a:sym typeface="Arial"/>
              </a:rPr>
              <a:t>Liskov substitution principle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Принципът определя, че обектите от свръхклас трябва да бъдат заменими с обекти от неговите подкласове, без да се нарушава приложението. Това изисква обектите от подкласовете ви да се държат по същия начин като обектите от вашия суперклас.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1038710" y="599357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ТЕХНОЛОГИИ И ПРИНЦИПИ - II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53485" y="5249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ТЕХНОЛОГИИ И ПРИНЦИПИ - III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753485" y="2406072"/>
            <a:ext cx="816032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000"/>
              <a:buFont typeface="Noto Sans Symbols"/>
              <a:buChar char="➢"/>
            </a:pPr>
            <a:r>
              <a:rPr b="1" i="1" lang="ru-RU" sz="20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Interface Segregation Principle:</a:t>
            </a:r>
            <a:r>
              <a:rPr lang="ru-RU" sz="20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 Клиентът не трябва да бъде принуждаван да зависи от интерфейсите, които не използва. Проблем е, че в JS няма явни интерфейси, но има начини за това.</a:t>
            </a:r>
            <a:endParaRPr sz="20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2000"/>
              <a:buFont typeface="Noto Sans Symbols"/>
              <a:buChar char="➢"/>
            </a:pPr>
            <a:r>
              <a:rPr b="1" i="1" lang="ru-RU" sz="20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Dependency Inversion Principle: </a:t>
            </a:r>
            <a:r>
              <a:rPr lang="ru-RU" sz="20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  <a:t>Състои се от две концепции, абстракция, която гласи, че трябва да зависим от абстракциите, а не от конкретните реализации и собствеността, която гласи, че прилагането на ниско ниво трябва да зависи от концепциите на високо ниво.</a:t>
            </a:r>
            <a:endParaRPr sz="20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>
                <a:solidFill>
                  <a:srgbClr val="02173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217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