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A3C971-7D35-4DF2-B828-90823EE0A099}" v="962" dt="2021-01-02T11:03:40.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bhajit Sahu" userId="4f120548575355b2" providerId="Windows Live" clId="Web-{25A3C971-7D35-4DF2-B828-90823EE0A099}"/>
    <pc:docChg chg="addSld delSld modSld sldOrd">
      <pc:chgData name="Subhajit Sahu" userId="4f120548575355b2" providerId="Windows Live" clId="Web-{25A3C971-7D35-4DF2-B828-90823EE0A099}" dt="2021-01-02T11:03:39.629" v="934" actId="14100"/>
      <pc:docMkLst>
        <pc:docMk/>
      </pc:docMkLst>
      <pc:sldChg chg="del">
        <pc:chgData name="Subhajit Sahu" userId="4f120548575355b2" providerId="Windows Live" clId="Web-{25A3C971-7D35-4DF2-B828-90823EE0A099}" dt="2021-01-02T09:58:08.363" v="80"/>
        <pc:sldMkLst>
          <pc:docMk/>
          <pc:sldMk cId="109857222" sldId="256"/>
        </pc:sldMkLst>
      </pc:sldChg>
      <pc:sldChg chg="addSp delSp modSp new">
        <pc:chgData name="Subhajit Sahu" userId="4f120548575355b2" providerId="Windows Live" clId="Web-{25A3C971-7D35-4DF2-B828-90823EE0A099}" dt="2021-01-02T09:54:58.923" v="79" actId="1076"/>
        <pc:sldMkLst>
          <pc:docMk/>
          <pc:sldMk cId="3536420965" sldId="257"/>
        </pc:sldMkLst>
        <pc:spChg chg="mod">
          <ac:chgData name="Subhajit Sahu" userId="4f120548575355b2" providerId="Windows Live" clId="Web-{25A3C971-7D35-4DF2-B828-90823EE0A099}" dt="2021-01-02T09:51:07.202" v="33" actId="20577"/>
          <ac:spMkLst>
            <pc:docMk/>
            <pc:sldMk cId="3536420965" sldId="257"/>
            <ac:spMk id="2" creationId="{954FF4DE-8120-4A27-816E-9EFD46C340FE}"/>
          </ac:spMkLst>
        </pc:spChg>
        <pc:spChg chg="mod">
          <ac:chgData name="Subhajit Sahu" userId="4f120548575355b2" providerId="Windows Live" clId="Web-{25A3C971-7D35-4DF2-B828-90823EE0A099}" dt="2021-01-02T09:54:13.079" v="69" actId="20577"/>
          <ac:spMkLst>
            <pc:docMk/>
            <pc:sldMk cId="3536420965" sldId="257"/>
            <ac:spMk id="3" creationId="{FA7941B0-4444-4254-B741-015266B9E0D1}"/>
          </ac:spMkLst>
        </pc:spChg>
        <pc:spChg chg="del mod">
          <ac:chgData name="Subhajit Sahu" userId="4f120548575355b2" providerId="Windows Live" clId="Web-{25A3C971-7D35-4DF2-B828-90823EE0A099}" dt="2021-01-02T09:54:37.548" v="72"/>
          <ac:spMkLst>
            <pc:docMk/>
            <pc:sldMk cId="3536420965" sldId="257"/>
            <ac:spMk id="4" creationId="{9DA27371-9DF0-42E4-8A3D-C175D169C9D4}"/>
          </ac:spMkLst>
        </pc:spChg>
        <pc:picChg chg="add mod ord">
          <ac:chgData name="Subhajit Sahu" userId="4f120548575355b2" providerId="Windows Live" clId="Web-{25A3C971-7D35-4DF2-B828-90823EE0A099}" dt="2021-01-02T09:54:58.923" v="79" actId="1076"/>
          <ac:picMkLst>
            <pc:docMk/>
            <pc:sldMk cId="3536420965" sldId="257"/>
            <ac:picMk id="5" creationId="{CD66AF1B-3A00-4DBA-92F4-AE007505F844}"/>
          </ac:picMkLst>
        </pc:picChg>
      </pc:sldChg>
      <pc:sldChg chg="addSp delSp modSp new">
        <pc:chgData name="Subhajit Sahu" userId="4f120548575355b2" providerId="Windows Live" clId="Web-{25A3C971-7D35-4DF2-B828-90823EE0A099}" dt="2021-01-02T10:07:32.338" v="159" actId="1076"/>
        <pc:sldMkLst>
          <pc:docMk/>
          <pc:sldMk cId="1111780171" sldId="258"/>
        </pc:sldMkLst>
        <pc:spChg chg="mod">
          <ac:chgData name="Subhajit Sahu" userId="4f120548575355b2" providerId="Windows Live" clId="Web-{25A3C971-7D35-4DF2-B828-90823EE0A099}" dt="2021-01-02T09:58:30.223" v="96" actId="20577"/>
          <ac:spMkLst>
            <pc:docMk/>
            <pc:sldMk cId="1111780171" sldId="258"/>
            <ac:spMk id="2" creationId="{D8A744B4-CC04-4386-B809-ED679FC40D40}"/>
          </ac:spMkLst>
        </pc:spChg>
        <pc:spChg chg="mod">
          <ac:chgData name="Subhajit Sahu" userId="4f120548575355b2" providerId="Windows Live" clId="Web-{25A3C971-7D35-4DF2-B828-90823EE0A099}" dt="2021-01-02T10:05:28.024" v="145" actId="20577"/>
          <ac:spMkLst>
            <pc:docMk/>
            <pc:sldMk cId="1111780171" sldId="258"/>
            <ac:spMk id="3" creationId="{0C07C22D-1722-42D1-83B2-4C7B8344ADCE}"/>
          </ac:spMkLst>
        </pc:spChg>
        <pc:spChg chg="add del">
          <ac:chgData name="Subhajit Sahu" userId="4f120548575355b2" providerId="Windows Live" clId="Web-{25A3C971-7D35-4DF2-B828-90823EE0A099}" dt="2021-01-02T10:06:22.587" v="149"/>
          <ac:spMkLst>
            <pc:docMk/>
            <pc:sldMk cId="1111780171" sldId="258"/>
            <ac:spMk id="4" creationId="{64E4469B-B790-44FD-A7AF-A175E2C6DFD2}"/>
          </ac:spMkLst>
        </pc:spChg>
        <pc:spChg chg="add del mod">
          <ac:chgData name="Subhajit Sahu" userId="4f120548575355b2" providerId="Windows Live" clId="Web-{25A3C971-7D35-4DF2-B828-90823EE0A099}" dt="2021-01-02T10:07:19.056" v="155"/>
          <ac:spMkLst>
            <pc:docMk/>
            <pc:sldMk cId="1111780171" sldId="258"/>
            <ac:spMk id="8" creationId="{3C69C454-5F67-4C29-B138-F8970E5911DF}"/>
          </ac:spMkLst>
        </pc:spChg>
        <pc:picChg chg="add del mod ord">
          <ac:chgData name="Subhajit Sahu" userId="4f120548575355b2" providerId="Windows Live" clId="Web-{25A3C971-7D35-4DF2-B828-90823EE0A099}" dt="2021-01-02T10:05:43.743" v="148"/>
          <ac:picMkLst>
            <pc:docMk/>
            <pc:sldMk cId="1111780171" sldId="258"/>
            <ac:picMk id="5" creationId="{33AD6669-B531-4105-BB36-8DF9DE9ACB09}"/>
          </ac:picMkLst>
        </pc:picChg>
        <pc:picChg chg="add del mod ord">
          <ac:chgData name="Subhajit Sahu" userId="4f120548575355b2" providerId="Windows Live" clId="Web-{25A3C971-7D35-4DF2-B828-90823EE0A099}" dt="2021-01-02T10:07:16.853" v="154"/>
          <ac:picMkLst>
            <pc:docMk/>
            <pc:sldMk cId="1111780171" sldId="258"/>
            <ac:picMk id="6" creationId="{3DC4D1BA-D967-4287-96DF-8E1DE1578424}"/>
          </ac:picMkLst>
        </pc:picChg>
        <pc:picChg chg="add mod ord">
          <ac:chgData name="Subhajit Sahu" userId="4f120548575355b2" providerId="Windows Live" clId="Web-{25A3C971-7D35-4DF2-B828-90823EE0A099}" dt="2021-01-02T10:07:32.338" v="159" actId="1076"/>
          <ac:picMkLst>
            <pc:docMk/>
            <pc:sldMk cId="1111780171" sldId="258"/>
            <ac:picMk id="9" creationId="{53EFBCC5-2650-4F84-8B4D-D797D9DC2339}"/>
          </ac:picMkLst>
        </pc:picChg>
      </pc:sldChg>
      <pc:sldChg chg="addSp delSp modSp add replId">
        <pc:chgData name="Subhajit Sahu" userId="4f120548575355b2" providerId="Windows Live" clId="Web-{25A3C971-7D35-4DF2-B828-90823EE0A099}" dt="2021-01-02T10:40:17.813" v="651" actId="14100"/>
        <pc:sldMkLst>
          <pc:docMk/>
          <pc:sldMk cId="2086980809" sldId="259"/>
        </pc:sldMkLst>
        <pc:spChg chg="mod">
          <ac:chgData name="Subhajit Sahu" userId="4f120548575355b2" providerId="Windows Live" clId="Web-{25A3C971-7D35-4DF2-B828-90823EE0A099}" dt="2021-01-02T10:12:43.654" v="279" actId="20577"/>
          <ac:spMkLst>
            <pc:docMk/>
            <pc:sldMk cId="2086980809" sldId="259"/>
            <ac:spMk id="2" creationId="{D8A744B4-CC04-4386-B809-ED679FC40D40}"/>
          </ac:spMkLst>
        </pc:spChg>
        <pc:spChg chg="mod">
          <ac:chgData name="Subhajit Sahu" userId="4f120548575355b2" providerId="Windows Live" clId="Web-{25A3C971-7D35-4DF2-B828-90823EE0A099}" dt="2021-01-02T10:13:56.529" v="301" actId="20577"/>
          <ac:spMkLst>
            <pc:docMk/>
            <pc:sldMk cId="2086980809" sldId="259"/>
            <ac:spMk id="3" creationId="{0C07C22D-1722-42D1-83B2-4C7B8344ADCE}"/>
          </ac:spMkLst>
        </pc:spChg>
        <pc:spChg chg="add mod">
          <ac:chgData name="Subhajit Sahu" userId="4f120548575355b2" providerId="Windows Live" clId="Web-{25A3C971-7D35-4DF2-B828-90823EE0A099}" dt="2021-01-02T10:12:14.966" v="252" actId="14100"/>
          <ac:spMkLst>
            <pc:docMk/>
            <pc:sldMk cId="2086980809" sldId="259"/>
            <ac:spMk id="5" creationId="{F0F3F36C-D796-4CAB-9D41-9D91BA87393E}"/>
          </ac:spMkLst>
        </pc:spChg>
        <pc:picChg chg="add mod">
          <ac:chgData name="Subhajit Sahu" userId="4f120548575355b2" providerId="Windows Live" clId="Web-{25A3C971-7D35-4DF2-B828-90823EE0A099}" dt="2021-01-02T10:40:17.813" v="651" actId="14100"/>
          <ac:picMkLst>
            <pc:docMk/>
            <pc:sldMk cId="2086980809" sldId="259"/>
            <ac:picMk id="6" creationId="{5E90DB8D-58F7-4B3C-9862-3692463ECA5F}"/>
          </ac:picMkLst>
        </pc:picChg>
        <pc:picChg chg="del">
          <ac:chgData name="Subhajit Sahu" userId="4f120548575355b2" providerId="Windows Live" clId="Web-{25A3C971-7D35-4DF2-B828-90823EE0A099}" dt="2021-01-02T10:09:29.151" v="165"/>
          <ac:picMkLst>
            <pc:docMk/>
            <pc:sldMk cId="2086980809" sldId="259"/>
            <ac:picMk id="9" creationId="{53EFBCC5-2650-4F84-8B4D-D797D9DC2339}"/>
          </ac:picMkLst>
        </pc:picChg>
      </pc:sldChg>
      <pc:sldChg chg="addSp modSp add replId">
        <pc:chgData name="Subhajit Sahu" userId="4f120548575355b2" providerId="Windows Live" clId="Web-{25A3C971-7D35-4DF2-B828-90823EE0A099}" dt="2021-01-02T10:39:52.485" v="648" actId="14100"/>
        <pc:sldMkLst>
          <pc:docMk/>
          <pc:sldMk cId="1186258830" sldId="260"/>
        </pc:sldMkLst>
        <pc:spChg chg="mod">
          <ac:chgData name="Subhajit Sahu" userId="4f120548575355b2" providerId="Windows Live" clId="Web-{25A3C971-7D35-4DF2-B828-90823EE0A099}" dt="2021-01-02T10:14:20.014" v="305" actId="20577"/>
          <ac:spMkLst>
            <pc:docMk/>
            <pc:sldMk cId="1186258830" sldId="260"/>
            <ac:spMk id="2" creationId="{D8A744B4-CC04-4386-B809-ED679FC40D40}"/>
          </ac:spMkLst>
        </pc:spChg>
        <pc:spChg chg="mod">
          <ac:chgData name="Subhajit Sahu" userId="4f120548575355b2" providerId="Windows Live" clId="Web-{25A3C971-7D35-4DF2-B828-90823EE0A099}" dt="2021-01-02T10:21:32.737" v="388" actId="20577"/>
          <ac:spMkLst>
            <pc:docMk/>
            <pc:sldMk cId="1186258830" sldId="260"/>
            <ac:spMk id="3" creationId="{0C07C22D-1722-42D1-83B2-4C7B8344ADCE}"/>
          </ac:spMkLst>
        </pc:spChg>
        <pc:spChg chg="mod">
          <ac:chgData name="Subhajit Sahu" userId="4f120548575355b2" providerId="Windows Live" clId="Web-{25A3C971-7D35-4DF2-B828-90823EE0A099}" dt="2021-01-02T10:21:36.425" v="391" actId="20577"/>
          <ac:spMkLst>
            <pc:docMk/>
            <pc:sldMk cId="1186258830" sldId="260"/>
            <ac:spMk id="5" creationId="{F0F3F36C-D796-4CAB-9D41-9D91BA87393E}"/>
          </ac:spMkLst>
        </pc:spChg>
        <pc:picChg chg="add mod">
          <ac:chgData name="Subhajit Sahu" userId="4f120548575355b2" providerId="Windows Live" clId="Web-{25A3C971-7D35-4DF2-B828-90823EE0A099}" dt="2021-01-02T10:39:52.485" v="648" actId="14100"/>
          <ac:picMkLst>
            <pc:docMk/>
            <pc:sldMk cId="1186258830" sldId="260"/>
            <ac:picMk id="4" creationId="{493D1B0B-8D13-459E-A20A-3D450992E2B5}"/>
          </ac:picMkLst>
        </pc:picChg>
      </pc:sldChg>
      <pc:sldChg chg="addSp modSp add ord replId">
        <pc:chgData name="Subhajit Sahu" userId="4f120548575355b2" providerId="Windows Live" clId="Web-{25A3C971-7D35-4DF2-B828-90823EE0A099}" dt="2021-01-02T10:39:29.156" v="645" actId="14100"/>
        <pc:sldMkLst>
          <pc:docMk/>
          <pc:sldMk cId="721726807" sldId="261"/>
        </pc:sldMkLst>
        <pc:spChg chg="mod">
          <ac:chgData name="Subhajit Sahu" userId="4f120548575355b2" providerId="Windows Live" clId="Web-{25A3C971-7D35-4DF2-B828-90823EE0A099}" dt="2021-01-02T10:19:20.408" v="359" actId="20577"/>
          <ac:spMkLst>
            <pc:docMk/>
            <pc:sldMk cId="721726807" sldId="261"/>
            <ac:spMk id="2" creationId="{D8A744B4-CC04-4386-B809-ED679FC40D40}"/>
          </ac:spMkLst>
        </pc:spChg>
        <pc:spChg chg="mod">
          <ac:chgData name="Subhajit Sahu" userId="4f120548575355b2" providerId="Windows Live" clId="Web-{25A3C971-7D35-4DF2-B828-90823EE0A099}" dt="2021-01-02T10:21:09.925" v="387" actId="20577"/>
          <ac:spMkLst>
            <pc:docMk/>
            <pc:sldMk cId="721726807" sldId="261"/>
            <ac:spMk id="3" creationId="{0C07C22D-1722-42D1-83B2-4C7B8344ADCE}"/>
          </ac:spMkLst>
        </pc:spChg>
        <pc:spChg chg="mod">
          <ac:chgData name="Subhajit Sahu" userId="4f120548575355b2" providerId="Windows Live" clId="Web-{25A3C971-7D35-4DF2-B828-90823EE0A099}" dt="2021-01-02T10:20:12.315" v="384" actId="20577"/>
          <ac:spMkLst>
            <pc:docMk/>
            <pc:sldMk cId="721726807" sldId="261"/>
            <ac:spMk id="5" creationId="{F0F3F36C-D796-4CAB-9D41-9D91BA87393E}"/>
          </ac:spMkLst>
        </pc:spChg>
        <pc:picChg chg="add mod">
          <ac:chgData name="Subhajit Sahu" userId="4f120548575355b2" providerId="Windows Live" clId="Web-{25A3C971-7D35-4DF2-B828-90823EE0A099}" dt="2021-01-02T10:39:29.156" v="645" actId="14100"/>
          <ac:picMkLst>
            <pc:docMk/>
            <pc:sldMk cId="721726807" sldId="261"/>
            <ac:picMk id="4" creationId="{5786E504-0F80-47F0-A3A9-1557246B1DE1}"/>
          </ac:picMkLst>
        </pc:picChg>
      </pc:sldChg>
      <pc:sldChg chg="addSp delSp modSp add ord replId">
        <pc:chgData name="Subhajit Sahu" userId="4f120548575355b2" providerId="Windows Live" clId="Web-{25A3C971-7D35-4DF2-B828-90823EE0A099}" dt="2021-01-02T10:44:25.284" v="738" actId="14100"/>
        <pc:sldMkLst>
          <pc:docMk/>
          <pc:sldMk cId="3702328385" sldId="262"/>
        </pc:sldMkLst>
        <pc:spChg chg="mod">
          <ac:chgData name="Subhajit Sahu" userId="4f120548575355b2" providerId="Windows Live" clId="Web-{25A3C971-7D35-4DF2-B828-90823EE0A099}" dt="2021-01-02T10:40:36.454" v="670" actId="20577"/>
          <ac:spMkLst>
            <pc:docMk/>
            <pc:sldMk cId="3702328385" sldId="262"/>
            <ac:spMk id="2" creationId="{D8A744B4-CC04-4386-B809-ED679FC40D40}"/>
          </ac:spMkLst>
        </pc:spChg>
        <pc:spChg chg="del mod">
          <ac:chgData name="Subhajit Sahu" userId="4f120548575355b2" providerId="Windows Live" clId="Web-{25A3C971-7D35-4DF2-B828-90823EE0A099}" dt="2021-01-02T10:24:20.020" v="408"/>
          <ac:spMkLst>
            <pc:docMk/>
            <pc:sldMk cId="3702328385" sldId="262"/>
            <ac:spMk id="3" creationId="{0C07C22D-1722-42D1-83B2-4C7B8344ADCE}"/>
          </ac:spMkLst>
        </pc:spChg>
        <pc:spChg chg="add mod">
          <ac:chgData name="Subhajit Sahu" userId="4f120548575355b2" providerId="Windows Live" clId="Web-{25A3C971-7D35-4DF2-B828-90823EE0A099}" dt="2021-01-02T10:38:17.046" v="636" actId="20577"/>
          <ac:spMkLst>
            <pc:docMk/>
            <pc:sldMk cId="3702328385" sldId="262"/>
            <ac:spMk id="5" creationId="{F926A010-3A67-4DA5-875D-66C5500F8632}"/>
          </ac:spMkLst>
        </pc:spChg>
        <pc:spChg chg="add mod">
          <ac:chgData name="Subhajit Sahu" userId="4f120548575355b2" providerId="Windows Live" clId="Web-{25A3C971-7D35-4DF2-B828-90823EE0A099}" dt="2021-01-02T10:36:43.029" v="619" actId="20577"/>
          <ac:spMkLst>
            <pc:docMk/>
            <pc:sldMk cId="3702328385" sldId="262"/>
            <ac:spMk id="8" creationId="{06258E5E-84BC-4C23-9032-0C979DD75785}"/>
          </ac:spMkLst>
        </pc:spChg>
        <pc:spChg chg="add mod">
          <ac:chgData name="Subhajit Sahu" userId="4f120548575355b2" providerId="Windows Live" clId="Web-{25A3C971-7D35-4DF2-B828-90823EE0A099}" dt="2021-01-02T10:43:28.424" v="720" actId="1076"/>
          <ac:spMkLst>
            <pc:docMk/>
            <pc:sldMk cId="3702328385" sldId="262"/>
            <ac:spMk id="12" creationId="{31823D4A-1E37-4432-AB46-EEE66F424296}"/>
          </ac:spMkLst>
        </pc:spChg>
        <pc:spChg chg="add mod">
          <ac:chgData name="Subhajit Sahu" userId="4f120548575355b2" providerId="Windows Live" clId="Web-{25A3C971-7D35-4DF2-B828-90823EE0A099}" dt="2021-01-02T10:44:08.378" v="735" actId="20577"/>
          <ac:spMkLst>
            <pc:docMk/>
            <pc:sldMk cId="3702328385" sldId="262"/>
            <ac:spMk id="14" creationId="{4B8AFB2B-2FCA-40E9-90E9-6C5505FC3BAA}"/>
          </ac:spMkLst>
        </pc:spChg>
        <pc:picChg chg="add del mod ord">
          <ac:chgData name="Subhajit Sahu" userId="4f120548575355b2" providerId="Windows Live" clId="Web-{25A3C971-7D35-4DF2-B828-90823EE0A099}" dt="2021-01-02T10:30:54.088" v="481"/>
          <ac:picMkLst>
            <pc:docMk/>
            <pc:sldMk cId="3702328385" sldId="262"/>
            <ac:picMk id="6" creationId="{054A8DCA-5984-4BF5-A37B-3FE8C7DB8E95}"/>
          </ac:picMkLst>
        </pc:picChg>
        <pc:picChg chg="del">
          <ac:chgData name="Subhajit Sahu" userId="4f120548575355b2" providerId="Windows Live" clId="Web-{25A3C971-7D35-4DF2-B828-90823EE0A099}" dt="2021-01-02T10:22:28.832" v="394"/>
          <ac:picMkLst>
            <pc:docMk/>
            <pc:sldMk cId="3702328385" sldId="262"/>
            <ac:picMk id="9" creationId="{53EFBCC5-2650-4F84-8B4D-D797D9DC2339}"/>
          </ac:picMkLst>
        </pc:picChg>
        <pc:picChg chg="add mod">
          <ac:chgData name="Subhajit Sahu" userId="4f120548575355b2" providerId="Windows Live" clId="Web-{25A3C971-7D35-4DF2-B828-90823EE0A099}" dt="2021-01-02T10:44:25.284" v="738" actId="14100"/>
          <ac:picMkLst>
            <pc:docMk/>
            <pc:sldMk cId="3702328385" sldId="262"/>
            <ac:picMk id="10" creationId="{2F452578-6E44-4393-B00A-66D4B3E45E83}"/>
          </ac:picMkLst>
        </pc:picChg>
        <pc:cxnChg chg="add mod">
          <ac:chgData name="Subhajit Sahu" userId="4f120548575355b2" providerId="Windows Live" clId="Web-{25A3C971-7D35-4DF2-B828-90823EE0A099}" dt="2021-01-02T10:42:25.783" v="685"/>
          <ac:cxnSpMkLst>
            <pc:docMk/>
            <pc:sldMk cId="3702328385" sldId="262"/>
            <ac:cxnSpMk id="11" creationId="{2E06A692-8AF1-4B3C-A98D-629ED8033AE8}"/>
          </ac:cxnSpMkLst>
        </pc:cxnChg>
        <pc:cxnChg chg="add mod">
          <ac:chgData name="Subhajit Sahu" userId="4f120548575355b2" providerId="Windows Live" clId="Web-{25A3C971-7D35-4DF2-B828-90823EE0A099}" dt="2021-01-02T10:44:00.862" v="725" actId="1076"/>
          <ac:cxnSpMkLst>
            <pc:docMk/>
            <pc:sldMk cId="3702328385" sldId="262"/>
            <ac:cxnSpMk id="13" creationId="{0F57EBED-ED98-4BE4-9BC0-A8950F146A0B}"/>
          </ac:cxnSpMkLst>
        </pc:cxnChg>
      </pc:sldChg>
      <pc:sldChg chg="modSp add ord replId">
        <pc:chgData name="Subhajit Sahu" userId="4f120548575355b2" providerId="Windows Live" clId="Web-{25A3C971-7D35-4DF2-B828-90823EE0A099}" dt="2021-01-02T10:48:28.615" v="780" actId="20577"/>
        <pc:sldMkLst>
          <pc:docMk/>
          <pc:sldMk cId="3211351296" sldId="263"/>
        </pc:sldMkLst>
        <pc:spChg chg="mod">
          <ac:chgData name="Subhajit Sahu" userId="4f120548575355b2" providerId="Windows Live" clId="Web-{25A3C971-7D35-4DF2-B828-90823EE0A099}" dt="2021-01-02T10:48:28.615" v="780" actId="20577"/>
          <ac:spMkLst>
            <pc:docMk/>
            <pc:sldMk cId="3211351296" sldId="263"/>
            <ac:spMk id="5" creationId="{F926A010-3A67-4DA5-875D-66C5500F8632}"/>
          </ac:spMkLst>
        </pc:spChg>
        <pc:picChg chg="mod">
          <ac:chgData name="Subhajit Sahu" userId="4f120548575355b2" providerId="Windows Live" clId="Web-{25A3C971-7D35-4DF2-B828-90823EE0A099}" dt="2021-01-02T10:45:53.145" v="741" actId="14100"/>
          <ac:picMkLst>
            <pc:docMk/>
            <pc:sldMk cId="3211351296" sldId="263"/>
            <ac:picMk id="6" creationId="{054A8DCA-5984-4BF5-A37B-3FE8C7DB8E95}"/>
          </ac:picMkLst>
        </pc:picChg>
      </pc:sldChg>
      <pc:sldChg chg="addSp delSp modSp add replId">
        <pc:chgData name="Subhajit Sahu" userId="4f120548575355b2" providerId="Windows Live" clId="Web-{25A3C971-7D35-4DF2-B828-90823EE0A099}" dt="2021-01-02T11:03:39.629" v="934" actId="14100"/>
        <pc:sldMkLst>
          <pc:docMk/>
          <pc:sldMk cId="3939636305" sldId="264"/>
        </pc:sldMkLst>
        <pc:spChg chg="mod">
          <ac:chgData name="Subhajit Sahu" userId="4f120548575355b2" providerId="Windows Live" clId="Web-{25A3C971-7D35-4DF2-B828-90823EE0A099}" dt="2021-01-02T10:49:29.553" v="789" actId="20577"/>
          <ac:spMkLst>
            <pc:docMk/>
            <pc:sldMk cId="3939636305" sldId="264"/>
            <ac:spMk id="2" creationId="{D8A744B4-CC04-4386-B809-ED679FC40D40}"/>
          </ac:spMkLst>
        </pc:spChg>
        <pc:spChg chg="add del mod">
          <ac:chgData name="Subhajit Sahu" userId="4f120548575355b2" providerId="Windows Live" clId="Web-{25A3C971-7D35-4DF2-B828-90823EE0A099}" dt="2021-01-02T10:49:35.928" v="793"/>
          <ac:spMkLst>
            <pc:docMk/>
            <pc:sldMk cId="3939636305" sldId="264"/>
            <ac:spMk id="4" creationId="{751F43E5-A00C-4E67-85FD-2D04973BD37F}"/>
          </ac:spMkLst>
        </pc:spChg>
        <pc:spChg chg="del mod">
          <ac:chgData name="Subhajit Sahu" userId="4f120548575355b2" providerId="Windows Live" clId="Web-{25A3C971-7D35-4DF2-B828-90823EE0A099}" dt="2021-01-02T10:55:14.385" v="866"/>
          <ac:spMkLst>
            <pc:docMk/>
            <pc:sldMk cId="3939636305" sldId="264"/>
            <ac:spMk id="5" creationId="{F926A010-3A67-4DA5-875D-66C5500F8632}"/>
          </ac:spMkLst>
        </pc:spChg>
        <pc:spChg chg="add mod">
          <ac:chgData name="Subhajit Sahu" userId="4f120548575355b2" providerId="Windows Live" clId="Web-{25A3C971-7D35-4DF2-B828-90823EE0A099}" dt="2021-01-02T11:03:39.629" v="934" actId="14100"/>
          <ac:spMkLst>
            <pc:docMk/>
            <pc:sldMk cId="3939636305" sldId="264"/>
            <ac:spMk id="8" creationId="{50456F28-8E35-409D-ACCC-804DC64A62E1}"/>
          </ac:spMkLst>
        </pc:spChg>
        <pc:spChg chg="add del mod">
          <ac:chgData name="Subhajit Sahu" userId="4f120548575355b2" providerId="Windows Live" clId="Web-{25A3C971-7D35-4DF2-B828-90823EE0A099}" dt="2021-01-02T10:59:56.812" v="879"/>
          <ac:spMkLst>
            <pc:docMk/>
            <pc:sldMk cId="3939636305" sldId="264"/>
            <ac:spMk id="11" creationId="{05F5F969-1623-44BB-842C-47C962660CA9}"/>
          </ac:spMkLst>
        </pc:spChg>
        <pc:spChg chg="add mod">
          <ac:chgData name="Subhajit Sahu" userId="4f120548575355b2" providerId="Windows Live" clId="Web-{25A3C971-7D35-4DF2-B828-90823EE0A099}" dt="2021-01-02T11:03:39.629" v="934" actId="14100"/>
          <ac:spMkLst>
            <pc:docMk/>
            <pc:sldMk cId="3939636305" sldId="264"/>
            <ac:spMk id="13" creationId="{87E7A087-C27A-4213-B372-18182B41E486}"/>
          </ac:spMkLst>
        </pc:spChg>
        <pc:picChg chg="add del">
          <ac:chgData name="Subhajit Sahu" userId="4f120548575355b2" providerId="Windows Live" clId="Web-{25A3C971-7D35-4DF2-B828-90823EE0A099}" dt="2021-01-02T10:50:18.913" v="794"/>
          <ac:picMkLst>
            <pc:docMk/>
            <pc:sldMk cId="3939636305" sldId="264"/>
            <ac:picMk id="6" creationId="{054A8DCA-5984-4BF5-A37B-3FE8C7DB8E95}"/>
          </ac:picMkLst>
        </pc:picChg>
        <pc:picChg chg="add del mod ord">
          <ac:chgData name="Subhajit Sahu" userId="4f120548575355b2" providerId="Windows Live" clId="Web-{25A3C971-7D35-4DF2-B828-90823EE0A099}" dt="2021-01-02T11:00:25.093" v="882"/>
          <ac:picMkLst>
            <pc:docMk/>
            <pc:sldMk cId="3939636305" sldId="264"/>
            <ac:picMk id="9" creationId="{808E1F28-B492-4E3C-979E-0BE46A3EF32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vimeo.com/25118844" TargetMode="External"/><Relationship Id="rId2" Type="http://schemas.openxmlformats.org/officeDocument/2006/relationships/hyperlink" Target="http://static-course-assets.s3.amazonaws.com/CyberSec2.1/en/course/module1/1.4.1.1/media/index.html?wvideo=e40fwkk6e7"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F4DE-8120-4A27-816E-9EFD46C340FE}"/>
              </a:ext>
            </a:extLst>
          </p:cNvPr>
          <p:cNvSpPr>
            <a:spLocks noGrp="1"/>
          </p:cNvSpPr>
          <p:nvPr>
            <p:ph type="title"/>
          </p:nvPr>
        </p:nvSpPr>
        <p:spPr/>
        <p:txBody>
          <a:bodyPr/>
          <a:lstStyle/>
          <a:p>
            <a:r>
              <a:rPr lang="en-US" sz="3600" b="1" dirty="0">
                <a:cs typeface="Calibri Light"/>
              </a:rPr>
              <a:t>The Need for Cybersecurity</a:t>
            </a:r>
          </a:p>
        </p:txBody>
      </p:sp>
      <p:sp>
        <p:nvSpPr>
          <p:cNvPr id="3" name="Content Placeholder 2">
            <a:extLst>
              <a:ext uri="{FF2B5EF4-FFF2-40B4-BE49-F238E27FC236}">
                <a16:creationId xmlns:a16="http://schemas.microsoft.com/office/drawing/2014/main" id="{FA7941B0-4444-4254-B741-015266B9E0D1}"/>
              </a:ext>
            </a:extLst>
          </p:cNvPr>
          <p:cNvSpPr>
            <a:spLocks noGrp="1"/>
          </p:cNvSpPr>
          <p:nvPr>
            <p:ph sz="half" idx="1"/>
          </p:nvPr>
        </p:nvSpPr>
        <p:spPr/>
        <p:txBody>
          <a:bodyPr vert="horz" lIns="91440" tIns="45720" rIns="91440" bIns="45720" rtlCol="0" anchor="t">
            <a:normAutofit/>
          </a:bodyPr>
          <a:lstStyle/>
          <a:p>
            <a:r>
              <a:rPr lang="en-US" sz="1600" b="1" dirty="0">
                <a:ea typeface="+mn-lt"/>
                <a:cs typeface="+mn-lt"/>
              </a:rPr>
              <a:t>Cybersecurity</a:t>
            </a:r>
            <a:r>
              <a:rPr lang="en-US" sz="1600" dirty="0">
                <a:ea typeface="+mn-lt"/>
                <a:cs typeface="+mn-lt"/>
              </a:rPr>
              <a:t> is the ongoing effort to protect these networked systems and all of the data from unauthorized use or harm.</a:t>
            </a:r>
          </a:p>
          <a:p>
            <a:r>
              <a:rPr lang="en-US" sz="1600" dirty="0">
                <a:ea typeface="+mn-lt"/>
                <a:cs typeface="+mn-lt"/>
              </a:rPr>
              <a:t>On a </a:t>
            </a:r>
            <a:r>
              <a:rPr lang="en-US" sz="1600" b="1" dirty="0">
                <a:ea typeface="+mn-lt"/>
                <a:cs typeface="+mn-lt"/>
              </a:rPr>
              <a:t>personal level</a:t>
            </a:r>
            <a:r>
              <a:rPr lang="en-US" sz="1600" dirty="0">
                <a:ea typeface="+mn-lt"/>
                <a:cs typeface="+mn-lt"/>
              </a:rPr>
              <a:t>, you need to safeguard your identity, your data, and your computing devices.</a:t>
            </a:r>
          </a:p>
          <a:p>
            <a:r>
              <a:rPr lang="en-US" sz="1600" dirty="0">
                <a:ea typeface="+mn-lt"/>
                <a:cs typeface="+mn-lt"/>
              </a:rPr>
              <a:t>At the </a:t>
            </a:r>
            <a:r>
              <a:rPr lang="en-US" sz="1600" b="1" dirty="0">
                <a:ea typeface="+mn-lt"/>
                <a:cs typeface="+mn-lt"/>
              </a:rPr>
              <a:t>corporate level</a:t>
            </a:r>
            <a:r>
              <a:rPr lang="en-US" sz="1600" dirty="0">
                <a:ea typeface="+mn-lt"/>
                <a:cs typeface="+mn-lt"/>
              </a:rPr>
              <a:t>, it is everyone’s responsibility to protect the organization’s reputation, data, and customers.</a:t>
            </a:r>
          </a:p>
          <a:p>
            <a:r>
              <a:rPr lang="en-US" sz="1600" dirty="0">
                <a:ea typeface="+mn-lt"/>
                <a:cs typeface="+mn-lt"/>
              </a:rPr>
              <a:t>At the </a:t>
            </a:r>
            <a:r>
              <a:rPr lang="en-US" sz="1600" b="1" dirty="0">
                <a:ea typeface="+mn-lt"/>
                <a:cs typeface="+mn-lt"/>
              </a:rPr>
              <a:t>state level,</a:t>
            </a:r>
            <a:r>
              <a:rPr lang="en-US" sz="1600" dirty="0">
                <a:ea typeface="+mn-lt"/>
                <a:cs typeface="+mn-lt"/>
              </a:rPr>
              <a:t> national security, and the safety and well-being of the citizens are at stake.</a:t>
            </a:r>
            <a:endParaRPr lang="en-US" sz="1600">
              <a:ea typeface="+mn-lt"/>
              <a:cs typeface="+mn-lt"/>
            </a:endParaRPr>
          </a:p>
          <a:p>
            <a:endParaRPr lang="en-US" sz="1600" dirty="0">
              <a:cs typeface="Calibri"/>
            </a:endParaRPr>
          </a:p>
          <a:p>
            <a:r>
              <a:rPr lang="en-US" sz="1600" dirty="0">
                <a:ea typeface="+mn-lt"/>
                <a:cs typeface="+mn-lt"/>
              </a:rPr>
              <a:t>Your </a:t>
            </a:r>
            <a:r>
              <a:rPr lang="en-US" sz="1600" b="1" dirty="0">
                <a:ea typeface="+mn-lt"/>
                <a:cs typeface="+mn-lt"/>
              </a:rPr>
              <a:t>online identity</a:t>
            </a:r>
            <a:r>
              <a:rPr lang="en-US" sz="1600" dirty="0">
                <a:ea typeface="+mn-lt"/>
                <a:cs typeface="+mn-lt"/>
              </a:rPr>
              <a:t> is how you present yourself to others online. This online identity should only reveal a limited amount of information about you.</a:t>
            </a:r>
            <a:endParaRPr lang="en-US" sz="1600" dirty="0">
              <a:cs typeface="Calibri"/>
            </a:endParaRPr>
          </a:p>
        </p:txBody>
      </p:sp>
      <p:pic>
        <p:nvPicPr>
          <p:cNvPr id="5" name="Picture 5" descr="Graphical user interface&#10;&#10;Description automatically generated">
            <a:extLst>
              <a:ext uri="{FF2B5EF4-FFF2-40B4-BE49-F238E27FC236}">
                <a16:creationId xmlns:a16="http://schemas.microsoft.com/office/drawing/2014/main" id="{CD66AF1B-3A00-4DBA-92F4-AE007505F844}"/>
              </a:ext>
            </a:extLst>
          </p:cNvPr>
          <p:cNvPicPr>
            <a:picLocks noGrp="1" noChangeAspect="1"/>
          </p:cNvPicPr>
          <p:nvPr>
            <p:ph sz="half" idx="2"/>
          </p:nvPr>
        </p:nvPicPr>
        <p:blipFill>
          <a:blip r:embed="rId2"/>
          <a:stretch>
            <a:fillRect/>
          </a:stretch>
        </p:blipFill>
        <p:spPr>
          <a:xfrm>
            <a:off x="5875867" y="1188948"/>
            <a:ext cx="6310489" cy="4552245"/>
          </a:xfrm>
        </p:spPr>
      </p:pic>
    </p:spTree>
    <p:extLst>
      <p:ext uri="{BB962C8B-B14F-4D97-AF65-F5344CB8AC3E}">
        <p14:creationId xmlns:p14="http://schemas.microsoft.com/office/powerpoint/2010/main" val="3536420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44B4-CC04-4386-B809-ED679FC40D40}"/>
              </a:ext>
            </a:extLst>
          </p:cNvPr>
          <p:cNvSpPr>
            <a:spLocks noGrp="1"/>
          </p:cNvSpPr>
          <p:nvPr>
            <p:ph type="title"/>
          </p:nvPr>
        </p:nvSpPr>
        <p:spPr/>
        <p:txBody>
          <a:bodyPr/>
          <a:lstStyle/>
          <a:p>
            <a:r>
              <a:rPr lang="en-US" sz="3600" b="1" dirty="0">
                <a:cs typeface="Calibri Light"/>
              </a:rPr>
              <a:t>CIA Triad</a:t>
            </a:r>
            <a:endParaRPr lang="en-US" dirty="0"/>
          </a:p>
        </p:txBody>
      </p:sp>
      <p:sp>
        <p:nvSpPr>
          <p:cNvPr id="3" name="Content Placeholder 2">
            <a:extLst>
              <a:ext uri="{FF2B5EF4-FFF2-40B4-BE49-F238E27FC236}">
                <a16:creationId xmlns:a16="http://schemas.microsoft.com/office/drawing/2014/main" id="{0C07C22D-1722-42D1-83B2-4C7B8344ADCE}"/>
              </a:ext>
            </a:extLst>
          </p:cNvPr>
          <p:cNvSpPr>
            <a:spLocks noGrp="1"/>
          </p:cNvSpPr>
          <p:nvPr>
            <p:ph sz="half" idx="1"/>
          </p:nvPr>
        </p:nvSpPr>
        <p:spPr/>
        <p:txBody>
          <a:bodyPr vert="horz" lIns="91440" tIns="45720" rIns="91440" bIns="45720" rtlCol="0" anchor="t">
            <a:normAutofit/>
          </a:bodyPr>
          <a:lstStyle/>
          <a:p>
            <a:r>
              <a:rPr lang="en-US" sz="1600" dirty="0">
                <a:cs typeface="Calibri"/>
              </a:rPr>
              <a:t>CIA</a:t>
            </a:r>
            <a:r>
              <a:rPr lang="en-US" sz="1600" dirty="0">
                <a:ea typeface="+mn-lt"/>
                <a:cs typeface="+mn-lt"/>
              </a:rPr>
              <a:t> triad is a </a:t>
            </a:r>
            <a:r>
              <a:rPr lang="en-US" sz="1600" b="1" dirty="0">
                <a:ea typeface="+mn-lt"/>
                <a:cs typeface="+mn-lt"/>
              </a:rPr>
              <a:t>guideline for information security</a:t>
            </a:r>
            <a:r>
              <a:rPr lang="en-US" sz="1600" dirty="0">
                <a:ea typeface="+mn-lt"/>
                <a:cs typeface="+mn-lt"/>
              </a:rPr>
              <a:t> for an organization.</a:t>
            </a:r>
            <a:endParaRPr lang="en-US" dirty="0">
              <a:ea typeface="+mn-lt"/>
              <a:cs typeface="+mn-lt"/>
            </a:endParaRPr>
          </a:p>
          <a:p>
            <a:r>
              <a:rPr lang="en-US" sz="1600" b="1" dirty="0">
                <a:ea typeface="+mn-lt"/>
                <a:cs typeface="+mn-lt"/>
              </a:rPr>
              <a:t>Confidentiality</a:t>
            </a:r>
            <a:r>
              <a:rPr lang="en-US" sz="1600" dirty="0">
                <a:ea typeface="+mn-lt"/>
                <a:cs typeface="+mn-lt"/>
              </a:rPr>
              <a:t> ensures the privacy of data by restricting access through authentication encryption. Company policies should restrict access to the information to authorized personnel.</a:t>
            </a:r>
            <a:endParaRPr lang="en-US" dirty="0">
              <a:ea typeface="+mn-lt"/>
              <a:cs typeface="+mn-lt"/>
            </a:endParaRPr>
          </a:p>
          <a:p>
            <a:r>
              <a:rPr lang="en-US" sz="1600" b="1" dirty="0">
                <a:ea typeface="+mn-lt"/>
                <a:cs typeface="+mn-lt"/>
              </a:rPr>
              <a:t>Integrity</a:t>
            </a:r>
            <a:r>
              <a:rPr lang="en-US" sz="1600" dirty="0">
                <a:ea typeface="+mn-lt"/>
                <a:cs typeface="+mn-lt"/>
              </a:rPr>
              <a:t> assures that the information is accurate and trustworthy. Data must be unaltered during transit and not changed by unauthorized entities. Backups must be available to restore any corrupted data, and hashing can be used to verify integrity of the data during transfer.</a:t>
            </a:r>
            <a:endParaRPr lang="en-US" dirty="0">
              <a:ea typeface="+mn-lt"/>
              <a:cs typeface="+mn-lt"/>
            </a:endParaRPr>
          </a:p>
          <a:p>
            <a:r>
              <a:rPr lang="en-US" sz="1600" b="1" dirty="0">
                <a:ea typeface="+mn-lt"/>
                <a:cs typeface="+mn-lt"/>
              </a:rPr>
              <a:t>Availability</a:t>
            </a:r>
            <a:r>
              <a:rPr lang="en-US" sz="1600" dirty="0">
                <a:ea typeface="+mn-lt"/>
                <a:cs typeface="+mn-lt"/>
              </a:rPr>
              <a:t> ensures that the information is accessible to authorized people. Plans should be in place to recover quickly from natural or man-made disasters. Security equipment or software, such as firewalls, guard against downtime due to attacks such as denial of service (DoS).</a:t>
            </a:r>
            <a:endParaRPr lang="en-US" dirty="0">
              <a:cs typeface="Calibri"/>
            </a:endParaRPr>
          </a:p>
        </p:txBody>
      </p:sp>
      <p:pic>
        <p:nvPicPr>
          <p:cNvPr id="9" name="Picture 9" descr="Chart&#10;&#10;Description automatically generated">
            <a:extLst>
              <a:ext uri="{FF2B5EF4-FFF2-40B4-BE49-F238E27FC236}">
                <a16:creationId xmlns:a16="http://schemas.microsoft.com/office/drawing/2014/main" id="{53EFBCC5-2650-4F84-8B4D-D797D9DC2339}"/>
              </a:ext>
            </a:extLst>
          </p:cNvPr>
          <p:cNvPicPr>
            <a:picLocks noGrp="1" noChangeAspect="1"/>
          </p:cNvPicPr>
          <p:nvPr>
            <p:ph sz="half" idx="2"/>
          </p:nvPr>
        </p:nvPicPr>
        <p:blipFill>
          <a:blip r:embed="rId2"/>
          <a:stretch>
            <a:fillRect/>
          </a:stretch>
        </p:blipFill>
        <p:spPr>
          <a:xfrm>
            <a:off x="6102277" y="846101"/>
            <a:ext cx="5451638" cy="5169782"/>
          </a:xfrm>
        </p:spPr>
      </p:pic>
    </p:spTree>
    <p:extLst>
      <p:ext uri="{BB962C8B-B14F-4D97-AF65-F5344CB8AC3E}">
        <p14:creationId xmlns:p14="http://schemas.microsoft.com/office/powerpoint/2010/main" val="1111780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44B4-CC04-4386-B809-ED679FC40D40}"/>
              </a:ext>
            </a:extLst>
          </p:cNvPr>
          <p:cNvSpPr>
            <a:spLocks noGrp="1"/>
          </p:cNvSpPr>
          <p:nvPr>
            <p:ph type="title"/>
          </p:nvPr>
        </p:nvSpPr>
        <p:spPr/>
        <p:txBody>
          <a:bodyPr/>
          <a:lstStyle/>
          <a:p>
            <a:r>
              <a:rPr lang="en-US" sz="3600" b="1" dirty="0">
                <a:cs typeface="Calibri Light"/>
              </a:rPr>
              <a:t>LastPass Security Breach (2015)</a:t>
            </a:r>
            <a:endParaRPr lang="en-US" dirty="0"/>
          </a:p>
        </p:txBody>
      </p:sp>
      <p:sp>
        <p:nvSpPr>
          <p:cNvPr id="3" name="Content Placeholder 2">
            <a:extLst>
              <a:ext uri="{FF2B5EF4-FFF2-40B4-BE49-F238E27FC236}">
                <a16:creationId xmlns:a16="http://schemas.microsoft.com/office/drawing/2014/main" id="{0C07C22D-1722-42D1-83B2-4C7B8344ADCE}"/>
              </a:ext>
            </a:extLst>
          </p:cNvPr>
          <p:cNvSpPr>
            <a:spLocks noGrp="1"/>
          </p:cNvSpPr>
          <p:nvPr>
            <p:ph sz="half" idx="1"/>
          </p:nvPr>
        </p:nvSpPr>
        <p:spPr>
          <a:xfrm>
            <a:off x="838200" y="1825625"/>
            <a:ext cx="5181600" cy="5028671"/>
          </a:xfrm>
        </p:spPr>
        <p:txBody>
          <a:bodyPr vert="horz" lIns="91440" tIns="45720" rIns="91440" bIns="45720" rtlCol="0" anchor="t">
            <a:normAutofit/>
          </a:bodyPr>
          <a:lstStyle/>
          <a:p>
            <a:r>
              <a:rPr lang="en-US" sz="1600" dirty="0">
                <a:ea typeface="+mn-lt"/>
                <a:cs typeface="+mn-lt"/>
              </a:rPr>
              <a:t>The </a:t>
            </a:r>
            <a:r>
              <a:rPr lang="en-US" sz="1600" b="1" dirty="0">
                <a:ea typeface="+mn-lt"/>
                <a:cs typeface="+mn-lt"/>
              </a:rPr>
              <a:t>online password manager, LastPass</a:t>
            </a:r>
            <a:r>
              <a:rPr lang="en-US" sz="1600" dirty="0">
                <a:ea typeface="+mn-lt"/>
                <a:cs typeface="+mn-lt"/>
              </a:rPr>
              <a:t>, detected </a:t>
            </a:r>
            <a:r>
              <a:rPr lang="en-US" sz="1600" b="1" dirty="0">
                <a:ea typeface="+mn-lt"/>
                <a:cs typeface="+mn-lt"/>
              </a:rPr>
              <a:t>unusual activity</a:t>
            </a:r>
            <a:r>
              <a:rPr lang="en-US" sz="1600" dirty="0">
                <a:ea typeface="+mn-lt"/>
                <a:cs typeface="+mn-lt"/>
              </a:rPr>
              <a:t> on its network in </a:t>
            </a:r>
            <a:r>
              <a:rPr lang="en-US" sz="1600" b="1" dirty="0">
                <a:ea typeface="+mn-lt"/>
                <a:cs typeface="+mn-lt"/>
              </a:rPr>
              <a:t>July 2015</a:t>
            </a:r>
            <a:r>
              <a:rPr lang="en-US" sz="1600" dirty="0">
                <a:ea typeface="+mn-lt"/>
                <a:cs typeface="+mn-lt"/>
              </a:rPr>
              <a:t>. It turned out that hackers had stolen user email addresses, password reminders, and authentication hashes. Fortunately for the users, the hackers were unable to obtain anyone’s encrypted password vaults.</a:t>
            </a:r>
            <a:endParaRPr lang="en-US" dirty="0">
              <a:ea typeface="+mn-lt"/>
              <a:cs typeface="+mn-lt"/>
            </a:endParaRPr>
          </a:p>
          <a:p>
            <a:r>
              <a:rPr lang="en-US" sz="1600" dirty="0">
                <a:ea typeface="+mn-lt"/>
                <a:cs typeface="+mn-lt"/>
              </a:rPr>
              <a:t>Even though there was a security breach, LastPass could still safeguard the users’ account information. LastPass requires email verification or multi-factor authentication whenever there is a new login from an unknown device or IP address. The hackers would also need the master password to access the account.</a:t>
            </a:r>
            <a:endParaRPr lang="en-US" dirty="0">
              <a:ea typeface="+mn-lt"/>
              <a:cs typeface="+mn-lt"/>
            </a:endParaRPr>
          </a:p>
          <a:p>
            <a:r>
              <a:rPr lang="en-US" sz="1600" dirty="0">
                <a:ea typeface="+mn-lt"/>
                <a:cs typeface="+mn-lt"/>
              </a:rPr>
              <a:t>If the users and service providers both utilize the proper tools and procedures to safeguard the users’ information, the users’ data could still be protected, even in the event of security breach. </a:t>
            </a:r>
          </a:p>
          <a:p>
            <a:endParaRPr lang="en-US" sz="1600" dirty="0">
              <a:cs typeface="Calibri"/>
            </a:endParaRPr>
          </a:p>
        </p:txBody>
      </p:sp>
      <p:sp>
        <p:nvSpPr>
          <p:cNvPr id="5" name="Content Placeholder 4">
            <a:extLst>
              <a:ext uri="{FF2B5EF4-FFF2-40B4-BE49-F238E27FC236}">
                <a16:creationId xmlns:a16="http://schemas.microsoft.com/office/drawing/2014/main" id="{F0F3F36C-D796-4CAB-9D41-9D91BA87393E}"/>
              </a:ext>
            </a:extLst>
          </p:cNvPr>
          <p:cNvSpPr>
            <a:spLocks noGrp="1"/>
          </p:cNvSpPr>
          <p:nvPr>
            <p:ph sz="half" idx="2"/>
          </p:nvPr>
        </p:nvSpPr>
        <p:spPr>
          <a:xfrm>
            <a:off x="6172200" y="1825625"/>
            <a:ext cx="5181600" cy="5028671"/>
          </a:xfrm>
        </p:spPr>
        <p:txBody>
          <a:bodyPr vert="horz" lIns="91440" tIns="45720" rIns="91440" bIns="45720" rtlCol="0" anchor="t">
            <a:noAutofit/>
          </a:bodyPr>
          <a:lstStyle/>
          <a:p>
            <a:r>
              <a:rPr lang="en-US" sz="1600" dirty="0">
                <a:ea typeface="+mn-lt"/>
                <a:cs typeface="+mn-lt"/>
              </a:rPr>
              <a:t>LastPass users also have some responsibility in safeguarding their own accounts. The users should always use complex master passwords and change the master passwords periodically.</a:t>
            </a:r>
          </a:p>
          <a:p>
            <a:r>
              <a:rPr lang="en-US" sz="1600" dirty="0">
                <a:ea typeface="+mn-lt"/>
                <a:cs typeface="+mn-lt"/>
              </a:rPr>
              <a:t>The users should always beware of Phishing attacks. An example of a Phishing attack would be if an attacker sent fake emails claiming to be from LastPass. The emails ask the users to click an embedded link and change the password. The link in the email goes to a fraudulent version of the website used to steal the master password. The users should never click the embedded links in an email. The users should also be careful with their password reminder. The password reminder should not give away your passwords. Most importantly, the users should enable multi-factor authentication when available for any website that offers it. </a:t>
            </a:r>
            <a:endParaRPr lang="en-US" sz="1600">
              <a:cs typeface="Calibri"/>
            </a:endParaRPr>
          </a:p>
          <a:p>
            <a:endParaRPr lang="en-US" sz="1600" dirty="0">
              <a:cs typeface="Calibri"/>
            </a:endParaRPr>
          </a:p>
        </p:txBody>
      </p:sp>
      <p:pic>
        <p:nvPicPr>
          <p:cNvPr id="6" name="Picture 6" descr="A computer sitting on top of a sign&#10;&#10;Description automatically generated">
            <a:extLst>
              <a:ext uri="{FF2B5EF4-FFF2-40B4-BE49-F238E27FC236}">
                <a16:creationId xmlns:a16="http://schemas.microsoft.com/office/drawing/2014/main" id="{5E90DB8D-58F7-4B3C-9862-3692463ECA5F}"/>
              </a:ext>
            </a:extLst>
          </p:cNvPr>
          <p:cNvPicPr>
            <a:picLocks noChangeAspect="1"/>
          </p:cNvPicPr>
          <p:nvPr/>
        </p:nvPicPr>
        <p:blipFill>
          <a:blip r:embed="rId2"/>
          <a:stretch>
            <a:fillRect/>
          </a:stretch>
        </p:blipFill>
        <p:spPr>
          <a:xfrm>
            <a:off x="9649177" y="-581"/>
            <a:ext cx="2545645" cy="1821496"/>
          </a:xfrm>
          <a:prstGeom prst="rect">
            <a:avLst/>
          </a:prstGeom>
        </p:spPr>
      </p:pic>
    </p:spTree>
    <p:extLst>
      <p:ext uri="{BB962C8B-B14F-4D97-AF65-F5344CB8AC3E}">
        <p14:creationId xmlns:p14="http://schemas.microsoft.com/office/powerpoint/2010/main" val="2086980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44B4-CC04-4386-B809-ED679FC40D40}"/>
              </a:ext>
            </a:extLst>
          </p:cNvPr>
          <p:cNvSpPr>
            <a:spLocks noGrp="1"/>
          </p:cNvSpPr>
          <p:nvPr>
            <p:ph type="title"/>
          </p:nvPr>
        </p:nvSpPr>
        <p:spPr/>
        <p:txBody>
          <a:bodyPr/>
          <a:lstStyle/>
          <a:p>
            <a:r>
              <a:rPr lang="en-US" sz="3600" b="1" dirty="0">
                <a:cs typeface="Calibri Light"/>
              </a:rPr>
              <a:t>Vtech Security Breach (2015)</a:t>
            </a:r>
            <a:endParaRPr lang="en-US" dirty="0"/>
          </a:p>
        </p:txBody>
      </p:sp>
      <p:sp>
        <p:nvSpPr>
          <p:cNvPr id="3" name="Content Placeholder 2">
            <a:extLst>
              <a:ext uri="{FF2B5EF4-FFF2-40B4-BE49-F238E27FC236}">
                <a16:creationId xmlns:a16="http://schemas.microsoft.com/office/drawing/2014/main" id="{0C07C22D-1722-42D1-83B2-4C7B8344ADCE}"/>
              </a:ext>
            </a:extLst>
          </p:cNvPr>
          <p:cNvSpPr>
            <a:spLocks noGrp="1"/>
          </p:cNvSpPr>
          <p:nvPr>
            <p:ph sz="half" idx="1"/>
          </p:nvPr>
        </p:nvSpPr>
        <p:spPr>
          <a:xfrm>
            <a:off x="838200" y="1825625"/>
            <a:ext cx="5181600" cy="5028671"/>
          </a:xfrm>
        </p:spPr>
        <p:txBody>
          <a:bodyPr vert="horz" lIns="91440" tIns="45720" rIns="91440" bIns="45720" rtlCol="0" anchor="t">
            <a:normAutofit/>
          </a:bodyPr>
          <a:lstStyle/>
          <a:p>
            <a:r>
              <a:rPr lang="en-US" sz="1400" dirty="0">
                <a:ea typeface="+mn-lt"/>
                <a:cs typeface="+mn-lt"/>
              </a:rPr>
              <a:t>The</a:t>
            </a:r>
            <a:r>
              <a:rPr lang="en-US" sz="1400" b="1" dirty="0">
                <a:ea typeface="+mn-lt"/>
                <a:cs typeface="+mn-lt"/>
              </a:rPr>
              <a:t> high tech toy maker for children, Vtech</a:t>
            </a:r>
            <a:r>
              <a:rPr lang="en-US" sz="1400" dirty="0">
                <a:ea typeface="+mn-lt"/>
                <a:cs typeface="+mn-lt"/>
              </a:rPr>
              <a:t>, suffered a </a:t>
            </a:r>
            <a:r>
              <a:rPr lang="en-US" sz="1400" b="1" dirty="0">
                <a:ea typeface="+mn-lt"/>
                <a:cs typeface="+mn-lt"/>
              </a:rPr>
              <a:t>security breach to its database</a:t>
            </a:r>
            <a:r>
              <a:rPr lang="en-US" sz="1400" dirty="0">
                <a:ea typeface="+mn-lt"/>
                <a:cs typeface="+mn-lt"/>
              </a:rPr>
              <a:t> in </a:t>
            </a:r>
            <a:r>
              <a:rPr lang="en-US" sz="1400" b="1" dirty="0">
                <a:ea typeface="+mn-lt"/>
                <a:cs typeface="+mn-lt"/>
              </a:rPr>
              <a:t>November 2015</a:t>
            </a:r>
            <a:r>
              <a:rPr lang="en-US" sz="1400" dirty="0">
                <a:ea typeface="+mn-lt"/>
                <a:cs typeface="+mn-lt"/>
              </a:rPr>
              <a:t>. This breach could affect millions of customers around the world, including children. The data breach exposed sensitive information including customer names, email addresses, passwords, pictures, and chat logs.</a:t>
            </a:r>
          </a:p>
          <a:p>
            <a:r>
              <a:rPr lang="en-US" sz="1400" dirty="0">
                <a:ea typeface="+mn-lt"/>
                <a:cs typeface="+mn-lt"/>
              </a:rPr>
              <a:t>A toy tablet had become a new target for hackers. The customers had shared photos and used the chat features through the toy tablets. The information was not secured properly, and the company website did not support secure SSL communication. Even though the breach did not expose any credit card information and personal identification data, the company was suspended on the stock exchange because the concern over the hack was so great.</a:t>
            </a:r>
            <a:endParaRPr lang="en-US" sz="1400" dirty="0">
              <a:cs typeface="Calibri"/>
            </a:endParaRPr>
          </a:p>
          <a:p>
            <a:r>
              <a:rPr lang="en-US" sz="1400" dirty="0">
                <a:ea typeface="+mn-lt"/>
                <a:cs typeface="+mn-lt"/>
              </a:rPr>
              <a:t>Vtech did not safeguard the customers’ information properly and it was exposed during the breach. Even though the company informed its customers that their passwords had been hashed, it was still possible for the hackers to decipher them.</a:t>
            </a:r>
          </a:p>
          <a:p>
            <a:endParaRPr lang="en-US" sz="1400" dirty="0">
              <a:ea typeface="+mn-lt"/>
              <a:cs typeface="+mn-lt"/>
            </a:endParaRPr>
          </a:p>
          <a:p>
            <a:endParaRPr lang="en-US" sz="1400" dirty="0">
              <a:cs typeface="Calibri"/>
            </a:endParaRPr>
          </a:p>
        </p:txBody>
      </p:sp>
      <p:sp>
        <p:nvSpPr>
          <p:cNvPr id="5" name="Content Placeholder 4">
            <a:extLst>
              <a:ext uri="{FF2B5EF4-FFF2-40B4-BE49-F238E27FC236}">
                <a16:creationId xmlns:a16="http://schemas.microsoft.com/office/drawing/2014/main" id="{F0F3F36C-D796-4CAB-9D41-9D91BA87393E}"/>
              </a:ext>
            </a:extLst>
          </p:cNvPr>
          <p:cNvSpPr>
            <a:spLocks noGrp="1"/>
          </p:cNvSpPr>
          <p:nvPr>
            <p:ph sz="half" idx="2"/>
          </p:nvPr>
        </p:nvSpPr>
        <p:spPr>
          <a:xfrm>
            <a:off x="6172200" y="1825625"/>
            <a:ext cx="5181600" cy="5028671"/>
          </a:xfrm>
        </p:spPr>
        <p:txBody>
          <a:bodyPr vert="horz" lIns="91440" tIns="45720" rIns="91440" bIns="45720" rtlCol="0" anchor="t">
            <a:noAutofit/>
          </a:bodyPr>
          <a:lstStyle/>
          <a:p>
            <a:r>
              <a:rPr lang="en-US" sz="1400" dirty="0">
                <a:ea typeface="+mn-lt"/>
                <a:cs typeface="+mn-lt"/>
              </a:rPr>
              <a:t>The passwords in the database were scrambled using MD5 hash function, but the security questions and answers were stored in plaintext. Unfortunately, MD5 hash function has known vulnerabilities. The hackers can determine the original passwords by comparing millions of pre-calculated hash values.</a:t>
            </a:r>
          </a:p>
          <a:p>
            <a:r>
              <a:rPr lang="en-US" sz="1400" dirty="0">
                <a:ea typeface="+mn-lt"/>
                <a:cs typeface="+mn-lt"/>
              </a:rPr>
              <a:t>With the information exposed in this data breach, cybercriminals could use it to create email accounts, apply for credits, and commit crimes before the children were old enough to go to school. For the parents of these children, the cybercriminals could take over the online accounts because many people reuse their passwords on different websites and accounts. </a:t>
            </a:r>
            <a:endParaRPr lang="en-US" sz="1400" dirty="0">
              <a:cs typeface="Calibri"/>
            </a:endParaRPr>
          </a:p>
          <a:p>
            <a:r>
              <a:rPr lang="en-US" sz="1400" dirty="0">
                <a:ea typeface="+mn-lt"/>
                <a:cs typeface="+mn-lt"/>
              </a:rPr>
              <a:t>For parents, it is a wake-up call to be more vigilant about their children’s privacy online and demand better security for children’s products. For the manufacturers of network-connected products, they need to be more aggressive in the protection of customer data and privacy now and in the future, as the cyberattack landscape evolves.</a:t>
            </a:r>
          </a:p>
          <a:p>
            <a:endParaRPr lang="en-US" sz="1400" dirty="0">
              <a:cs typeface="Calibri"/>
            </a:endParaRPr>
          </a:p>
        </p:txBody>
      </p:sp>
      <p:pic>
        <p:nvPicPr>
          <p:cNvPr id="4" name="Picture 5" descr="A picture containing indoor, sitting, table, small&#10;&#10;Description automatically generated">
            <a:extLst>
              <a:ext uri="{FF2B5EF4-FFF2-40B4-BE49-F238E27FC236}">
                <a16:creationId xmlns:a16="http://schemas.microsoft.com/office/drawing/2014/main" id="{493D1B0B-8D13-459E-A20A-3D450992E2B5}"/>
              </a:ext>
            </a:extLst>
          </p:cNvPr>
          <p:cNvPicPr>
            <a:picLocks noChangeAspect="1"/>
          </p:cNvPicPr>
          <p:nvPr/>
        </p:nvPicPr>
        <p:blipFill>
          <a:blip r:embed="rId2"/>
          <a:stretch>
            <a:fillRect/>
          </a:stretch>
        </p:blipFill>
        <p:spPr>
          <a:xfrm>
            <a:off x="9635066" y="-581"/>
            <a:ext cx="2559756" cy="1821496"/>
          </a:xfrm>
          <a:prstGeom prst="rect">
            <a:avLst/>
          </a:prstGeom>
        </p:spPr>
      </p:pic>
    </p:spTree>
    <p:extLst>
      <p:ext uri="{BB962C8B-B14F-4D97-AF65-F5344CB8AC3E}">
        <p14:creationId xmlns:p14="http://schemas.microsoft.com/office/powerpoint/2010/main" val="1186258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44B4-CC04-4386-B809-ED679FC40D40}"/>
              </a:ext>
            </a:extLst>
          </p:cNvPr>
          <p:cNvSpPr>
            <a:spLocks noGrp="1"/>
          </p:cNvSpPr>
          <p:nvPr>
            <p:ph type="title"/>
          </p:nvPr>
        </p:nvSpPr>
        <p:spPr/>
        <p:txBody>
          <a:bodyPr/>
          <a:lstStyle/>
          <a:p>
            <a:r>
              <a:rPr lang="en-US" sz="3600" b="1" dirty="0">
                <a:cs typeface="Calibri Light"/>
              </a:rPr>
              <a:t>Equifax Security Breach (2015)</a:t>
            </a:r>
            <a:endParaRPr lang="en-US" dirty="0"/>
          </a:p>
        </p:txBody>
      </p:sp>
      <p:sp>
        <p:nvSpPr>
          <p:cNvPr id="3" name="Content Placeholder 2">
            <a:extLst>
              <a:ext uri="{FF2B5EF4-FFF2-40B4-BE49-F238E27FC236}">
                <a16:creationId xmlns:a16="http://schemas.microsoft.com/office/drawing/2014/main" id="{0C07C22D-1722-42D1-83B2-4C7B8344ADCE}"/>
              </a:ext>
            </a:extLst>
          </p:cNvPr>
          <p:cNvSpPr>
            <a:spLocks noGrp="1"/>
          </p:cNvSpPr>
          <p:nvPr>
            <p:ph sz="half" idx="1"/>
          </p:nvPr>
        </p:nvSpPr>
        <p:spPr>
          <a:xfrm>
            <a:off x="838200" y="1825625"/>
            <a:ext cx="5181600" cy="5028671"/>
          </a:xfrm>
        </p:spPr>
        <p:txBody>
          <a:bodyPr vert="horz" lIns="91440" tIns="45720" rIns="91440" bIns="45720" rtlCol="0" anchor="t">
            <a:noAutofit/>
          </a:bodyPr>
          <a:lstStyle/>
          <a:p>
            <a:r>
              <a:rPr lang="en-US" sz="1200" b="1" dirty="0">
                <a:ea typeface="+mn-lt"/>
                <a:cs typeface="+mn-lt"/>
              </a:rPr>
              <a:t>Equifax Inc.</a:t>
            </a:r>
            <a:r>
              <a:rPr lang="en-US" sz="1200" dirty="0">
                <a:ea typeface="+mn-lt"/>
                <a:cs typeface="+mn-lt"/>
              </a:rPr>
              <a:t> is one of the </a:t>
            </a:r>
            <a:r>
              <a:rPr lang="en-US" sz="1200" b="1" dirty="0">
                <a:ea typeface="+mn-lt"/>
                <a:cs typeface="+mn-lt"/>
              </a:rPr>
              <a:t>nationwide consumer credit reporting agencies</a:t>
            </a:r>
            <a:r>
              <a:rPr lang="en-US" sz="1200" dirty="0">
                <a:ea typeface="+mn-lt"/>
                <a:cs typeface="+mn-lt"/>
              </a:rPr>
              <a:t> in the United States. This company collects information on millions of individual customers and businesses worldwide. Based on the collected information, credit scores and credit reports are created about the customers. This information could affect the customers when they apply for loans and when they are looking for employment.</a:t>
            </a:r>
            <a:endParaRPr lang="en-US" sz="1200">
              <a:cs typeface="Calibri"/>
            </a:endParaRPr>
          </a:p>
          <a:p>
            <a:r>
              <a:rPr lang="en-US" sz="1200" dirty="0">
                <a:ea typeface="+mn-lt"/>
                <a:cs typeface="+mn-lt"/>
              </a:rPr>
              <a:t>In September 2017, Equifax publicly announced a data breach event. The attackers exploited a </a:t>
            </a:r>
            <a:r>
              <a:rPr lang="en-US" sz="1200" b="1" dirty="0">
                <a:ea typeface="+mn-lt"/>
                <a:cs typeface="+mn-lt"/>
              </a:rPr>
              <a:t>vulnerability in the Apache Struts web application</a:t>
            </a:r>
            <a:r>
              <a:rPr lang="en-US" sz="1200" dirty="0">
                <a:ea typeface="+mn-lt"/>
                <a:cs typeface="+mn-lt"/>
              </a:rPr>
              <a:t> software. The company believes that millions of U.S. consumers' sensitive personal data were accessed by the cyber criminals between May and July of 2017. The personal data includes the customers' full names, Social Security numbers, birth dates, addresses and other personally identifiable information. There is evidence that the breach may have affected customers in United Kingdom and Canada.</a:t>
            </a:r>
          </a:p>
          <a:p>
            <a:r>
              <a:rPr lang="en-US" sz="1200" dirty="0">
                <a:ea typeface="+mn-lt"/>
                <a:cs typeface="+mn-lt"/>
              </a:rPr>
              <a:t>Equifax established a dedicated web site that allows the consumers to determine if their information was compromised, and to sign up for credit monitoring and identity theft protection. Using a new domain name, instead of using a subdomain of equifax.com, this allowed nefarious parties to create unauthorized websites with similar names. These websites can be used as part of a phishing scheme to trick you into providing personal information. Furthermore, an employee from Equifax provided an incorrect web link in social media for worried customers. Fortunately, this web site was taken down within 24 hours. It was created by an individual who use it as an educational opportunity to expose the vulnerabilities that exists in Equifax's response page.</a:t>
            </a:r>
          </a:p>
        </p:txBody>
      </p:sp>
      <p:sp>
        <p:nvSpPr>
          <p:cNvPr id="5" name="Content Placeholder 4">
            <a:extLst>
              <a:ext uri="{FF2B5EF4-FFF2-40B4-BE49-F238E27FC236}">
                <a16:creationId xmlns:a16="http://schemas.microsoft.com/office/drawing/2014/main" id="{F0F3F36C-D796-4CAB-9D41-9D91BA87393E}"/>
              </a:ext>
            </a:extLst>
          </p:cNvPr>
          <p:cNvSpPr>
            <a:spLocks noGrp="1"/>
          </p:cNvSpPr>
          <p:nvPr>
            <p:ph sz="half" idx="2"/>
          </p:nvPr>
        </p:nvSpPr>
        <p:spPr>
          <a:xfrm>
            <a:off x="6172200" y="1825625"/>
            <a:ext cx="5181600" cy="5028671"/>
          </a:xfrm>
        </p:spPr>
        <p:txBody>
          <a:bodyPr vert="horz" lIns="91440" tIns="45720" rIns="91440" bIns="45720" rtlCol="0" anchor="t">
            <a:noAutofit/>
          </a:bodyPr>
          <a:lstStyle/>
          <a:p>
            <a:r>
              <a:rPr lang="en-US" sz="1200" dirty="0">
                <a:ea typeface="+mn-lt"/>
                <a:cs typeface="+mn-lt"/>
              </a:rPr>
              <a:t>As a concerned consumer, you may want to quickly verify if your information was compromised, so you can minimize the impact. In a time of crisis, you may be tricked into using unauthorized websites. You should be cautious about providing personal information so you do not become a victim again. Furthermore, companies are responsible for keeping our information safe from unauthorized access. Companies need to regularly patch and update their software to mitigate exploitation of known vulnerabilities. Their employees should be educated and informed about the procedures to safeguard the information and what to do in the event of a breach. </a:t>
            </a:r>
            <a:endParaRPr lang="en-US" sz="1200">
              <a:cs typeface="Calibri"/>
            </a:endParaRPr>
          </a:p>
          <a:p>
            <a:r>
              <a:rPr lang="en-US" sz="1200" dirty="0">
                <a:ea typeface="+mn-lt"/>
                <a:cs typeface="+mn-lt"/>
              </a:rPr>
              <a:t>Unfortunately, the real victims of this breach are the individuals whose data may have been compromised. In this case, Equifax has the burden of protecting the collected consumer data while conducting credit checks because the customers did not choose to use the services provided by Equifax. The consumer has to trust the company to safeguard the collected information. Furthermore, the attackers can use this data to assume your identity, and it is very difficult to prove otherwise because both the attacker and the victim know the same information. In these situations, the most you can do is be vigilant when you are providing personally identifiable information over the Internet. Check your credit reports regularly (once per month or once per quarter). Immediately report any false information, such as applications for credit that you did not initiate, or purchases on your credit cards that you did not make. </a:t>
            </a:r>
            <a:endParaRPr lang="en-US" sz="1200">
              <a:cs typeface="Calibri"/>
            </a:endParaRPr>
          </a:p>
        </p:txBody>
      </p:sp>
      <p:pic>
        <p:nvPicPr>
          <p:cNvPr id="4" name="Picture 5" descr="A picture containing text&#10;&#10;Description automatically generated">
            <a:extLst>
              <a:ext uri="{FF2B5EF4-FFF2-40B4-BE49-F238E27FC236}">
                <a16:creationId xmlns:a16="http://schemas.microsoft.com/office/drawing/2014/main" id="{5786E504-0F80-47F0-A3A9-1557246B1DE1}"/>
              </a:ext>
            </a:extLst>
          </p:cNvPr>
          <p:cNvPicPr>
            <a:picLocks noChangeAspect="1"/>
          </p:cNvPicPr>
          <p:nvPr/>
        </p:nvPicPr>
        <p:blipFill>
          <a:blip r:embed="rId2"/>
          <a:stretch>
            <a:fillRect/>
          </a:stretch>
        </p:blipFill>
        <p:spPr>
          <a:xfrm>
            <a:off x="9606844" y="-581"/>
            <a:ext cx="2587978" cy="1821496"/>
          </a:xfrm>
          <a:prstGeom prst="rect">
            <a:avLst/>
          </a:prstGeom>
        </p:spPr>
      </p:pic>
    </p:spTree>
    <p:extLst>
      <p:ext uri="{BB962C8B-B14F-4D97-AF65-F5344CB8AC3E}">
        <p14:creationId xmlns:p14="http://schemas.microsoft.com/office/powerpoint/2010/main" val="721726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44B4-CC04-4386-B809-ED679FC40D40}"/>
              </a:ext>
            </a:extLst>
          </p:cNvPr>
          <p:cNvSpPr>
            <a:spLocks noGrp="1"/>
          </p:cNvSpPr>
          <p:nvPr>
            <p:ph type="title"/>
          </p:nvPr>
        </p:nvSpPr>
        <p:spPr/>
        <p:txBody>
          <a:bodyPr/>
          <a:lstStyle/>
          <a:p>
            <a:r>
              <a:rPr lang="en-US" sz="3600" b="1" dirty="0">
                <a:cs typeface="Calibri Light"/>
              </a:rPr>
              <a:t>Types of Cyber Attackers</a:t>
            </a:r>
            <a:endParaRPr lang="en-US" dirty="0"/>
          </a:p>
        </p:txBody>
      </p:sp>
      <p:sp>
        <p:nvSpPr>
          <p:cNvPr id="5" name="Content Placeholder 4">
            <a:extLst>
              <a:ext uri="{FF2B5EF4-FFF2-40B4-BE49-F238E27FC236}">
                <a16:creationId xmlns:a16="http://schemas.microsoft.com/office/drawing/2014/main" id="{F926A010-3A67-4DA5-875D-66C5500F8632}"/>
              </a:ext>
            </a:extLst>
          </p:cNvPr>
          <p:cNvSpPr>
            <a:spLocks noGrp="1"/>
          </p:cNvSpPr>
          <p:nvPr>
            <p:ph sz="half" idx="2"/>
          </p:nvPr>
        </p:nvSpPr>
        <p:spPr/>
        <p:txBody>
          <a:bodyPr vert="horz" lIns="91440" tIns="45720" rIns="91440" bIns="45720" rtlCol="0" anchor="t">
            <a:normAutofit/>
          </a:bodyPr>
          <a:lstStyle/>
          <a:p>
            <a:r>
              <a:rPr lang="en-US" sz="1600" b="1" dirty="0">
                <a:ea typeface="+mn-lt"/>
                <a:cs typeface="+mn-lt"/>
              </a:rPr>
              <a:t>Cyber criminals</a:t>
            </a:r>
            <a:r>
              <a:rPr lang="en-US" sz="1600" dirty="0">
                <a:ea typeface="+mn-lt"/>
                <a:cs typeface="+mn-lt"/>
              </a:rPr>
              <a:t> are usually groups of professional criminals focused on control, power, and wealth. The criminals are highly sophisticated and organized, and they may even provide cybercrime as a service to other criminals.</a:t>
            </a:r>
          </a:p>
          <a:p>
            <a:r>
              <a:rPr lang="en-US" sz="1600" b="1" dirty="0">
                <a:ea typeface="+mn-lt"/>
                <a:cs typeface="+mn-lt"/>
              </a:rPr>
              <a:t>Hacktivists</a:t>
            </a:r>
            <a:r>
              <a:rPr lang="en-US" sz="1600" dirty="0">
                <a:ea typeface="+mn-lt"/>
                <a:cs typeface="+mn-lt"/>
              </a:rPr>
              <a:t> make political statements to create awareness to issues that are important to them.</a:t>
            </a:r>
            <a:endParaRPr lang="en-US" dirty="0">
              <a:ea typeface="+mn-lt"/>
              <a:cs typeface="+mn-lt"/>
            </a:endParaRPr>
          </a:p>
          <a:p>
            <a:r>
              <a:rPr lang="en-US" sz="1600" b="1" dirty="0">
                <a:ea typeface="+mn-lt"/>
                <a:cs typeface="+mn-lt"/>
              </a:rPr>
              <a:t>State-sponsored hackers</a:t>
            </a:r>
            <a:r>
              <a:rPr lang="en-US" sz="1600" dirty="0">
                <a:ea typeface="+mn-lt"/>
                <a:cs typeface="+mn-lt"/>
              </a:rPr>
              <a:t> gather intelligence or commit sabotage on behalf of their government. These attackers are usually highly trained and well-funded, and their attacks are focused on specific goals that are beneficial to their government.</a:t>
            </a:r>
            <a:endParaRPr lang="en-US" sz="1600" dirty="0">
              <a:cs typeface="Calibri"/>
            </a:endParaRPr>
          </a:p>
          <a:p>
            <a:endParaRPr lang="en-US" sz="1600" dirty="0">
              <a:cs typeface="Calibri"/>
            </a:endParaRPr>
          </a:p>
        </p:txBody>
      </p:sp>
      <p:sp>
        <p:nvSpPr>
          <p:cNvPr id="8" name="Content Placeholder 7">
            <a:extLst>
              <a:ext uri="{FF2B5EF4-FFF2-40B4-BE49-F238E27FC236}">
                <a16:creationId xmlns:a16="http://schemas.microsoft.com/office/drawing/2014/main" id="{06258E5E-84BC-4C23-9032-0C979DD75785}"/>
              </a:ext>
            </a:extLst>
          </p:cNvPr>
          <p:cNvSpPr>
            <a:spLocks noGrp="1"/>
          </p:cNvSpPr>
          <p:nvPr>
            <p:ph sz="half" idx="1"/>
          </p:nvPr>
        </p:nvSpPr>
        <p:spPr>
          <a:xfrm>
            <a:off x="838200" y="1825625"/>
            <a:ext cx="5181600" cy="5028671"/>
          </a:xfrm>
        </p:spPr>
        <p:txBody>
          <a:bodyPr vert="horz" lIns="91440" tIns="45720" rIns="91440" bIns="45720" rtlCol="0" anchor="t">
            <a:normAutofit/>
          </a:bodyPr>
          <a:lstStyle/>
          <a:p>
            <a:r>
              <a:rPr lang="en-US" sz="1600" b="1" dirty="0">
                <a:ea typeface="+mn-lt"/>
                <a:cs typeface="+mn-lt"/>
              </a:rPr>
              <a:t>Amateurs</a:t>
            </a:r>
            <a:r>
              <a:rPr lang="en-US" sz="1600" dirty="0">
                <a:ea typeface="+mn-lt"/>
                <a:cs typeface="+mn-lt"/>
              </a:rPr>
              <a:t>, also called script kiddies, </a:t>
            </a:r>
            <a:r>
              <a:rPr lang="en-US" sz="1600" dirty="0">
                <a:cs typeface="Calibri"/>
              </a:rPr>
              <a:t>often using existing tools or instructions found on the Internet to launch attacks.</a:t>
            </a:r>
            <a:endParaRPr lang="en-US" sz="1600" dirty="0">
              <a:ea typeface="+mn-lt"/>
              <a:cs typeface="+mn-lt"/>
            </a:endParaRPr>
          </a:p>
          <a:p>
            <a:r>
              <a:rPr lang="en-US" sz="1600" b="1" dirty="0">
                <a:cs typeface="Calibri"/>
              </a:rPr>
              <a:t>White hat hackers</a:t>
            </a:r>
            <a:r>
              <a:rPr lang="en-US" sz="1600" dirty="0">
                <a:cs typeface="Calibri"/>
              </a:rPr>
              <a:t> break into networks or computer systems to discover weaknesses so that the security of these systems can be improved. These break-ins are done with prior permission and any results are reported back to the owner.</a:t>
            </a:r>
          </a:p>
          <a:p>
            <a:r>
              <a:rPr lang="en-US" sz="1600" b="1" dirty="0">
                <a:ea typeface="+mn-lt"/>
                <a:cs typeface="+mn-lt"/>
              </a:rPr>
              <a:t>Black hat hackers</a:t>
            </a:r>
            <a:r>
              <a:rPr lang="en-US" sz="1600" dirty="0">
                <a:ea typeface="+mn-lt"/>
                <a:cs typeface="+mn-lt"/>
              </a:rPr>
              <a:t> take advantage of any vulnerability for illegal personal, financial or political gain.</a:t>
            </a:r>
          </a:p>
          <a:p>
            <a:r>
              <a:rPr lang="en-US" sz="1600" b="1" dirty="0">
                <a:ea typeface="+mn-lt"/>
                <a:cs typeface="+mn-lt"/>
              </a:rPr>
              <a:t>Gray hat hackers</a:t>
            </a:r>
            <a:r>
              <a:rPr lang="en-US" sz="1600" dirty="0">
                <a:ea typeface="+mn-lt"/>
                <a:cs typeface="+mn-lt"/>
              </a:rPr>
              <a:t> are somewhere between white and black hat hackers. They may find a vulnerability in a system and report the vulnerability to the owners of the system if that action coincides with their agenda. Some publish the facts about the vulnerability on the Internet so that other attackers can exploit it.</a:t>
            </a:r>
            <a:endParaRPr lang="en-US" sz="1600" dirty="0">
              <a:cs typeface="Calibri"/>
            </a:endParaRPr>
          </a:p>
        </p:txBody>
      </p:sp>
      <p:pic>
        <p:nvPicPr>
          <p:cNvPr id="10" name="Picture 10" descr="A close up of a womans face&#10;&#10;Description automatically generated">
            <a:extLst>
              <a:ext uri="{FF2B5EF4-FFF2-40B4-BE49-F238E27FC236}">
                <a16:creationId xmlns:a16="http://schemas.microsoft.com/office/drawing/2014/main" id="{2F452578-6E44-4393-B00A-66D4B3E45E83}"/>
              </a:ext>
            </a:extLst>
          </p:cNvPr>
          <p:cNvPicPr>
            <a:picLocks noChangeAspect="1"/>
          </p:cNvPicPr>
          <p:nvPr/>
        </p:nvPicPr>
        <p:blipFill>
          <a:blip r:embed="rId2"/>
          <a:stretch>
            <a:fillRect/>
          </a:stretch>
        </p:blipFill>
        <p:spPr>
          <a:xfrm>
            <a:off x="9959620" y="-581"/>
            <a:ext cx="2235202" cy="1638053"/>
          </a:xfrm>
          <a:prstGeom prst="rect">
            <a:avLst/>
          </a:prstGeom>
        </p:spPr>
      </p:pic>
      <p:cxnSp>
        <p:nvCxnSpPr>
          <p:cNvPr id="11" name="Straight Arrow Connector 10">
            <a:extLst>
              <a:ext uri="{FF2B5EF4-FFF2-40B4-BE49-F238E27FC236}">
                <a16:creationId xmlns:a16="http://schemas.microsoft.com/office/drawing/2014/main" id="{2E06A692-8AF1-4B3C-A98D-629ED8033AE8}"/>
              </a:ext>
            </a:extLst>
          </p:cNvPr>
          <p:cNvCxnSpPr/>
          <p:nvPr/>
        </p:nvCxnSpPr>
        <p:spPr>
          <a:xfrm flipV="1">
            <a:off x="6316132" y="5142087"/>
            <a:ext cx="5063066" cy="2824"/>
          </a:xfrm>
          <a:prstGeom prst="straightConnector1">
            <a:avLst/>
          </a:prstGeom>
          <a:ln w="57150">
            <a:headEnd type="triangle"/>
            <a:tailEnd type="triangle"/>
          </a:ln>
        </p:spPr>
        <p:style>
          <a:lnRef idx="3">
            <a:schemeClr val="accent1"/>
          </a:lnRef>
          <a:fillRef idx="0">
            <a:schemeClr val="accent1"/>
          </a:fillRef>
          <a:effectRef idx="2">
            <a:schemeClr val="accent1"/>
          </a:effectRef>
          <a:fontRef idx="minor">
            <a:schemeClr val="tx1"/>
          </a:fontRef>
        </p:style>
      </p:cxnSp>
      <p:sp>
        <p:nvSpPr>
          <p:cNvPr id="12" name="TextBox 11">
            <a:extLst>
              <a:ext uri="{FF2B5EF4-FFF2-40B4-BE49-F238E27FC236}">
                <a16:creationId xmlns:a16="http://schemas.microsoft.com/office/drawing/2014/main" id="{31823D4A-1E37-4432-AB46-EEE66F424296}"/>
              </a:ext>
            </a:extLst>
          </p:cNvPr>
          <p:cNvSpPr txBox="1"/>
          <p:nvPr/>
        </p:nvSpPr>
        <p:spPr>
          <a:xfrm>
            <a:off x="7477831" y="5149496"/>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a:t>Organized hackers</a:t>
            </a:r>
            <a:endParaRPr lang="en-US" b="1" dirty="0"/>
          </a:p>
        </p:txBody>
      </p:sp>
      <p:cxnSp>
        <p:nvCxnSpPr>
          <p:cNvPr id="13" name="Straight Arrow Connector 12">
            <a:extLst>
              <a:ext uri="{FF2B5EF4-FFF2-40B4-BE49-F238E27FC236}">
                <a16:creationId xmlns:a16="http://schemas.microsoft.com/office/drawing/2014/main" id="{0F57EBED-ED98-4BE4-9BC0-A8950F146A0B}"/>
              </a:ext>
            </a:extLst>
          </p:cNvPr>
          <p:cNvCxnSpPr>
            <a:cxnSpLocks/>
          </p:cNvCxnSpPr>
          <p:nvPr/>
        </p:nvCxnSpPr>
        <p:spPr>
          <a:xfrm flipV="1">
            <a:off x="841021" y="6172198"/>
            <a:ext cx="5063066" cy="2824"/>
          </a:xfrm>
          <a:prstGeom prst="straightConnector1">
            <a:avLst/>
          </a:prstGeom>
          <a:ln w="57150">
            <a:headEnd type="triangle"/>
            <a:tailEnd type="triangle"/>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4B8AFB2B-2FCA-40E9-90E9-6C5505FC3BAA}"/>
              </a:ext>
            </a:extLst>
          </p:cNvPr>
          <p:cNvSpPr txBox="1"/>
          <p:nvPr/>
        </p:nvSpPr>
        <p:spPr>
          <a:xfrm>
            <a:off x="2002720" y="6151385"/>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a:t>Individuals</a:t>
            </a:r>
            <a:endParaRPr lang="en-US" dirty="0"/>
          </a:p>
        </p:txBody>
      </p:sp>
    </p:spTree>
    <p:extLst>
      <p:ext uri="{BB962C8B-B14F-4D97-AF65-F5344CB8AC3E}">
        <p14:creationId xmlns:p14="http://schemas.microsoft.com/office/powerpoint/2010/main" val="3702328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44B4-CC04-4386-B809-ED679FC40D40}"/>
              </a:ext>
            </a:extLst>
          </p:cNvPr>
          <p:cNvSpPr>
            <a:spLocks noGrp="1"/>
          </p:cNvSpPr>
          <p:nvPr>
            <p:ph type="title"/>
          </p:nvPr>
        </p:nvSpPr>
        <p:spPr/>
        <p:txBody>
          <a:bodyPr/>
          <a:lstStyle/>
          <a:p>
            <a:r>
              <a:rPr lang="en-US" sz="3600" b="1" dirty="0">
                <a:cs typeface="Calibri Light"/>
              </a:rPr>
              <a:t>Internal and External Threats</a:t>
            </a:r>
            <a:endParaRPr lang="en-US" dirty="0"/>
          </a:p>
        </p:txBody>
      </p:sp>
      <p:pic>
        <p:nvPicPr>
          <p:cNvPr id="6" name="Picture 6" descr="Diagram&#10;&#10;Description automatically generated">
            <a:extLst>
              <a:ext uri="{FF2B5EF4-FFF2-40B4-BE49-F238E27FC236}">
                <a16:creationId xmlns:a16="http://schemas.microsoft.com/office/drawing/2014/main" id="{054A8DCA-5984-4BF5-A37B-3FE8C7DB8E95}"/>
              </a:ext>
            </a:extLst>
          </p:cNvPr>
          <p:cNvPicPr>
            <a:picLocks noGrp="1" noChangeAspect="1"/>
          </p:cNvPicPr>
          <p:nvPr>
            <p:ph sz="half" idx="1"/>
          </p:nvPr>
        </p:nvPicPr>
        <p:blipFill>
          <a:blip r:embed="rId2"/>
          <a:stretch>
            <a:fillRect/>
          </a:stretch>
        </p:blipFill>
        <p:spPr>
          <a:xfrm>
            <a:off x="-6601" y="1830327"/>
            <a:ext cx="6182955" cy="4294540"/>
          </a:xfrm>
        </p:spPr>
      </p:pic>
      <p:sp>
        <p:nvSpPr>
          <p:cNvPr id="5" name="Content Placeholder 4">
            <a:extLst>
              <a:ext uri="{FF2B5EF4-FFF2-40B4-BE49-F238E27FC236}">
                <a16:creationId xmlns:a16="http://schemas.microsoft.com/office/drawing/2014/main" id="{F926A010-3A67-4DA5-875D-66C5500F8632}"/>
              </a:ext>
            </a:extLst>
          </p:cNvPr>
          <p:cNvSpPr>
            <a:spLocks noGrp="1"/>
          </p:cNvSpPr>
          <p:nvPr>
            <p:ph sz="half" idx="2"/>
          </p:nvPr>
        </p:nvSpPr>
        <p:spPr>
          <a:xfrm>
            <a:off x="6172200" y="1825625"/>
            <a:ext cx="5181600" cy="5028671"/>
          </a:xfrm>
        </p:spPr>
        <p:txBody>
          <a:bodyPr vert="horz" lIns="91440" tIns="45720" rIns="91440" bIns="45720" rtlCol="0" anchor="t">
            <a:normAutofit/>
          </a:bodyPr>
          <a:lstStyle/>
          <a:p>
            <a:r>
              <a:rPr lang="en-US" sz="1600" dirty="0">
                <a:cs typeface="Calibri"/>
              </a:rPr>
              <a:t>Attacks</a:t>
            </a:r>
            <a:r>
              <a:rPr lang="en-US" sz="1600" dirty="0">
                <a:ea typeface="+mn-lt"/>
                <a:cs typeface="+mn-lt"/>
              </a:rPr>
              <a:t> can be originated from </a:t>
            </a:r>
            <a:r>
              <a:rPr lang="en-US" sz="1600" b="1" dirty="0">
                <a:ea typeface="+mn-lt"/>
                <a:cs typeface="+mn-lt"/>
              </a:rPr>
              <a:t>within</a:t>
            </a:r>
            <a:r>
              <a:rPr lang="en-US" sz="1600" dirty="0">
                <a:ea typeface="+mn-lt"/>
                <a:cs typeface="+mn-lt"/>
              </a:rPr>
              <a:t> an organization or from </a:t>
            </a:r>
            <a:r>
              <a:rPr lang="en-US" sz="1600" b="1" dirty="0">
                <a:ea typeface="+mn-lt"/>
                <a:cs typeface="+mn-lt"/>
              </a:rPr>
              <a:t>outside</a:t>
            </a:r>
            <a:r>
              <a:rPr lang="en-US" sz="1600" dirty="0">
                <a:ea typeface="+mn-lt"/>
                <a:cs typeface="+mn-lt"/>
              </a:rPr>
              <a:t> of the organization.</a:t>
            </a:r>
          </a:p>
          <a:p>
            <a:r>
              <a:rPr lang="en-US" sz="1600" b="1" dirty="0">
                <a:ea typeface="+mn-lt"/>
                <a:cs typeface="+mn-lt"/>
              </a:rPr>
              <a:t>Internal threats</a:t>
            </a:r>
            <a:r>
              <a:rPr lang="en-US" sz="1600" dirty="0">
                <a:ea typeface="+mn-lt"/>
                <a:cs typeface="+mn-lt"/>
              </a:rPr>
              <a:t> have the potential to cause greater damage than external threats, because internal users have direct access to the building and its infrastructure devices. Employees also have knowledge of the corporate network, its resources, and its confidential data, as well as different levels of user or administrative privileges.</a:t>
            </a:r>
          </a:p>
          <a:p>
            <a:r>
              <a:rPr lang="en-US" sz="1600" dirty="0">
                <a:ea typeface="+mn-lt"/>
                <a:cs typeface="+mn-lt"/>
              </a:rPr>
              <a:t>An internal user, such as an employee or contract partner, can accidently or intentionally; mishandle confidential data; threaten the operations of internal servers or network infrastructure devices; facilitate outside attacks by connecting infected USB media into the corporate computer system; accidentally invite malware onto the network through malicious email or websites</a:t>
            </a:r>
            <a:endParaRPr lang="en-US" dirty="0">
              <a:cs typeface="Calibri" panose="020F0502020204030204"/>
            </a:endParaRPr>
          </a:p>
          <a:p>
            <a:r>
              <a:rPr lang="en-US" sz="1600" b="1" dirty="0">
                <a:ea typeface="+mn-lt"/>
                <a:cs typeface="+mn-lt"/>
              </a:rPr>
              <a:t>External threats</a:t>
            </a:r>
            <a:r>
              <a:rPr lang="en-US" sz="1600" dirty="0">
                <a:ea typeface="+mn-lt"/>
                <a:cs typeface="+mn-lt"/>
              </a:rPr>
              <a:t> from amateurs or skilled attackers can exploit vulnerabilities in network or computing devices, or use social engineering to gain access.</a:t>
            </a:r>
            <a:endParaRPr lang="en-US" sz="1600" dirty="0">
              <a:cs typeface="Calibri"/>
            </a:endParaRPr>
          </a:p>
        </p:txBody>
      </p:sp>
    </p:spTree>
    <p:extLst>
      <p:ext uri="{BB962C8B-B14F-4D97-AF65-F5344CB8AC3E}">
        <p14:creationId xmlns:p14="http://schemas.microsoft.com/office/powerpoint/2010/main" val="3211351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44B4-CC04-4386-B809-ED679FC40D40}"/>
              </a:ext>
            </a:extLst>
          </p:cNvPr>
          <p:cNvSpPr>
            <a:spLocks noGrp="1"/>
          </p:cNvSpPr>
          <p:nvPr>
            <p:ph type="title"/>
          </p:nvPr>
        </p:nvSpPr>
        <p:spPr/>
        <p:txBody>
          <a:bodyPr/>
          <a:lstStyle/>
          <a:p>
            <a:r>
              <a:rPr lang="en-US" sz="3600" b="1" dirty="0">
                <a:cs typeface="Calibri Light"/>
              </a:rPr>
              <a:t>Cyberwarfare</a:t>
            </a:r>
            <a:endParaRPr lang="en-US" dirty="0"/>
          </a:p>
        </p:txBody>
      </p:sp>
      <p:sp>
        <p:nvSpPr>
          <p:cNvPr id="8" name="Content Placeholder 7">
            <a:extLst>
              <a:ext uri="{FF2B5EF4-FFF2-40B4-BE49-F238E27FC236}">
                <a16:creationId xmlns:a16="http://schemas.microsoft.com/office/drawing/2014/main" id="{50456F28-8E35-409D-ACCC-804DC64A62E1}"/>
              </a:ext>
            </a:extLst>
          </p:cNvPr>
          <p:cNvSpPr>
            <a:spLocks noGrp="1"/>
          </p:cNvSpPr>
          <p:nvPr>
            <p:ph sz="half" idx="1"/>
          </p:nvPr>
        </p:nvSpPr>
        <p:spPr>
          <a:xfrm>
            <a:off x="838200" y="1825625"/>
            <a:ext cx="5181600" cy="5028671"/>
          </a:xfrm>
        </p:spPr>
        <p:txBody>
          <a:bodyPr vert="horz" lIns="91440" tIns="45720" rIns="91440" bIns="45720" rtlCol="0" anchor="t">
            <a:normAutofit/>
          </a:bodyPr>
          <a:lstStyle/>
          <a:p>
            <a:r>
              <a:rPr lang="en-US" sz="1600" dirty="0">
                <a:ea typeface="+mn-lt"/>
                <a:cs typeface="+mn-lt"/>
              </a:rPr>
              <a:t>Cyberwarfare is an </a:t>
            </a:r>
            <a:r>
              <a:rPr lang="en-US" sz="1600" b="1" dirty="0">
                <a:ea typeface="+mn-lt"/>
                <a:cs typeface="+mn-lt"/>
              </a:rPr>
              <a:t>Internet-based conflict</a:t>
            </a:r>
            <a:r>
              <a:rPr lang="en-US" sz="1600" dirty="0">
                <a:ea typeface="+mn-lt"/>
                <a:cs typeface="+mn-lt"/>
              </a:rPr>
              <a:t> that involves the penetration of computer systems and networks of other </a:t>
            </a:r>
            <a:r>
              <a:rPr lang="en-US" sz="1600" b="1" dirty="0">
                <a:ea typeface="+mn-lt"/>
                <a:cs typeface="+mn-lt"/>
              </a:rPr>
              <a:t>nations</a:t>
            </a:r>
            <a:r>
              <a:rPr lang="en-US" sz="1600" dirty="0">
                <a:ea typeface="+mn-lt"/>
                <a:cs typeface="+mn-lt"/>
              </a:rPr>
              <a:t>.</a:t>
            </a:r>
            <a:endParaRPr lang="en-US" dirty="0"/>
          </a:p>
          <a:p>
            <a:r>
              <a:rPr lang="en-US" sz="1600" dirty="0">
                <a:ea typeface="+mn-lt"/>
                <a:cs typeface="+mn-lt"/>
              </a:rPr>
              <a:t>These attackers have the resources and expertise to launch massive Internet-based attacks against other nations to cause </a:t>
            </a:r>
            <a:r>
              <a:rPr lang="en-US" sz="1600" b="1" dirty="0">
                <a:ea typeface="+mn-lt"/>
                <a:cs typeface="+mn-lt"/>
              </a:rPr>
              <a:t>damage or disrupt services</a:t>
            </a:r>
            <a:r>
              <a:rPr lang="en-US" sz="1600" dirty="0">
                <a:ea typeface="+mn-lt"/>
                <a:cs typeface="+mn-lt"/>
              </a:rPr>
              <a:t>, such as shutting down a power grid.</a:t>
            </a:r>
            <a:endParaRPr lang="en-US" dirty="0"/>
          </a:p>
          <a:p>
            <a:r>
              <a:rPr lang="en-US" sz="1600" dirty="0">
                <a:ea typeface="+mn-lt"/>
                <a:cs typeface="+mn-lt"/>
              </a:rPr>
              <a:t>A nation can continuously invade other nation’s infrastructure, steal defense secrets, and gather information about technology to narrow the gaps in its industries and military. Besides industrial and militaristic espionage, cyberwar can sabotage the infrastructure of other nations and cost lives in the targeted nations. For example, an attack can disrupt the power grid of a major city. Traffic would be disrupted. The exchange of goods and services is halted. Patients cannot get the care needed in emergency situations. Access to the Internet may also be disrupted. By affecting the power grid, the attack can affect the everyday life of ordinary citizens.</a:t>
            </a:r>
          </a:p>
        </p:txBody>
      </p:sp>
      <p:sp>
        <p:nvSpPr>
          <p:cNvPr id="13" name="Content Placeholder 12">
            <a:extLst>
              <a:ext uri="{FF2B5EF4-FFF2-40B4-BE49-F238E27FC236}">
                <a16:creationId xmlns:a16="http://schemas.microsoft.com/office/drawing/2014/main" id="{87E7A087-C27A-4213-B372-18182B41E486}"/>
              </a:ext>
            </a:extLst>
          </p:cNvPr>
          <p:cNvSpPr>
            <a:spLocks noGrp="1"/>
          </p:cNvSpPr>
          <p:nvPr>
            <p:ph sz="half" idx="2"/>
          </p:nvPr>
        </p:nvSpPr>
        <p:spPr>
          <a:xfrm>
            <a:off x="6172200" y="1825625"/>
            <a:ext cx="5181600" cy="5028671"/>
          </a:xfrm>
        </p:spPr>
        <p:txBody>
          <a:bodyPr vert="horz" lIns="91440" tIns="45720" rIns="91440" bIns="45720" rtlCol="0" anchor="t">
            <a:normAutofit/>
          </a:bodyPr>
          <a:lstStyle/>
          <a:p>
            <a:r>
              <a:rPr lang="en-US" sz="1600" dirty="0">
                <a:cs typeface="Calibri"/>
              </a:rPr>
              <a:t>An example of a state-sponsored attack involved the </a:t>
            </a:r>
            <a:r>
              <a:rPr lang="en-US" sz="1600" b="1" dirty="0">
                <a:cs typeface="Calibri"/>
              </a:rPr>
              <a:t>Stuxnet</a:t>
            </a:r>
            <a:r>
              <a:rPr lang="en-US" sz="1600" dirty="0">
                <a:cs typeface="Calibri"/>
              </a:rPr>
              <a:t> malware that was </a:t>
            </a:r>
            <a:r>
              <a:rPr lang="en-US" sz="1600" b="1" dirty="0">
                <a:cs typeface="Calibri"/>
              </a:rPr>
              <a:t>designed to damage Iran’s nuclear enrichment plant</a:t>
            </a:r>
            <a:r>
              <a:rPr lang="en-US" sz="1600" dirty="0">
                <a:cs typeface="Calibri"/>
              </a:rPr>
              <a:t>. Stuxnet malware did not hijack targeted computers to steal information. It was designed to damage physical equipment that was controlled by computers. It used modular coding that was programmed to perform a specific task within the malware. It used stolen digital certificates so the attack appeared legitimate to the system.</a:t>
            </a:r>
          </a:p>
          <a:p>
            <a:r>
              <a:rPr lang="en-US" sz="1600" dirty="0">
                <a:ea typeface="+mn-lt"/>
                <a:cs typeface="+mn-lt"/>
              </a:rPr>
              <a:t>If the government cannot defend against the cyberattacks, the citizens may lose confidence in the government’s ability to protect them. Cyberwarfare can destabilize a nation, disrupt commerce, and affect the citizens’ faith in their government without ever physically invading the targeted nation.</a:t>
            </a:r>
            <a:endParaRPr lang="en-US" sz="1600" dirty="0">
              <a:cs typeface="Calibri"/>
            </a:endParaRPr>
          </a:p>
          <a:p>
            <a:r>
              <a:rPr lang="en-US" sz="1600" dirty="0">
                <a:cs typeface="Calibri"/>
              </a:rPr>
              <a:t>See video: </a:t>
            </a:r>
            <a:r>
              <a:rPr lang="en-US" sz="1600" dirty="0">
                <a:ea typeface="+mn-lt"/>
                <a:cs typeface="+mn-lt"/>
                <a:hlinkClick r:id="rId2"/>
              </a:rPr>
              <a:t>Breaking Down Stuxnet</a:t>
            </a:r>
            <a:r>
              <a:rPr lang="en-US" sz="1600" dirty="0">
                <a:ea typeface="+mn-lt"/>
                <a:cs typeface="+mn-lt"/>
              </a:rPr>
              <a:t>.</a:t>
            </a:r>
          </a:p>
          <a:p>
            <a:r>
              <a:rPr lang="en-US" sz="1600" dirty="0">
                <a:cs typeface="Calibri"/>
              </a:rPr>
              <a:t>See video: </a:t>
            </a:r>
            <a:r>
              <a:rPr lang="en-US" sz="1600" dirty="0">
                <a:ea typeface="+mn-lt"/>
                <a:cs typeface="+mn-lt"/>
                <a:hlinkClick r:id="rId3"/>
              </a:rPr>
              <a:t>Stuxnet: Anatomy of a Computer Virus</a:t>
            </a:r>
            <a:r>
              <a:rPr lang="en-US" sz="1600" dirty="0">
                <a:ea typeface="+mn-lt"/>
                <a:cs typeface="+mn-lt"/>
              </a:rPr>
              <a:t>.</a:t>
            </a:r>
            <a:endParaRPr lang="en-US" sz="1600" dirty="0">
              <a:cs typeface="Calibri"/>
            </a:endParaRPr>
          </a:p>
        </p:txBody>
      </p:sp>
    </p:spTree>
    <p:extLst>
      <p:ext uri="{BB962C8B-B14F-4D97-AF65-F5344CB8AC3E}">
        <p14:creationId xmlns:p14="http://schemas.microsoft.com/office/powerpoint/2010/main" val="39396363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The Need for Cybersecurity</vt:lpstr>
      <vt:lpstr>CIA Triad</vt:lpstr>
      <vt:lpstr>LastPass Security Breach (2015)</vt:lpstr>
      <vt:lpstr>Vtech Security Breach (2015)</vt:lpstr>
      <vt:lpstr>Equifax Security Breach (2015)</vt:lpstr>
      <vt:lpstr>Types of Cyber Attackers</vt:lpstr>
      <vt:lpstr>Internal and External Threats</vt:lpstr>
      <vt:lpstr>Cyberwarfare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259</cp:revision>
  <dcterms:created xsi:type="dcterms:W3CDTF">2021-01-02T09:48:45Z</dcterms:created>
  <dcterms:modified xsi:type="dcterms:W3CDTF">2021-01-02T11:03:43Z</dcterms:modified>
</cp:coreProperties>
</file>