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9"/>
  </p:notesMasterIdLst>
  <p:sldIdLst>
    <p:sldId id="256" r:id="rId2"/>
    <p:sldId id="258" r:id="rId3"/>
    <p:sldId id="334" r:id="rId4"/>
    <p:sldId id="308" r:id="rId5"/>
    <p:sldId id="309" r:id="rId6"/>
    <p:sldId id="313" r:id="rId7"/>
    <p:sldId id="327" r:id="rId8"/>
    <p:sldId id="328" r:id="rId9"/>
    <p:sldId id="333" r:id="rId10"/>
    <p:sldId id="329" r:id="rId11"/>
    <p:sldId id="332" r:id="rId12"/>
    <p:sldId id="330" r:id="rId13"/>
    <p:sldId id="331" r:id="rId14"/>
    <p:sldId id="319" r:id="rId15"/>
    <p:sldId id="335" r:id="rId16"/>
    <p:sldId id="338" r:id="rId17"/>
    <p:sldId id="345" r:id="rId18"/>
    <p:sldId id="339" r:id="rId19"/>
    <p:sldId id="337" r:id="rId20"/>
    <p:sldId id="340" r:id="rId21"/>
    <p:sldId id="341" r:id="rId22"/>
    <p:sldId id="342" r:id="rId23"/>
    <p:sldId id="343" r:id="rId24"/>
    <p:sldId id="344" r:id="rId25"/>
    <p:sldId id="326" r:id="rId26"/>
    <p:sldId id="281" r:id="rId27"/>
    <p:sldId id="303" r:id="rId28"/>
  </p:sldIdLst>
  <p:sldSz cx="9144000" cy="5143500" type="screen16x9"/>
  <p:notesSz cx="6858000" cy="9144000"/>
  <p:embeddedFontLst>
    <p:embeddedFont>
      <p:font typeface="Reem Kufi" panose="020B0604020202020204"/>
      <p:regular r:id="rId30"/>
    </p:embeddedFont>
    <p:embeddedFont>
      <p:font typeface="Source Sans Pr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A70596-F775-4ADC-8D03-B4C62E138D36}">
  <a:tblStyle styleId="{25A70596-F775-4ADC-8D03-B4C62E138D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9" autoAdjust="0"/>
  </p:normalViewPr>
  <p:slideViewPr>
    <p:cSldViewPr snapToGrid="0">
      <p:cViewPr varScale="1">
        <p:scale>
          <a:sx n="91" d="100"/>
          <a:sy n="91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843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61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767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9151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8b72c6205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8b72c6205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77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2673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821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801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493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385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696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29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039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567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70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35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212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940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449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5285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2541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14e3521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14e3521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999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">
  <p:cSld name="BLANK_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830800" y="1564700"/>
            <a:ext cx="34368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rabicPeriod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ig number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14725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721345" y="2786250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 idx="3" hasCustomPrompt="1"/>
          </p:nvPr>
        </p:nvSpPr>
        <p:spPr>
          <a:xfrm>
            <a:off x="3578625" y="2014725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4"/>
          </p:nvPr>
        </p:nvSpPr>
        <p:spPr>
          <a:xfrm>
            <a:off x="3579970" y="2786250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 idx="5" hasCustomPrompt="1"/>
          </p:nvPr>
        </p:nvSpPr>
        <p:spPr>
          <a:xfrm>
            <a:off x="6437250" y="2014725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6"/>
          </p:nvPr>
        </p:nvSpPr>
        <p:spPr>
          <a:xfrm>
            <a:off x="6438595" y="2786250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56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2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hyperlink" Target="https://www.simplypsychology.org/kurtosis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oogle.com/url?sa=i&amp;url=https%3A%2F%2Fmathcracker.com%2Fthe-mean-the-median-and-the-mode&amp;psig=AOvVaw25ln2Ho9dBU7xU6LotRyjy&amp;ust=1605024503711000&amp;source=images&amp;cd=vfe&amp;ved=0CA0QjhxqFwoTCOCS477s9ewCFQAAAAAdAAAAABAP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976044" y="1864951"/>
            <a:ext cx="7695344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Intro to </a:t>
            </a:r>
            <a:r>
              <a:rPr lang="en-US" b="1" smtClean="0"/>
              <a:t>Descriptive </a:t>
            </a:r>
            <a:r>
              <a:rPr lang="en-US" b="1" smtClean="0"/>
              <a:t>Statistics</a:t>
            </a:r>
            <a:endParaRPr b="1" dirty="0"/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2757245" y="2808151"/>
            <a:ext cx="3074703" cy="4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/>
            <a:r>
              <a:rPr lang="en-US" sz="2800" dirty="0" smtClean="0"/>
              <a:t>By: Mahmoud Galal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58741" y="2409699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77BEF594-3F6D-4C82-9376-5FDD637ED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140" y="3670700"/>
            <a:ext cx="4281720" cy="9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170730" y="62822"/>
            <a:ext cx="66000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Measuring variability using all data points</a:t>
            </a: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377F7CB-2E3D-455B-9CFE-6FBA9344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008" y="62822"/>
            <a:ext cx="1923292" cy="423673"/>
          </a:xfrm>
          <a:prstGeom prst="rect">
            <a:avLst/>
          </a:prstGeom>
        </p:spPr>
      </p:pic>
      <p:sp>
        <p:nvSpPr>
          <p:cNvPr id="6" name="Google Shape;622;p58"/>
          <p:cNvSpPr txBox="1">
            <a:spLocks noGrp="1"/>
          </p:cNvSpPr>
          <p:nvPr>
            <p:ph type="subTitle" idx="1"/>
          </p:nvPr>
        </p:nvSpPr>
        <p:spPr>
          <a:xfrm>
            <a:off x="113871" y="692141"/>
            <a:ext cx="6893137" cy="4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Ranges doesn’t give the full picture, so we have to use all of our data points’ values to represent the dataset variability. We can think of multiple ways.</a:t>
            </a:r>
            <a:endParaRPr lang="en-US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0" indent="-330200">
              <a:lnSpc>
                <a:spcPct val="150000"/>
              </a:lnSpc>
              <a:buSzPts val="1600"/>
              <a:buFont typeface="Source Sans Pro"/>
              <a:buAutoNum type="arabicPeriod"/>
            </a:pPr>
            <a:endParaRPr lang="en-US" dirty="0" smtClean="0"/>
          </a:p>
          <a:p>
            <a:pPr lvl="0" indent="-330200">
              <a:buSzPts val="1600"/>
              <a:buFont typeface="Source Sans Pro"/>
              <a:buAutoNum type="arabicPeriod"/>
            </a:pPr>
            <a:r>
              <a:rPr lang="en-US" dirty="0" smtClean="0"/>
              <a:t>Find the average distance between any two value.</a:t>
            </a:r>
          </a:p>
          <a:p>
            <a:pPr lvl="1" indent="-330200">
              <a:buSzPts val="16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It’s inefficient due to the big amount values </a:t>
            </a:r>
          </a:p>
          <a:p>
            <a:pPr marL="584200" lvl="1" indent="0">
              <a:buSzPts val="1600"/>
              <a:buNone/>
            </a:pPr>
            <a:endParaRPr lang="en-US" sz="1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 indent="-330200">
              <a:buSzPts val="1600"/>
              <a:buFont typeface="Source Sans Pro"/>
              <a:buAutoNum type="arabicPeriod"/>
            </a:pPr>
            <a:r>
              <a:rPr lang="en-US" dirty="0" smtClean="0"/>
              <a:t>Find the average between every minimum and maximum value.</a:t>
            </a:r>
          </a:p>
          <a:p>
            <a:pPr lvl="1" indent="-330200"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It’s inefficient due to the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lack of standardization.</a:t>
            </a:r>
          </a:p>
          <a:p>
            <a:pPr marL="584200" lvl="1" indent="0">
              <a:buSzPts val="1600"/>
              <a:buNone/>
            </a:pPr>
            <a:endParaRPr lang="en-US" sz="1600" dirty="0"/>
          </a:p>
          <a:p>
            <a:r>
              <a:rPr lang="en-US" dirty="0" smtClean="0"/>
              <a:t>Find the average distance between every value and the mean value.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And that is the most effective way.</a:t>
            </a:r>
            <a:endParaRPr lang="en-US" sz="1600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13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51050" y="114296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Variance</a:t>
            </a: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377F7CB-2E3D-455B-9CFE-6FBA9344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227" y="4790427"/>
            <a:ext cx="1412676" cy="311192"/>
          </a:xfrm>
          <a:prstGeom prst="rect">
            <a:avLst/>
          </a:prstGeom>
        </p:spPr>
      </p:pic>
      <p:pic>
        <p:nvPicPr>
          <p:cNvPr id="1026" name="Picture 2" descr="Variance (formulas, examples, solutions, videos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799" y="1022043"/>
            <a:ext cx="3995677" cy="253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2;p58"/>
          <p:cNvSpPr txBox="1">
            <a:spLocks noGrp="1"/>
          </p:cNvSpPr>
          <p:nvPr>
            <p:ph type="subTitle" idx="1"/>
          </p:nvPr>
        </p:nvSpPr>
        <p:spPr>
          <a:xfrm>
            <a:off x="-1" y="696917"/>
            <a:ext cx="4980799" cy="4093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Variance</a:t>
            </a:r>
            <a:r>
              <a:rPr lang="en-US" dirty="0"/>
              <a:t> (σ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smtClean="0"/>
              <a:t>a </a:t>
            </a:r>
            <a:r>
              <a:rPr lang="en-US" dirty="0"/>
              <a:t>measurement of the spread between </a:t>
            </a:r>
            <a:r>
              <a:rPr lang="en-US" dirty="0" smtClean="0"/>
              <a:t>each number and the average numbers in the dataset.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To calculate the </a:t>
            </a:r>
            <a:r>
              <a:rPr lang="en-US" b="1" dirty="0" smtClean="0"/>
              <a:t>population</a:t>
            </a:r>
            <a:r>
              <a:rPr lang="en-US" dirty="0" smtClean="0"/>
              <a:t> </a:t>
            </a:r>
            <a:r>
              <a:rPr lang="en-US" b="1" dirty="0" smtClean="0"/>
              <a:t>variance</a:t>
            </a:r>
            <a:r>
              <a:rPr lang="en-US" dirty="0" smtClean="0"/>
              <a:t> (</a:t>
            </a:r>
            <a:r>
              <a:rPr lang="en-US" b="1" dirty="0" smtClean="0"/>
              <a:t>σ</a:t>
            </a:r>
            <a:r>
              <a:rPr lang="en-US" b="1" baseline="30000" dirty="0" smtClean="0"/>
              <a:t>2</a:t>
            </a:r>
            <a:r>
              <a:rPr lang="en-US" dirty="0" smtClean="0"/>
              <a:t>), we take the sum of distances between each data point and the population mean divided by the total number of data points.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In case of </a:t>
            </a:r>
            <a:r>
              <a:rPr lang="en-US" b="1" dirty="0" smtClean="0"/>
              <a:t>sample variance</a:t>
            </a:r>
            <a:r>
              <a:rPr lang="en-US" dirty="0" smtClean="0"/>
              <a:t>, there is a tiny difference. That we divide by the total number of data points in the sample – 1 (n-1). And that is called </a:t>
            </a:r>
            <a:r>
              <a:rPr lang="en-US" b="1" dirty="0" smtClean="0"/>
              <a:t>Bessel’s Correction.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This correction is made to correct for the fact that these </a:t>
            </a:r>
            <a:r>
              <a:rPr lang="en-US" b="1" dirty="0"/>
              <a:t>sample statistics tend to underestimate</a:t>
            </a:r>
            <a:r>
              <a:rPr lang="en-US" dirty="0"/>
              <a:t> the actual parameters found in the population.</a:t>
            </a:r>
            <a:endParaRPr lang="en-US" b="1" dirty="0"/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1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55842" y="86401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Standard Deviation</a:t>
            </a: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377F7CB-2E3D-455B-9CFE-6FBA9344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533" y="4752611"/>
            <a:ext cx="1774467" cy="390889"/>
          </a:xfrm>
          <a:prstGeom prst="rect">
            <a:avLst/>
          </a:prstGeom>
        </p:spPr>
      </p:pic>
      <p:sp>
        <p:nvSpPr>
          <p:cNvPr id="4" name="Google Shape;622;p58"/>
          <p:cNvSpPr txBox="1">
            <a:spLocks noGrp="1"/>
          </p:cNvSpPr>
          <p:nvPr>
            <p:ph type="subTitle" idx="1"/>
          </p:nvPr>
        </p:nvSpPr>
        <p:spPr>
          <a:xfrm>
            <a:off x="55842" y="659101"/>
            <a:ext cx="5158332" cy="4093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 smtClean="0"/>
              <a:t>Standard Deviation</a:t>
            </a:r>
            <a:r>
              <a:rPr lang="en-US" dirty="0"/>
              <a:t> (</a:t>
            </a:r>
            <a:r>
              <a:rPr lang="en-US" dirty="0" smtClean="0"/>
              <a:t>σ) is the most common measure of spread for its robustness and unified measurements.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Tx/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It’s the same calculations of the Variance except we take the </a:t>
            </a:r>
            <a:r>
              <a:rPr lang="en-US" b="1" dirty="0" smtClean="0"/>
              <a:t>squared root </a:t>
            </a:r>
            <a:r>
              <a:rPr lang="en-US" dirty="0" smtClean="0"/>
              <a:t>of the variance output.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ClrTx/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In a </a:t>
            </a:r>
            <a:r>
              <a:rPr lang="en-US" b="1" dirty="0" smtClean="0"/>
              <a:t>standardized distribution</a:t>
            </a:r>
            <a:r>
              <a:rPr lang="en-US" dirty="0" smtClean="0"/>
              <a:t>, we found that:</a:t>
            </a:r>
          </a:p>
          <a:p>
            <a:pPr marL="742950" lvl="1" indent="-285750">
              <a:buSzPts val="1100"/>
              <a:buFont typeface="Arial" panose="020B0604020202020204" pitchFamily="34" charset="0"/>
              <a:buChar char="•"/>
            </a:pPr>
            <a:r>
              <a:rPr lang="en-US" b="1" dirty="0" smtClean="0"/>
              <a:t>68% </a:t>
            </a:r>
            <a:r>
              <a:rPr lang="en-US" dirty="0" smtClean="0"/>
              <a:t>of data lies </a:t>
            </a:r>
            <a:r>
              <a:rPr lang="en-US" dirty="0"/>
              <a:t>in </a:t>
            </a:r>
            <a:r>
              <a:rPr lang="en-US" b="1" dirty="0" smtClean="0"/>
              <a:t>1σ</a:t>
            </a:r>
            <a:r>
              <a:rPr lang="en-US" dirty="0" smtClean="0"/>
              <a:t> </a:t>
            </a:r>
            <a:r>
              <a:rPr lang="en-US" dirty="0" smtClean="0"/>
              <a:t>from the mean.</a:t>
            </a:r>
          </a:p>
          <a:p>
            <a:pPr marL="742950" lvl="1" indent="-285750">
              <a:buSzPts val="1100"/>
              <a:buFont typeface="Arial" panose="020B0604020202020204" pitchFamily="34" charset="0"/>
              <a:buChar char="•"/>
            </a:pPr>
            <a:r>
              <a:rPr lang="en-US" b="1" dirty="0" smtClean="0"/>
              <a:t>95% </a:t>
            </a:r>
            <a:r>
              <a:rPr lang="en-US" dirty="0" smtClean="0"/>
              <a:t>lies in </a:t>
            </a:r>
            <a:r>
              <a:rPr lang="en-US" b="1" dirty="0" smtClean="0"/>
              <a:t>2σ</a:t>
            </a:r>
            <a:r>
              <a:rPr lang="en-US" dirty="0" smtClean="0"/>
              <a:t> from the mean.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ClrTx/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So with standard deviation we can know  how much data falls in one area. And that helps us making our assumptions and tests.</a:t>
            </a:r>
          </a:p>
          <a:p>
            <a:pPr marL="742950" lvl="1" indent="-285750"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2050" name="Picture 2" descr="Standard deviation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877" y="192990"/>
            <a:ext cx="3768123" cy="242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427" y="2705856"/>
            <a:ext cx="3315573" cy="243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3"/>
          <p:cNvSpPr txBox="1">
            <a:spLocks noGrp="1"/>
          </p:cNvSpPr>
          <p:nvPr>
            <p:ph type="title"/>
          </p:nvPr>
        </p:nvSpPr>
        <p:spPr>
          <a:xfrm>
            <a:off x="154112" y="138839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dirty="0" smtClean="0"/>
              <a:t> </a:t>
            </a:r>
            <a:r>
              <a:rPr lang="en-US" dirty="0" smtClean="0"/>
              <a:t>Statistics Summary</a:t>
            </a:r>
            <a:endParaRPr dirty="0"/>
          </a:p>
        </p:txBody>
      </p:sp>
      <p:sp>
        <p:nvSpPr>
          <p:cNvPr id="514" name="Google Shape;514;p53"/>
          <p:cNvSpPr txBox="1">
            <a:spLocks noGrp="1"/>
          </p:cNvSpPr>
          <p:nvPr>
            <p:ph type="title" idx="2"/>
          </p:nvPr>
        </p:nvSpPr>
        <p:spPr>
          <a:xfrm>
            <a:off x="4654192" y="2968340"/>
            <a:ext cx="2243063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400" dirty="0" smtClean="0"/>
              <a:t>$452</a:t>
            </a:r>
            <a:endParaRPr sz="5400" dirty="0"/>
          </a:p>
        </p:txBody>
      </p:sp>
      <p:sp>
        <p:nvSpPr>
          <p:cNvPr id="515" name="Google Shape;515;p53"/>
          <p:cNvSpPr txBox="1">
            <a:spLocks noGrp="1"/>
          </p:cNvSpPr>
          <p:nvPr>
            <p:ph type="subTitle" idx="1"/>
          </p:nvPr>
        </p:nvSpPr>
        <p:spPr>
          <a:xfrm>
            <a:off x="4913200" y="3739865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Maximum price</a:t>
            </a:r>
            <a:endParaRPr dirty="0"/>
          </a:p>
        </p:txBody>
      </p:sp>
      <p:sp>
        <p:nvSpPr>
          <p:cNvPr id="516" name="Google Shape;516;p53"/>
          <p:cNvSpPr txBox="1">
            <a:spLocks noGrp="1"/>
          </p:cNvSpPr>
          <p:nvPr>
            <p:ph type="title" idx="3"/>
          </p:nvPr>
        </p:nvSpPr>
        <p:spPr>
          <a:xfrm>
            <a:off x="3599173" y="1229027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$28</a:t>
            </a:r>
            <a:endParaRPr dirty="0"/>
          </a:p>
        </p:txBody>
      </p:sp>
      <p:sp>
        <p:nvSpPr>
          <p:cNvPr id="517" name="Google Shape;517;p53"/>
          <p:cNvSpPr txBox="1">
            <a:spLocks noGrp="1"/>
          </p:cNvSpPr>
          <p:nvPr>
            <p:ph type="subTitle" idx="4"/>
          </p:nvPr>
        </p:nvSpPr>
        <p:spPr>
          <a:xfrm>
            <a:off x="3600518" y="2000552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Avg. price </a:t>
            </a:r>
            <a:r>
              <a:rPr lang="en" dirty="0" smtClean="0"/>
              <a:t>(Mean)</a:t>
            </a:r>
            <a:endParaRPr dirty="0"/>
          </a:p>
        </p:txBody>
      </p:sp>
      <p:sp>
        <p:nvSpPr>
          <p:cNvPr id="518" name="Google Shape;518;p53"/>
          <p:cNvSpPr txBox="1">
            <a:spLocks noGrp="1"/>
          </p:cNvSpPr>
          <p:nvPr>
            <p:ph type="title" idx="5"/>
          </p:nvPr>
        </p:nvSpPr>
        <p:spPr>
          <a:xfrm>
            <a:off x="6459143" y="1229027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5400" dirty="0"/>
              <a:t>$ 50</a:t>
            </a:r>
            <a:endParaRPr sz="5400" dirty="0"/>
          </a:p>
        </p:txBody>
      </p:sp>
      <p:sp>
        <p:nvSpPr>
          <p:cNvPr id="519" name="Google Shape;519;p53"/>
          <p:cNvSpPr txBox="1">
            <a:spLocks noGrp="1"/>
          </p:cNvSpPr>
          <p:nvPr>
            <p:ph type="subTitle" idx="6"/>
          </p:nvPr>
        </p:nvSpPr>
        <p:spPr>
          <a:xfrm>
            <a:off x="6359704" y="2000552"/>
            <a:ext cx="2311684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Most Frequent Price (Mode)</a:t>
            </a:r>
            <a:endParaRPr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5520B187-479A-47AA-8C39-F52C924B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251" y="4597528"/>
            <a:ext cx="1923292" cy="423673"/>
          </a:xfrm>
          <a:prstGeom prst="rect">
            <a:avLst/>
          </a:prstGeom>
        </p:spPr>
      </p:pic>
      <p:sp>
        <p:nvSpPr>
          <p:cNvPr id="11" name="Google Shape;514;p53"/>
          <p:cNvSpPr txBox="1">
            <a:spLocks/>
          </p:cNvSpPr>
          <p:nvPr/>
        </p:nvSpPr>
        <p:spPr>
          <a:xfrm>
            <a:off x="1244194" y="3038338"/>
            <a:ext cx="2243063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Reem Kufi"/>
              <a:buNone/>
              <a:defRPr sz="72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D84E2E"/>
              </a:buClr>
            </a:pPr>
            <a:r>
              <a:rPr lang="en" sz="5400" dirty="0" smtClean="0">
                <a:solidFill>
                  <a:srgbClr val="D84E2E"/>
                </a:solidFill>
              </a:rPr>
              <a:t>$7</a:t>
            </a:r>
            <a:endParaRPr lang="en" sz="5400" dirty="0">
              <a:solidFill>
                <a:srgbClr val="D84E2E"/>
              </a:solidFill>
            </a:endParaRPr>
          </a:p>
        </p:txBody>
      </p:sp>
      <p:sp>
        <p:nvSpPr>
          <p:cNvPr id="12" name="Google Shape;515;p53"/>
          <p:cNvSpPr txBox="1">
            <a:spLocks/>
          </p:cNvSpPr>
          <p:nvPr/>
        </p:nvSpPr>
        <p:spPr>
          <a:xfrm>
            <a:off x="1319249" y="3812254"/>
            <a:ext cx="2201915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  <a:buClr>
                <a:srgbClr val="637B7F"/>
              </a:buClr>
            </a:pPr>
            <a:r>
              <a:rPr lang="en-US" dirty="0" smtClean="0">
                <a:solidFill>
                  <a:srgbClr val="637B7F"/>
                </a:solidFill>
              </a:rPr>
              <a:t>Standard Deviation</a:t>
            </a:r>
            <a:endParaRPr lang="en-US" dirty="0">
              <a:solidFill>
                <a:srgbClr val="637B7F"/>
              </a:solidFill>
            </a:endParaRPr>
          </a:p>
        </p:txBody>
      </p:sp>
      <p:sp>
        <p:nvSpPr>
          <p:cNvPr id="13" name="Google Shape;514;p53"/>
          <p:cNvSpPr txBox="1">
            <a:spLocks/>
          </p:cNvSpPr>
          <p:nvPr/>
        </p:nvSpPr>
        <p:spPr>
          <a:xfrm>
            <a:off x="613062" y="1195198"/>
            <a:ext cx="2111542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Reem Kufi"/>
              <a:buNone/>
              <a:defRPr sz="72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D84E2E"/>
              </a:buClr>
            </a:pPr>
            <a:r>
              <a:rPr lang="en" sz="5400" dirty="0" smtClean="0">
                <a:solidFill>
                  <a:srgbClr val="D84E2E"/>
                </a:solidFill>
              </a:rPr>
              <a:t>$33</a:t>
            </a:r>
            <a:endParaRPr lang="en" dirty="0">
              <a:solidFill>
                <a:srgbClr val="D84E2E"/>
              </a:solidFill>
            </a:endParaRPr>
          </a:p>
        </p:txBody>
      </p:sp>
      <p:sp>
        <p:nvSpPr>
          <p:cNvPr id="14" name="Google Shape;515;p53"/>
          <p:cNvSpPr txBox="1">
            <a:spLocks/>
          </p:cNvSpPr>
          <p:nvPr/>
        </p:nvSpPr>
        <p:spPr>
          <a:xfrm>
            <a:off x="741893" y="2000552"/>
            <a:ext cx="19854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  <a:buClr>
                <a:srgbClr val="637B7F"/>
              </a:buClr>
            </a:pPr>
            <a:r>
              <a:rPr lang="en-US" dirty="0" smtClean="0">
                <a:solidFill>
                  <a:srgbClr val="637B7F"/>
                </a:solidFill>
              </a:rPr>
              <a:t>The middle price (Median)</a:t>
            </a:r>
            <a:endParaRPr lang="en-US" dirty="0">
              <a:solidFill>
                <a:srgbClr val="637B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3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2">
            <a:extLst>
              <a:ext uri="{FF2B5EF4-FFF2-40B4-BE49-F238E27FC236}">
                <a16:creationId xmlns:a16="http://schemas.microsoft.com/office/drawing/2014/main" id="{F9580EAC-B408-4BB1-A514-048C850E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53" y="173579"/>
            <a:ext cx="6977226" cy="971590"/>
          </a:xfrm>
        </p:spPr>
        <p:txBody>
          <a:bodyPr/>
          <a:lstStyle/>
          <a:p>
            <a:r>
              <a:rPr lang="en" sz="8000" dirty="0">
                <a:solidFill>
                  <a:srgbClr val="637B7F"/>
                </a:solidFill>
              </a:rPr>
              <a:t>5</a:t>
            </a:r>
            <a:r>
              <a:rPr lang="en" sz="8000" dirty="0" smtClean="0">
                <a:solidFill>
                  <a:srgbClr val="637B7F"/>
                </a:solidFill>
              </a:rPr>
              <a:t>-Min Break</a:t>
            </a:r>
            <a:endParaRPr lang="en-US" sz="8000" dirty="0"/>
          </a:p>
        </p:txBody>
      </p:sp>
      <p:sp>
        <p:nvSpPr>
          <p:cNvPr id="29" name="Google Shape;628;p59">
            <a:extLst>
              <a:ext uri="{FF2B5EF4-FFF2-40B4-BE49-F238E27FC236}">
                <a16:creationId xmlns:a16="http://schemas.microsoft.com/office/drawing/2014/main" id="{291CF2DF-508A-41C1-9B0C-FFD7D4C0B41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4380" y="1587810"/>
            <a:ext cx="7713018" cy="181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600" dirty="0" smtClean="0"/>
              <a:t>Please submit your attendance while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600" dirty="0" smtClean="0"/>
              <a:t>Making yourself something hot</a:t>
            </a:r>
          </a:p>
        </p:txBody>
      </p:sp>
      <p:pic>
        <p:nvPicPr>
          <p:cNvPr id="30" name="صورة 29">
            <a:extLst>
              <a:ext uri="{FF2B5EF4-FFF2-40B4-BE49-F238E27FC236}">
                <a16:creationId xmlns:a16="http://schemas.microsoft.com/office/drawing/2014/main" id="{0BBB09BE-B6FE-41C9-BE45-A445EF15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3" y="4364183"/>
            <a:ext cx="2858747" cy="629740"/>
          </a:xfrm>
          <a:prstGeom prst="rect">
            <a:avLst/>
          </a:prstGeom>
        </p:spPr>
      </p:pic>
      <p:grpSp>
        <p:nvGrpSpPr>
          <p:cNvPr id="6" name="Google Shape;10336;p75"/>
          <p:cNvGrpSpPr/>
          <p:nvPr/>
        </p:nvGrpSpPr>
        <p:grpSpPr>
          <a:xfrm>
            <a:off x="7751443" y="2414717"/>
            <a:ext cx="361037" cy="355633"/>
            <a:chOff x="-46404975" y="1966100"/>
            <a:chExt cx="302475" cy="297950"/>
          </a:xfrm>
        </p:grpSpPr>
        <p:sp>
          <p:nvSpPr>
            <p:cNvPr id="7" name="Google Shape;10337;p75"/>
            <p:cNvSpPr/>
            <p:nvPr/>
          </p:nvSpPr>
          <p:spPr>
            <a:xfrm>
              <a:off x="-46349850" y="1966100"/>
              <a:ext cx="38625" cy="86850"/>
            </a:xfrm>
            <a:custGeom>
              <a:avLst/>
              <a:gdLst/>
              <a:ahLst/>
              <a:cxnLst/>
              <a:rect l="l" t="t" r="r" b="b"/>
              <a:pathLst>
                <a:path w="1545" h="3474" extrusionOk="0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38;p75"/>
            <p:cNvSpPr/>
            <p:nvPr/>
          </p:nvSpPr>
          <p:spPr>
            <a:xfrm>
              <a:off x="-46297875" y="1966100"/>
              <a:ext cx="38625" cy="86850"/>
            </a:xfrm>
            <a:custGeom>
              <a:avLst/>
              <a:gdLst/>
              <a:ahLst/>
              <a:cxnLst/>
              <a:rect l="l" t="t" r="r" b="b"/>
              <a:pathLst>
                <a:path w="1545" h="3474" extrusionOk="0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39;p75"/>
            <p:cNvSpPr/>
            <p:nvPr/>
          </p:nvSpPr>
          <p:spPr>
            <a:xfrm>
              <a:off x="-46244300" y="1966100"/>
              <a:ext cx="38600" cy="86850"/>
            </a:xfrm>
            <a:custGeom>
              <a:avLst/>
              <a:gdLst/>
              <a:ahLst/>
              <a:cxnLst/>
              <a:rect l="l" t="t" r="r" b="b"/>
              <a:pathLst>
                <a:path w="1544" h="3474" extrusionOk="0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40;p75"/>
            <p:cNvSpPr/>
            <p:nvPr/>
          </p:nvSpPr>
          <p:spPr>
            <a:xfrm>
              <a:off x="-46404975" y="2070250"/>
              <a:ext cx="302475" cy="193800"/>
            </a:xfrm>
            <a:custGeom>
              <a:avLst/>
              <a:gdLst/>
              <a:ahLst/>
              <a:cxnLst/>
              <a:rect l="l" t="t" r="r" b="b"/>
              <a:pathLst>
                <a:path w="12099" h="7752" extrusionOk="0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83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2">
            <a:extLst>
              <a:ext uri="{FF2B5EF4-FFF2-40B4-BE49-F238E27FC236}">
                <a16:creationId xmlns:a16="http://schemas.microsoft.com/office/drawing/2014/main" id="{F9580EAC-B408-4BB1-A514-048C850E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358" y="754314"/>
            <a:ext cx="6892290" cy="971590"/>
          </a:xfrm>
        </p:spPr>
        <p:txBody>
          <a:bodyPr/>
          <a:lstStyle/>
          <a:p>
            <a:pPr algn="ctr"/>
            <a:r>
              <a:rPr lang="en" sz="8000" dirty="0" smtClean="0">
                <a:solidFill>
                  <a:srgbClr val="637B7F"/>
                </a:solidFill>
              </a:rPr>
              <a:t>Measures of Shape</a:t>
            </a:r>
            <a:endParaRPr lang="en-US" sz="8000" dirty="0"/>
          </a:p>
        </p:txBody>
      </p:sp>
      <p:pic>
        <p:nvPicPr>
          <p:cNvPr id="30" name="صورة 29">
            <a:extLst>
              <a:ext uri="{FF2B5EF4-FFF2-40B4-BE49-F238E27FC236}">
                <a16:creationId xmlns:a16="http://schemas.microsoft.com/office/drawing/2014/main" id="{0BBB09BE-B6FE-41C9-BE45-A445EF15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3" y="4161198"/>
            <a:ext cx="3780209" cy="83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51050" y="114296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Skewness</a:t>
            </a: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377F7CB-2E3D-455B-9CFE-6FBA9344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227" y="4790427"/>
            <a:ext cx="1412676" cy="311192"/>
          </a:xfrm>
          <a:prstGeom prst="rect">
            <a:avLst/>
          </a:prstGeom>
        </p:spPr>
      </p:pic>
      <p:sp>
        <p:nvSpPr>
          <p:cNvPr id="6" name="Google Shape;622;p58"/>
          <p:cNvSpPr txBox="1">
            <a:spLocks noGrp="1"/>
          </p:cNvSpPr>
          <p:nvPr>
            <p:ph type="subTitle" idx="1"/>
          </p:nvPr>
        </p:nvSpPr>
        <p:spPr>
          <a:xfrm>
            <a:off x="-1" y="696917"/>
            <a:ext cx="5318877" cy="4093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Skewness</a:t>
            </a:r>
            <a:r>
              <a:rPr lang="en-US" dirty="0"/>
              <a:t> refers to distortion or asymmetry in a symmetrical bell curve, or normal distribution, in </a:t>
            </a:r>
            <a:r>
              <a:rPr lang="en-US" dirty="0" smtClean="0"/>
              <a:t>a dataset.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 symmetrical distribution will have a </a:t>
            </a:r>
            <a:r>
              <a:rPr lang="en-US" b="1" dirty="0"/>
              <a:t>skewness</a:t>
            </a:r>
            <a:r>
              <a:rPr lang="en-US" dirty="0"/>
              <a:t> of </a:t>
            </a:r>
            <a:r>
              <a:rPr lang="en-US" dirty="0" smtClean="0"/>
              <a:t>0.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If skewness is </a:t>
            </a:r>
            <a:r>
              <a:rPr lang="en-US" b="1" dirty="0"/>
              <a:t>positive</a:t>
            </a:r>
            <a:r>
              <a:rPr lang="en-US" dirty="0"/>
              <a:t>, the data </a:t>
            </a:r>
            <a:r>
              <a:rPr lang="en-US" dirty="0" smtClean="0"/>
              <a:t>is </a:t>
            </a:r>
            <a:r>
              <a:rPr lang="en-US" b="1" dirty="0" smtClean="0"/>
              <a:t>left-skewed</a:t>
            </a:r>
            <a:r>
              <a:rPr lang="en-US" dirty="0" smtClean="0"/>
              <a:t> ,</a:t>
            </a:r>
            <a:r>
              <a:rPr lang="en-US" dirty="0"/>
              <a:t> meaning that the </a:t>
            </a:r>
            <a:r>
              <a:rPr lang="en-US" dirty="0" smtClean="0"/>
              <a:t>right </a:t>
            </a:r>
            <a:r>
              <a:rPr lang="en-US" dirty="0"/>
              <a:t>tail of the distribution is longer than the </a:t>
            </a:r>
            <a:r>
              <a:rPr lang="en-US" dirty="0" smtClean="0"/>
              <a:t>left. 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dirty="0"/>
              <a:t> skewness is </a:t>
            </a:r>
            <a:r>
              <a:rPr lang="en-US" b="1" dirty="0"/>
              <a:t>negative</a:t>
            </a:r>
            <a:r>
              <a:rPr lang="en-US" dirty="0"/>
              <a:t>, the data are negatively skewed or </a:t>
            </a:r>
            <a:r>
              <a:rPr lang="en-US" b="1" dirty="0" smtClean="0"/>
              <a:t>right-skewed</a:t>
            </a:r>
            <a:r>
              <a:rPr lang="en-US" dirty="0" smtClean="0"/>
              <a:t>,</a:t>
            </a:r>
            <a:r>
              <a:rPr lang="en-US" dirty="0"/>
              <a:t> meaning that the left tail is </a:t>
            </a:r>
            <a:r>
              <a:rPr lang="en-US" dirty="0" smtClean="0"/>
              <a:t>longer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In negative skewness, the value of the skewness is &lt; 0</a:t>
            </a:r>
            <a:r>
              <a:rPr lang="en-US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smtClean="0"/>
              <a:t>positive </a:t>
            </a:r>
            <a:r>
              <a:rPr lang="en-US" dirty="0"/>
              <a:t>skewness, the value of the skewness is </a:t>
            </a:r>
            <a:r>
              <a:rPr lang="en-US" dirty="0" smtClean="0"/>
              <a:t>&gt; 0</a:t>
            </a:r>
            <a:r>
              <a:rPr lang="en-US" dirty="0"/>
              <a:t>.</a:t>
            </a:r>
            <a:endParaRPr lang="en-US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904" y="428115"/>
            <a:ext cx="3408999" cy="262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1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51050" y="114296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Skewness</a:t>
            </a: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377F7CB-2E3D-455B-9CFE-6FBA9344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605" y="114296"/>
            <a:ext cx="1412676" cy="311192"/>
          </a:xfrm>
          <a:prstGeom prst="rect">
            <a:avLst/>
          </a:prstGeom>
        </p:spPr>
      </p:pic>
      <p:pic>
        <p:nvPicPr>
          <p:cNvPr id="11266" name="Picture 2" descr="Skewness | Summary &amp; Examples | A Level Maths Revision No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4" y="1191451"/>
            <a:ext cx="9022986" cy="366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083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51050" y="114296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Kurtosis</a:t>
            </a: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377F7CB-2E3D-455B-9CFE-6FBA9344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227" y="4790427"/>
            <a:ext cx="1412676" cy="311192"/>
          </a:xfrm>
          <a:prstGeom prst="rect">
            <a:avLst/>
          </a:prstGeom>
        </p:spPr>
      </p:pic>
      <p:sp>
        <p:nvSpPr>
          <p:cNvPr id="6" name="Google Shape;622;p58"/>
          <p:cNvSpPr txBox="1">
            <a:spLocks noGrp="1"/>
          </p:cNvSpPr>
          <p:nvPr>
            <p:ph type="subTitle" idx="1"/>
          </p:nvPr>
        </p:nvSpPr>
        <p:spPr>
          <a:xfrm>
            <a:off x="-1" y="696917"/>
            <a:ext cx="4980799" cy="4093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Kurtosis</a:t>
            </a:r>
            <a:r>
              <a:rPr lang="en-US" dirty="0"/>
              <a:t> is a statistical measure used to describe the degree to which scores cluster in the tails or the peak of a frequency </a:t>
            </a:r>
            <a:r>
              <a:rPr lang="en-US" dirty="0" smtClean="0"/>
              <a:t>distribution.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Low kurtosis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an indicator that data has light tails or </a:t>
            </a:r>
            <a:r>
              <a:rPr lang="en-US" b="1" dirty="0"/>
              <a:t>lack of </a:t>
            </a:r>
            <a:r>
              <a:rPr lang="en-US" b="1" dirty="0" smtClean="0"/>
              <a:t>outliers</a:t>
            </a:r>
            <a:r>
              <a:rPr lang="en-US" dirty="0" smtClean="0"/>
              <a:t>. </a:t>
            </a:r>
            <a:r>
              <a:rPr lang="en-US" dirty="0"/>
              <a:t>It’s called </a:t>
            </a:r>
            <a:r>
              <a:rPr lang="en-US" b="1" dirty="0" smtClean="0"/>
              <a:t>(PlatyKurtic</a:t>
            </a:r>
            <a:r>
              <a:rPr lang="en-US" b="1" dirty="0"/>
              <a:t>)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Datasets </a:t>
            </a:r>
            <a:r>
              <a:rPr lang="en-US" dirty="0"/>
              <a:t>with </a:t>
            </a:r>
            <a:r>
              <a:rPr lang="en-US" b="1" dirty="0"/>
              <a:t>high kurtosis</a:t>
            </a:r>
            <a:r>
              <a:rPr lang="en-US" dirty="0"/>
              <a:t> tend to have heavy </a:t>
            </a:r>
            <a:r>
              <a:rPr lang="en-US" dirty="0" smtClean="0"/>
              <a:t>tails, and it indicates to </a:t>
            </a:r>
            <a:r>
              <a:rPr lang="en-US" b="1" dirty="0" smtClean="0"/>
              <a:t>outliers. </a:t>
            </a:r>
            <a:r>
              <a:rPr lang="en-US" dirty="0" smtClean="0"/>
              <a:t>It’s called </a:t>
            </a:r>
            <a:r>
              <a:rPr lang="en-US" b="1" dirty="0" smtClean="0"/>
              <a:t>(LeptoKurtic)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It’s closely related to skewness as both represents measures of distribution shapes.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 smtClean="0">
                <a:hlinkClick r:id="rId4"/>
              </a:rPr>
              <a:t>Read More</a:t>
            </a:r>
            <a:endParaRPr lang="en-US" b="1" dirty="0" smtClean="0"/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10242" name="Picture 2" descr="Confused about kurtosis and tails compared with normal distribution - Cross  Validat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28" y="696917"/>
            <a:ext cx="3952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97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2">
            <a:extLst>
              <a:ext uri="{FF2B5EF4-FFF2-40B4-BE49-F238E27FC236}">
                <a16:creationId xmlns:a16="http://schemas.microsoft.com/office/drawing/2014/main" id="{F9580EAC-B408-4BB1-A514-048C850E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359" y="838076"/>
            <a:ext cx="6892290" cy="2456555"/>
          </a:xfrm>
        </p:spPr>
        <p:txBody>
          <a:bodyPr/>
          <a:lstStyle/>
          <a:p>
            <a:pPr algn="ctr"/>
            <a:r>
              <a:rPr lang="en" sz="8000" dirty="0" smtClean="0">
                <a:solidFill>
                  <a:srgbClr val="637B7F"/>
                </a:solidFill>
              </a:rPr>
              <a:t>The power of Visualization</a:t>
            </a:r>
            <a:endParaRPr lang="en-US" sz="8000" dirty="0"/>
          </a:p>
        </p:txBody>
      </p:sp>
      <p:pic>
        <p:nvPicPr>
          <p:cNvPr id="30" name="صورة 29">
            <a:extLst>
              <a:ext uri="{FF2B5EF4-FFF2-40B4-BE49-F238E27FC236}">
                <a16:creationId xmlns:a16="http://schemas.microsoft.com/office/drawing/2014/main" id="{0BBB09BE-B6FE-41C9-BE45-A445EF15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3" y="4161198"/>
            <a:ext cx="3780209" cy="83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2"/>
          </p:nvPr>
        </p:nvSpPr>
        <p:spPr>
          <a:xfrm>
            <a:off x="393034" y="1572001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1565763" y="1783005"/>
            <a:ext cx="905661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 smtClean="0"/>
              <a:t>Recap</a:t>
            </a:r>
            <a:endParaRPr b="1" dirty="0"/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 idx="4"/>
          </p:nvPr>
        </p:nvSpPr>
        <p:spPr>
          <a:xfrm>
            <a:off x="426931" y="3497787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subTitle" idx="5"/>
          </p:nvPr>
        </p:nvSpPr>
        <p:spPr>
          <a:xfrm>
            <a:off x="1520030" y="3558160"/>
            <a:ext cx="3019269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smtClean="0"/>
              <a:t>Measures of shape                            and Visuals</a:t>
            </a:r>
            <a:endParaRPr b="1" dirty="0"/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7"/>
          </p:nvPr>
        </p:nvSpPr>
        <p:spPr>
          <a:xfrm>
            <a:off x="4539300" y="1592393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8"/>
          </p:nvPr>
        </p:nvSpPr>
        <p:spPr>
          <a:xfrm>
            <a:off x="5632400" y="1902210"/>
            <a:ext cx="2999423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 smtClean="0"/>
              <a:t>Measures of Spread</a:t>
            </a:r>
            <a:endParaRPr b="1" dirty="0"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13"/>
          </p:nvPr>
        </p:nvSpPr>
        <p:spPr>
          <a:xfrm>
            <a:off x="4603926" y="3443426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14"/>
          </p:nvPr>
        </p:nvSpPr>
        <p:spPr>
          <a:xfrm>
            <a:off x="5708055" y="3667155"/>
            <a:ext cx="2703845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b="1" dirty="0" smtClean="0"/>
              <a:t>Exploratory Data Analysis</a:t>
            </a:r>
            <a:endParaRPr b="1" dirty="0"/>
          </a:p>
        </p:txBody>
      </p:sp>
      <p:sp>
        <p:nvSpPr>
          <p:cNvPr id="214" name="Google Shape;214;p35"/>
          <p:cNvSpPr/>
          <p:nvPr/>
        </p:nvSpPr>
        <p:spPr>
          <a:xfrm>
            <a:off x="1459609" y="1572028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1493506" y="3497814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5605875" y="15924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5605875" y="3443395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26843673-06E0-4916-980F-38790AC17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25" name="Google Shape;9941;p74"/>
          <p:cNvSpPr/>
          <p:nvPr/>
        </p:nvSpPr>
        <p:spPr>
          <a:xfrm>
            <a:off x="2438095" y="1818593"/>
            <a:ext cx="356438" cy="356468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10911;p77"/>
          <p:cNvGrpSpPr/>
          <p:nvPr/>
        </p:nvGrpSpPr>
        <p:grpSpPr>
          <a:xfrm>
            <a:off x="8365875" y="3625343"/>
            <a:ext cx="355193" cy="375159"/>
            <a:chOff x="-1333200" y="2770450"/>
            <a:chExt cx="291450" cy="292225"/>
          </a:xfrm>
        </p:grpSpPr>
        <p:sp>
          <p:nvSpPr>
            <p:cNvPr id="84" name="Google Shape;10912;p77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913;p77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7787;p67"/>
          <p:cNvGrpSpPr/>
          <p:nvPr/>
        </p:nvGrpSpPr>
        <p:grpSpPr>
          <a:xfrm rot="5400000">
            <a:off x="8258881" y="1412530"/>
            <a:ext cx="213989" cy="1414916"/>
            <a:chOff x="4428249" y="1369375"/>
            <a:chExt cx="36905" cy="429569"/>
          </a:xfrm>
          <a:scene3d>
            <a:camera prst="orthographicFront">
              <a:rot lat="0" lon="20399994" rev="0"/>
            </a:camera>
            <a:lightRig rig="threePt" dir="t"/>
          </a:scene3d>
        </p:grpSpPr>
        <p:sp>
          <p:nvSpPr>
            <p:cNvPr id="32" name="Google Shape;7788;p67"/>
            <p:cNvSpPr/>
            <p:nvPr/>
          </p:nvSpPr>
          <p:spPr>
            <a:xfrm>
              <a:off x="4428249" y="1369375"/>
              <a:ext cx="2375" cy="429104"/>
            </a:xfrm>
            <a:custGeom>
              <a:avLst/>
              <a:gdLst/>
              <a:ahLst/>
              <a:cxnLst/>
              <a:rect l="l" t="t" r="r" b="b"/>
              <a:pathLst>
                <a:path w="95" h="18328" extrusionOk="0">
                  <a:moveTo>
                    <a:pt x="48" y="1"/>
                  </a:moveTo>
                  <a:cubicBezTo>
                    <a:pt x="24" y="1"/>
                    <a:pt x="1" y="15"/>
                    <a:pt x="1" y="44"/>
                  </a:cubicBezTo>
                  <a:lnTo>
                    <a:pt x="1" y="18284"/>
                  </a:lnTo>
                  <a:cubicBezTo>
                    <a:pt x="1" y="18306"/>
                    <a:pt x="22" y="18328"/>
                    <a:pt x="51" y="18328"/>
                  </a:cubicBezTo>
                  <a:cubicBezTo>
                    <a:pt x="73" y="18328"/>
                    <a:pt x="95" y="18306"/>
                    <a:pt x="95" y="18284"/>
                  </a:cubicBezTo>
                  <a:lnTo>
                    <a:pt x="95" y="44"/>
                  </a:lnTo>
                  <a:cubicBezTo>
                    <a:pt x="95" y="15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89;p67"/>
            <p:cNvSpPr/>
            <p:nvPr/>
          </p:nvSpPr>
          <p:spPr>
            <a:xfrm>
              <a:off x="4428354" y="1369375"/>
              <a:ext cx="36800" cy="2200"/>
            </a:xfrm>
            <a:custGeom>
              <a:avLst/>
              <a:gdLst/>
              <a:ahLst/>
              <a:cxnLst/>
              <a:rect l="l" t="t" r="r" b="b"/>
              <a:pathLst>
                <a:path w="147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90;p67"/>
            <p:cNvSpPr/>
            <p:nvPr/>
          </p:nvSpPr>
          <p:spPr>
            <a:xfrm>
              <a:off x="4428704" y="1383625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791;p67"/>
            <p:cNvSpPr/>
            <p:nvPr/>
          </p:nvSpPr>
          <p:spPr>
            <a:xfrm>
              <a:off x="4428704" y="139787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792;p67"/>
            <p:cNvSpPr/>
            <p:nvPr/>
          </p:nvSpPr>
          <p:spPr>
            <a:xfrm>
              <a:off x="4428704" y="1412125"/>
              <a:ext cx="36100" cy="2175"/>
            </a:xfrm>
            <a:custGeom>
              <a:avLst/>
              <a:gdLst/>
              <a:ahLst/>
              <a:cxnLst/>
              <a:rect l="l" t="t" r="r" b="b"/>
              <a:pathLst>
                <a:path w="1444" h="87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93;p67"/>
            <p:cNvSpPr/>
            <p:nvPr/>
          </p:nvSpPr>
          <p:spPr>
            <a:xfrm>
              <a:off x="4428354" y="1426350"/>
              <a:ext cx="18050" cy="2200"/>
            </a:xfrm>
            <a:custGeom>
              <a:avLst/>
              <a:gdLst/>
              <a:ahLst/>
              <a:cxnLst/>
              <a:rect l="l" t="t" r="r" b="b"/>
              <a:pathLst>
                <a:path w="72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794;p67"/>
            <p:cNvSpPr/>
            <p:nvPr/>
          </p:nvSpPr>
          <p:spPr>
            <a:xfrm>
              <a:off x="4428704" y="14406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795;p67"/>
            <p:cNvSpPr/>
            <p:nvPr/>
          </p:nvSpPr>
          <p:spPr>
            <a:xfrm>
              <a:off x="4428704" y="1454850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3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96;p67"/>
            <p:cNvSpPr/>
            <p:nvPr/>
          </p:nvSpPr>
          <p:spPr>
            <a:xfrm>
              <a:off x="4428354" y="1469100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797;p67"/>
            <p:cNvSpPr/>
            <p:nvPr/>
          </p:nvSpPr>
          <p:spPr>
            <a:xfrm>
              <a:off x="4428354" y="1483350"/>
              <a:ext cx="18050" cy="2350"/>
            </a:xfrm>
            <a:custGeom>
              <a:avLst/>
              <a:gdLst/>
              <a:ahLst/>
              <a:cxnLst/>
              <a:rect l="l" t="t" r="r" b="b"/>
              <a:pathLst>
                <a:path w="722" h="94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798;p67"/>
            <p:cNvSpPr/>
            <p:nvPr/>
          </p:nvSpPr>
          <p:spPr>
            <a:xfrm>
              <a:off x="4428704" y="149757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3"/>
                    <a:pt x="1443" y="44"/>
                  </a:cubicBezTo>
                  <a:cubicBezTo>
                    <a:pt x="1443" y="22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799;p67"/>
            <p:cNvSpPr/>
            <p:nvPr/>
          </p:nvSpPr>
          <p:spPr>
            <a:xfrm>
              <a:off x="4428704" y="151182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800;p67"/>
            <p:cNvSpPr/>
            <p:nvPr/>
          </p:nvSpPr>
          <p:spPr>
            <a:xfrm>
              <a:off x="4428354" y="152607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801;p67"/>
            <p:cNvSpPr/>
            <p:nvPr/>
          </p:nvSpPr>
          <p:spPr>
            <a:xfrm>
              <a:off x="4428704" y="15403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802;p67"/>
            <p:cNvSpPr/>
            <p:nvPr/>
          </p:nvSpPr>
          <p:spPr>
            <a:xfrm>
              <a:off x="4428704" y="155455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3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803;p67"/>
            <p:cNvSpPr/>
            <p:nvPr/>
          </p:nvSpPr>
          <p:spPr>
            <a:xfrm>
              <a:off x="4428704" y="15688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804;p67"/>
            <p:cNvSpPr/>
            <p:nvPr/>
          </p:nvSpPr>
          <p:spPr>
            <a:xfrm>
              <a:off x="4428354" y="1583050"/>
              <a:ext cx="36800" cy="2375"/>
            </a:xfrm>
            <a:custGeom>
              <a:avLst/>
              <a:gdLst/>
              <a:ahLst/>
              <a:cxnLst/>
              <a:rect l="l" t="t" r="r" b="b"/>
              <a:pathLst>
                <a:path w="147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1414" y="94"/>
                  </a:lnTo>
                  <a:cubicBezTo>
                    <a:pt x="1472" y="94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805;p67"/>
            <p:cNvSpPr/>
            <p:nvPr/>
          </p:nvSpPr>
          <p:spPr>
            <a:xfrm>
              <a:off x="4428704" y="15973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806;p67"/>
            <p:cNvSpPr/>
            <p:nvPr/>
          </p:nvSpPr>
          <p:spPr>
            <a:xfrm>
              <a:off x="4428704" y="1611550"/>
              <a:ext cx="17350" cy="2350"/>
            </a:xfrm>
            <a:custGeom>
              <a:avLst/>
              <a:gdLst/>
              <a:ahLst/>
              <a:cxnLst/>
              <a:rect l="l" t="t" r="r" b="b"/>
              <a:pathLst>
                <a:path w="69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807;p67"/>
            <p:cNvSpPr/>
            <p:nvPr/>
          </p:nvSpPr>
          <p:spPr>
            <a:xfrm>
              <a:off x="4428704" y="1625775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1"/>
                  </a:moveTo>
                  <a:cubicBezTo>
                    <a:pt x="22" y="1"/>
                    <a:pt x="1" y="23"/>
                    <a:pt x="1" y="51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1400" y="95"/>
                  </a:lnTo>
                  <a:cubicBezTo>
                    <a:pt x="1422" y="95"/>
                    <a:pt x="1443" y="73"/>
                    <a:pt x="1443" y="51"/>
                  </a:cubicBezTo>
                  <a:cubicBezTo>
                    <a:pt x="1443" y="23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808;p67"/>
            <p:cNvSpPr/>
            <p:nvPr/>
          </p:nvSpPr>
          <p:spPr>
            <a:xfrm>
              <a:off x="4428354" y="164002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809;p67"/>
            <p:cNvSpPr/>
            <p:nvPr/>
          </p:nvSpPr>
          <p:spPr>
            <a:xfrm>
              <a:off x="4428704" y="16542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810;p67"/>
            <p:cNvSpPr/>
            <p:nvPr/>
          </p:nvSpPr>
          <p:spPr>
            <a:xfrm>
              <a:off x="4428704" y="16685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51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811;p67"/>
            <p:cNvSpPr/>
            <p:nvPr/>
          </p:nvSpPr>
          <p:spPr>
            <a:xfrm>
              <a:off x="4428704" y="1682950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3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3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812;p67"/>
            <p:cNvSpPr/>
            <p:nvPr/>
          </p:nvSpPr>
          <p:spPr>
            <a:xfrm>
              <a:off x="4428354" y="1697200"/>
              <a:ext cx="18050" cy="2175"/>
            </a:xfrm>
            <a:custGeom>
              <a:avLst/>
              <a:gdLst/>
              <a:ahLst/>
              <a:cxnLst/>
              <a:rect l="l" t="t" r="r" b="b"/>
              <a:pathLst>
                <a:path w="72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813;p67"/>
            <p:cNvSpPr/>
            <p:nvPr/>
          </p:nvSpPr>
          <p:spPr>
            <a:xfrm>
              <a:off x="4428704" y="171142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6"/>
                    <a:pt x="1443" y="44"/>
                  </a:cubicBezTo>
                  <a:cubicBezTo>
                    <a:pt x="1443" y="15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814;p67"/>
            <p:cNvSpPr/>
            <p:nvPr/>
          </p:nvSpPr>
          <p:spPr>
            <a:xfrm>
              <a:off x="4428704" y="17256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815;p67"/>
            <p:cNvSpPr/>
            <p:nvPr/>
          </p:nvSpPr>
          <p:spPr>
            <a:xfrm>
              <a:off x="4428704" y="173992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816;p67"/>
            <p:cNvSpPr/>
            <p:nvPr/>
          </p:nvSpPr>
          <p:spPr>
            <a:xfrm>
              <a:off x="4428354" y="1754175"/>
              <a:ext cx="36800" cy="2175"/>
            </a:xfrm>
            <a:custGeom>
              <a:avLst/>
              <a:gdLst/>
              <a:ahLst/>
              <a:cxnLst/>
              <a:rect l="l" t="t" r="r" b="b"/>
              <a:pathLst>
                <a:path w="147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0"/>
                    <a:pt x="14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817;p67"/>
            <p:cNvSpPr/>
            <p:nvPr/>
          </p:nvSpPr>
          <p:spPr>
            <a:xfrm>
              <a:off x="4428704" y="17684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15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818;p67"/>
            <p:cNvSpPr/>
            <p:nvPr/>
          </p:nvSpPr>
          <p:spPr>
            <a:xfrm>
              <a:off x="4428704" y="178265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819;p67"/>
            <p:cNvSpPr/>
            <p:nvPr/>
          </p:nvSpPr>
          <p:spPr>
            <a:xfrm>
              <a:off x="4428542" y="1796744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5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8969;p71"/>
          <p:cNvGrpSpPr/>
          <p:nvPr/>
        </p:nvGrpSpPr>
        <p:grpSpPr>
          <a:xfrm>
            <a:off x="3387148" y="3642838"/>
            <a:ext cx="351610" cy="340168"/>
            <a:chOff x="3270550" y="832575"/>
            <a:chExt cx="499375" cy="483125"/>
          </a:xfrm>
        </p:grpSpPr>
        <p:sp>
          <p:nvSpPr>
            <p:cNvPr id="65" name="Google Shape;8970;p71"/>
            <p:cNvSpPr/>
            <p:nvPr/>
          </p:nvSpPr>
          <p:spPr>
            <a:xfrm>
              <a:off x="3270550" y="865975"/>
              <a:ext cx="463725" cy="449725"/>
            </a:xfrm>
            <a:custGeom>
              <a:avLst/>
              <a:gdLst/>
              <a:ahLst/>
              <a:cxnLst/>
              <a:rect l="l" t="t" r="r" b="b"/>
              <a:pathLst>
                <a:path w="18549" h="17989" extrusionOk="0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8971;p71"/>
            <p:cNvSpPr/>
            <p:nvPr/>
          </p:nvSpPr>
          <p:spPr>
            <a:xfrm>
              <a:off x="3562600" y="876075"/>
              <a:ext cx="207325" cy="241775"/>
            </a:xfrm>
            <a:custGeom>
              <a:avLst/>
              <a:gdLst/>
              <a:ahLst/>
              <a:cxnLst/>
              <a:rect l="l" t="t" r="r" b="b"/>
              <a:pathLst>
                <a:path w="8293" h="9671" extrusionOk="0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" name="Google Shape;8972;p71"/>
            <p:cNvSpPr/>
            <p:nvPr/>
          </p:nvSpPr>
          <p:spPr>
            <a:xfrm>
              <a:off x="3443500" y="832575"/>
              <a:ext cx="187300" cy="173625"/>
            </a:xfrm>
            <a:custGeom>
              <a:avLst/>
              <a:gdLst/>
              <a:ahLst/>
              <a:cxnLst/>
              <a:rect l="l" t="t" r="r" b="b"/>
              <a:pathLst>
                <a:path w="7492" h="6945" extrusionOk="0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51050" y="114296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Line Plot</a:t>
            </a: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377F7CB-2E3D-455B-9CFE-6FBA9344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227" y="4790427"/>
            <a:ext cx="1412676" cy="311192"/>
          </a:xfrm>
          <a:prstGeom prst="rect">
            <a:avLst/>
          </a:prstGeom>
        </p:spPr>
      </p:pic>
      <p:sp>
        <p:nvSpPr>
          <p:cNvPr id="6" name="Google Shape;622;p58"/>
          <p:cNvSpPr txBox="1">
            <a:spLocks noGrp="1"/>
          </p:cNvSpPr>
          <p:nvPr>
            <p:ph type="subTitle" idx="1"/>
          </p:nvPr>
        </p:nvSpPr>
        <p:spPr>
          <a:xfrm>
            <a:off x="-2" y="696917"/>
            <a:ext cx="5158335" cy="4093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b="1" dirty="0"/>
              <a:t>line plot</a:t>
            </a:r>
            <a:r>
              <a:rPr lang="en-US" dirty="0"/>
              <a:t> is a </a:t>
            </a:r>
            <a:r>
              <a:rPr lang="en-US" b="1" dirty="0"/>
              <a:t>graph</a:t>
            </a:r>
            <a:r>
              <a:rPr lang="en-US" dirty="0"/>
              <a:t> that shows the frequency of data occurring along a number </a:t>
            </a:r>
            <a:r>
              <a:rPr lang="en-US" b="1" dirty="0" smtClean="0"/>
              <a:t>line (Usually a timeline)</a:t>
            </a:r>
            <a:r>
              <a:rPr lang="en-US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Line graphs are used to track changes </a:t>
            </a:r>
            <a:r>
              <a:rPr lang="en-US" b="1" dirty="0"/>
              <a:t>over short and long periods of </a:t>
            </a:r>
            <a:r>
              <a:rPr lang="en-US" b="1" dirty="0" smtClean="0"/>
              <a:t>time.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 Line graphs can also be used to compare changes over the same period of time for </a:t>
            </a:r>
            <a:r>
              <a:rPr lang="en-US" b="1" dirty="0"/>
              <a:t>more than one group</a:t>
            </a:r>
            <a:r>
              <a:rPr lang="en-US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It’s very easy to interpret and use.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b="1" dirty="0"/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9218" name="Picture 2" descr="upload.wikimedia.org/wikipedia/commons/thumb/0/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380" y="696917"/>
            <a:ext cx="3576524" cy="28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44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51050" y="114296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Scatter Plot</a:t>
            </a: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377F7CB-2E3D-455B-9CFE-6FBA9344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058" y="65608"/>
            <a:ext cx="1412676" cy="311192"/>
          </a:xfrm>
          <a:prstGeom prst="rect">
            <a:avLst/>
          </a:prstGeom>
        </p:spPr>
      </p:pic>
      <p:sp>
        <p:nvSpPr>
          <p:cNvPr id="6" name="Google Shape;622;p58"/>
          <p:cNvSpPr txBox="1">
            <a:spLocks noGrp="1"/>
          </p:cNvSpPr>
          <p:nvPr>
            <p:ph type="subTitle" idx="1"/>
          </p:nvPr>
        </p:nvSpPr>
        <p:spPr>
          <a:xfrm>
            <a:off x="0" y="696917"/>
            <a:ext cx="4907048" cy="4093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 smtClean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Scatter </a:t>
            </a:r>
            <a:r>
              <a:rPr lang="en-US" dirty="0" smtClean="0"/>
              <a:t>Plot is </a:t>
            </a:r>
            <a:r>
              <a:rPr lang="en-US" dirty="0"/>
              <a:t>a type of plot </a:t>
            </a:r>
            <a:r>
              <a:rPr lang="en-US" dirty="0" smtClean="0"/>
              <a:t>or mathematical</a:t>
            </a:r>
            <a:r>
              <a:rPr lang="en-US" dirty="0"/>
              <a:t> diagram using </a:t>
            </a:r>
            <a:r>
              <a:rPr lang="en-US" b="1" dirty="0"/>
              <a:t>Cartesian coordinates </a:t>
            </a:r>
            <a:r>
              <a:rPr lang="en-US" dirty="0"/>
              <a:t>to display values for typically </a:t>
            </a:r>
            <a:r>
              <a:rPr lang="en-US" b="1" dirty="0"/>
              <a:t>two variables</a:t>
            </a:r>
            <a:r>
              <a:rPr lang="en-US" dirty="0"/>
              <a:t> for a set of data</a:t>
            </a:r>
            <a:r>
              <a:rPr lang="en-US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Scatter plots are used to plot data points on a horizontal and a vertical axis in the attempt to show </a:t>
            </a:r>
            <a:r>
              <a:rPr lang="en-US" b="1" dirty="0"/>
              <a:t>how much one variable is affected by </a:t>
            </a:r>
            <a:r>
              <a:rPr lang="en-US" b="1" dirty="0" smtClean="0"/>
              <a:t>another. (Correlation test)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There are many types of correlation relationships that scatter plots can reveal. </a:t>
            </a:r>
            <a:endParaRPr lang="en-US" b="1" dirty="0"/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8194" name="Picture 2" descr="Scatter Plots | A Complete Guide to Scatter Plo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47149"/>
            <a:ext cx="39147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4196" y="4471450"/>
            <a:ext cx="1719803" cy="672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51050" y="114296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Bar Chart</a:t>
            </a: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377F7CB-2E3D-455B-9CFE-6FBA9344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62" y="4790427"/>
            <a:ext cx="1412676" cy="311192"/>
          </a:xfrm>
          <a:prstGeom prst="rect">
            <a:avLst/>
          </a:prstGeom>
        </p:spPr>
      </p:pic>
      <p:sp>
        <p:nvSpPr>
          <p:cNvPr id="6" name="Google Shape;622;p58"/>
          <p:cNvSpPr txBox="1">
            <a:spLocks noGrp="1"/>
          </p:cNvSpPr>
          <p:nvPr>
            <p:ph type="subTitle" idx="1"/>
          </p:nvPr>
        </p:nvSpPr>
        <p:spPr>
          <a:xfrm>
            <a:off x="-1" y="696917"/>
            <a:ext cx="4980799" cy="4093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 bar chart or bar graph is a chart or graph that presents </a:t>
            </a:r>
            <a:r>
              <a:rPr lang="en-US" b="1" dirty="0"/>
              <a:t>categorical data </a:t>
            </a:r>
            <a:r>
              <a:rPr lang="en-US" dirty="0"/>
              <a:t>with rectangular </a:t>
            </a:r>
            <a:r>
              <a:rPr lang="en-US" dirty="0" smtClean="0"/>
              <a:t>bars.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Bar </a:t>
            </a:r>
            <a:r>
              <a:rPr lang="en-US" dirty="0"/>
              <a:t>graphs are used to compare things between different groups or to track changes over time</a:t>
            </a:r>
            <a:r>
              <a:rPr lang="en-US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trying to measure change over time, </a:t>
            </a:r>
            <a:r>
              <a:rPr lang="en-US" b="1" dirty="0"/>
              <a:t>bar graphs</a:t>
            </a:r>
            <a:r>
              <a:rPr lang="en-US" dirty="0"/>
              <a:t> are best when the changes are </a:t>
            </a:r>
            <a:r>
              <a:rPr lang="en-US" b="1" dirty="0"/>
              <a:t>larger</a:t>
            </a:r>
            <a:r>
              <a:rPr lang="en-US" dirty="0" smtClean="0"/>
              <a:t>. But line plots are more suitable for visualizing changes over time.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It can be graphed horizontally or vertically. </a:t>
            </a:r>
            <a:endParaRPr lang="en-US" dirty="0"/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7170" name="Picture 2" descr="How to automatically highlight specific data using a bar chart in Exc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8" y="772486"/>
            <a:ext cx="4348635" cy="27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76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51050" y="114296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Histogram</a:t>
            </a: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377F7CB-2E3D-455B-9CFE-6FBA9344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227" y="4790427"/>
            <a:ext cx="1412676" cy="311192"/>
          </a:xfrm>
          <a:prstGeom prst="rect">
            <a:avLst/>
          </a:prstGeom>
        </p:spPr>
      </p:pic>
      <p:sp>
        <p:nvSpPr>
          <p:cNvPr id="6" name="Google Shape;622;p58"/>
          <p:cNvSpPr txBox="1">
            <a:spLocks noGrp="1"/>
          </p:cNvSpPr>
          <p:nvPr>
            <p:ph type="subTitle" idx="1"/>
          </p:nvPr>
        </p:nvSpPr>
        <p:spPr>
          <a:xfrm>
            <a:off x="-1" y="696917"/>
            <a:ext cx="4980799" cy="4093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Histograms are the most frequently used chart in frequency distribution.  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Frequency </a:t>
            </a:r>
            <a:r>
              <a:rPr lang="en-US" dirty="0"/>
              <a:t>distribution </a:t>
            </a:r>
            <a:r>
              <a:rPr lang="en-US" dirty="0" smtClean="0"/>
              <a:t>shows </a:t>
            </a:r>
            <a:r>
              <a:rPr lang="en-US" dirty="0"/>
              <a:t>how often each different value in a set of data occurs.</a:t>
            </a:r>
            <a:endParaRPr lang="en-US" dirty="0" smtClean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Taller bars show that more data falls in that range. </a:t>
            </a:r>
            <a:endParaRPr lang="en-US" dirty="0" smtClean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 histogram displays the shape and spread of continuous sample data.</a:t>
            </a:r>
            <a:endParaRPr dirty="0"/>
          </a:p>
        </p:txBody>
      </p:sp>
      <p:pic>
        <p:nvPicPr>
          <p:cNvPr id="6146" name="Picture 2" descr="A Complete Guide to Histograms | Tutorial by Chart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84" y="937667"/>
            <a:ext cx="37909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2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51050" y="114296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Further Reading</a:t>
            </a: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377F7CB-2E3D-455B-9CFE-6FBA9344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227" y="4790427"/>
            <a:ext cx="1412676" cy="311192"/>
          </a:xfrm>
          <a:prstGeom prst="rect">
            <a:avLst/>
          </a:prstGeom>
        </p:spPr>
      </p:pic>
      <p:pic>
        <p:nvPicPr>
          <p:cNvPr id="7" name="Picture 2" descr="THE VISUAL DISPLAY OF QUANTITATIVE INFORMATION | Edward R. Tufte | First  edition, sixteenth prin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705" y="852936"/>
            <a:ext cx="3096524" cy="393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55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2">
            <a:extLst>
              <a:ext uri="{FF2B5EF4-FFF2-40B4-BE49-F238E27FC236}">
                <a16:creationId xmlns:a16="http://schemas.microsoft.com/office/drawing/2014/main" id="{F9580EAC-B408-4BB1-A514-048C850E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319707"/>
            <a:ext cx="6892290" cy="971590"/>
          </a:xfrm>
        </p:spPr>
        <p:txBody>
          <a:bodyPr/>
          <a:lstStyle/>
          <a:p>
            <a:pPr algn="ctr"/>
            <a:r>
              <a:rPr lang="en" sz="8000" dirty="0" smtClean="0">
                <a:solidFill>
                  <a:srgbClr val="637B7F"/>
                </a:solidFill>
              </a:rPr>
              <a:t>Real-World </a:t>
            </a:r>
            <a:r>
              <a:rPr lang="en" sz="8000" dirty="0" smtClean="0">
                <a:solidFill>
                  <a:srgbClr val="637B7F"/>
                </a:solidFill>
              </a:rPr>
              <a:t>EDA</a:t>
            </a:r>
            <a:endParaRPr lang="en-US" sz="8000" dirty="0"/>
          </a:p>
        </p:txBody>
      </p:sp>
      <p:pic>
        <p:nvPicPr>
          <p:cNvPr id="30" name="صورة 29">
            <a:extLst>
              <a:ext uri="{FF2B5EF4-FFF2-40B4-BE49-F238E27FC236}">
                <a16:creationId xmlns:a16="http://schemas.microsoft.com/office/drawing/2014/main" id="{0BBB09BE-B6FE-41C9-BE45-A445EF15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3" y="4161198"/>
            <a:ext cx="3780209" cy="83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0" y="51216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22" name="Google Shape;622;p58"/>
          <p:cNvSpPr txBox="1">
            <a:spLocks noGrp="1"/>
          </p:cNvSpPr>
          <p:nvPr>
            <p:ph type="subTitle" idx="1"/>
          </p:nvPr>
        </p:nvSpPr>
        <p:spPr>
          <a:xfrm>
            <a:off x="73103" y="556099"/>
            <a:ext cx="7947091" cy="4306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To summarize our lecture we can say: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Source Sans Pro"/>
              <a:buAutoNum type="arabicPeriod"/>
            </a:pPr>
            <a:r>
              <a:rPr lang="en-US" sz="1800" dirty="0" smtClean="0"/>
              <a:t>Ranges and IQRs aren’t the best for reporting variability.</a:t>
            </a:r>
            <a:endParaRPr lang="en-US" sz="1800" dirty="0"/>
          </a:p>
          <a:p>
            <a:pPr indent="-330200">
              <a:spcBef>
                <a:spcPts val="1600"/>
              </a:spcBef>
              <a:buSzPts val="1600"/>
              <a:buFont typeface="Source Sans Pro"/>
              <a:buAutoNum type="arabicPeriod"/>
            </a:pPr>
            <a:r>
              <a:rPr lang="en-US" sz="1800" dirty="0" smtClean="0"/>
              <a:t>Variance is less used than Standard Deviation.</a:t>
            </a:r>
            <a:endParaRPr sz="1800" dirty="0"/>
          </a:p>
          <a:p>
            <a:pPr lvl="0" indent="-330200">
              <a:spcBef>
                <a:spcPts val="1600"/>
              </a:spcBef>
              <a:buSzPts val="1600"/>
              <a:buFont typeface="Source Sans Pro"/>
              <a:buAutoNum type="arabicPeriod"/>
            </a:pPr>
            <a:r>
              <a:rPr lang="en-US" sz="1800" dirty="0"/>
              <a:t>Summary statistics is a must when working with data.</a:t>
            </a:r>
            <a:endParaRPr sz="1800" dirty="0"/>
          </a:p>
          <a:p>
            <a:pPr indent="-330200">
              <a:spcBef>
                <a:spcPts val="1600"/>
              </a:spcBef>
              <a:buSzPts val="1600"/>
              <a:buFont typeface="Source Sans Pro"/>
              <a:buAutoNum type="arabicPeriod"/>
            </a:pPr>
            <a:r>
              <a:rPr lang="en-US" sz="1800" dirty="0" smtClean="0"/>
              <a:t>Measures of shape help us determine what transformation and operation should we apply on the data.</a:t>
            </a:r>
          </a:p>
          <a:p>
            <a:pPr indent="-330200">
              <a:spcBef>
                <a:spcPts val="1600"/>
              </a:spcBef>
              <a:buSzPts val="1600"/>
              <a:buFont typeface="Source Sans Pro"/>
              <a:buAutoNum type="arabicPeriod"/>
            </a:pPr>
            <a:r>
              <a:rPr lang="en-US" sz="1800" dirty="0" smtClean="0"/>
              <a:t>Without visualization we are </a:t>
            </a:r>
            <a:r>
              <a:rPr lang="en-US" sz="1800" b="1" dirty="0" smtClean="0"/>
              <a:t>blind</a:t>
            </a:r>
            <a:r>
              <a:rPr lang="en-US" sz="1800" dirty="0" smtClean="0"/>
              <a:t> warriors with swords in a battlefield. </a:t>
            </a:r>
            <a:endParaRPr lang="en-US" sz="1800" dirty="0"/>
          </a:p>
          <a:p>
            <a:pPr indent="-330200">
              <a:spcBef>
                <a:spcPts val="1600"/>
              </a:spcBef>
              <a:buSzPts val="1600"/>
              <a:buFont typeface="Source Sans Pro"/>
              <a:buAutoNum type="arabicPeriod"/>
            </a:pPr>
            <a:r>
              <a:rPr lang="en-US" sz="1800" dirty="0" smtClean="0"/>
              <a:t>Every Visual has its power. Choosing when to use it and with type of data activates that power.</a:t>
            </a:r>
            <a:endParaRPr sz="18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377F7CB-2E3D-455B-9CFE-6FBA9344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46" y="125730"/>
            <a:ext cx="1923292" cy="423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2">
            <a:extLst>
              <a:ext uri="{FF2B5EF4-FFF2-40B4-BE49-F238E27FC236}">
                <a16:creationId xmlns:a16="http://schemas.microsoft.com/office/drawing/2014/main" id="{F9580EAC-B408-4BB1-A514-048C850E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184" y="245287"/>
            <a:ext cx="4306645" cy="971590"/>
          </a:xfrm>
        </p:spPr>
        <p:txBody>
          <a:bodyPr/>
          <a:lstStyle/>
          <a:p>
            <a:r>
              <a:rPr lang="en" sz="8000" dirty="0">
                <a:solidFill>
                  <a:srgbClr val="637B7F"/>
                </a:solidFill>
              </a:rPr>
              <a:t>THANKS</a:t>
            </a:r>
            <a:endParaRPr lang="en-US" sz="8000" dirty="0"/>
          </a:p>
        </p:txBody>
      </p:sp>
      <p:sp>
        <p:nvSpPr>
          <p:cNvPr id="29" name="Google Shape;628;p59">
            <a:extLst>
              <a:ext uri="{FF2B5EF4-FFF2-40B4-BE49-F238E27FC236}">
                <a16:creationId xmlns:a16="http://schemas.microsoft.com/office/drawing/2014/main" id="{291CF2DF-508A-41C1-9B0C-FFD7D4C0B41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97286" y="1782120"/>
            <a:ext cx="6235722" cy="181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 dirty="0"/>
              <a:t>Any </a:t>
            </a:r>
            <a:r>
              <a:rPr lang="en-US" sz="4400" dirty="0" smtClean="0"/>
              <a:t>Questions? …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 dirty="0" smtClean="0"/>
              <a:t>Head to google meet !</a:t>
            </a:r>
            <a:endParaRPr sz="4400" dirty="0"/>
          </a:p>
        </p:txBody>
      </p:sp>
      <p:pic>
        <p:nvPicPr>
          <p:cNvPr id="30" name="صورة 29">
            <a:extLst>
              <a:ext uri="{FF2B5EF4-FFF2-40B4-BE49-F238E27FC236}">
                <a16:creationId xmlns:a16="http://schemas.microsoft.com/office/drawing/2014/main" id="{0BBB09BE-B6FE-41C9-BE45-A445EF15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3" y="4161198"/>
            <a:ext cx="3780209" cy="83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2">
            <a:extLst>
              <a:ext uri="{FF2B5EF4-FFF2-40B4-BE49-F238E27FC236}">
                <a16:creationId xmlns:a16="http://schemas.microsoft.com/office/drawing/2014/main" id="{F9580EAC-B408-4BB1-A514-048C850E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319707"/>
            <a:ext cx="6892290" cy="971590"/>
          </a:xfrm>
        </p:spPr>
        <p:txBody>
          <a:bodyPr/>
          <a:lstStyle/>
          <a:p>
            <a:pPr algn="ctr"/>
            <a:r>
              <a:rPr lang="en" sz="8000" dirty="0" smtClean="0">
                <a:solidFill>
                  <a:srgbClr val="637B7F"/>
                </a:solidFill>
              </a:rPr>
              <a:t>Recap</a:t>
            </a:r>
            <a:endParaRPr lang="en-US" sz="8000" dirty="0"/>
          </a:p>
        </p:txBody>
      </p:sp>
      <p:pic>
        <p:nvPicPr>
          <p:cNvPr id="30" name="صورة 29">
            <a:extLst>
              <a:ext uri="{FF2B5EF4-FFF2-40B4-BE49-F238E27FC236}">
                <a16:creationId xmlns:a16="http://schemas.microsoft.com/office/drawing/2014/main" id="{0BBB09BE-B6FE-41C9-BE45-A445EF15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3" y="4161198"/>
            <a:ext cx="3780209" cy="83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835785" y="1475834"/>
            <a:ext cx="5290399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r>
              <a:rPr lang="en-US" b="1" dirty="0" smtClean="0"/>
              <a:t>Summary Statistics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75129" y="2385595"/>
            <a:ext cx="3811712" cy="1429756"/>
          </a:xfrm>
        </p:spPr>
        <p:txBody>
          <a:bodyPr/>
          <a:lstStyle/>
          <a:p>
            <a:r>
              <a:rPr lang="en-US" dirty="0" smtClean="0"/>
              <a:t>“ONE </a:t>
            </a:r>
            <a:r>
              <a:rPr lang="en-US" dirty="0"/>
              <a:t>NUMBER TO RULE THEM ALL ,</a:t>
            </a:r>
          </a:p>
          <a:p>
            <a:r>
              <a:rPr lang="en-US" dirty="0"/>
              <a:t>ONE NUMBER TO </a:t>
            </a:r>
            <a:r>
              <a:rPr lang="en-US" dirty="0" smtClean="0"/>
              <a:t>FIND THEM </a:t>
            </a:r>
            <a:r>
              <a:rPr lang="en-US" dirty="0"/>
              <a:t>ALL ,</a:t>
            </a:r>
          </a:p>
          <a:p>
            <a:r>
              <a:rPr lang="en-US" dirty="0" smtClean="0"/>
              <a:t>  ONE </a:t>
            </a:r>
            <a:r>
              <a:rPr lang="en-US" dirty="0"/>
              <a:t>NUMBER TO </a:t>
            </a:r>
            <a:r>
              <a:rPr lang="en-US" dirty="0" smtClean="0"/>
              <a:t>BRING THEM </a:t>
            </a:r>
            <a:r>
              <a:rPr lang="en-US" dirty="0"/>
              <a:t>ALL 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-Gandalf The Grey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The Ring | Rlb Wiki | Fand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89" y="302516"/>
            <a:ext cx="1689849" cy="16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0" y="235774"/>
            <a:ext cx="89415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/>
              <a:t>Measures of location </a:t>
            </a:r>
            <a:r>
              <a:rPr lang="en-US" sz="3600" b="1" dirty="0" smtClean="0"/>
              <a:t>(Central Tendency)</a:t>
            </a:r>
            <a:endParaRPr sz="3600" b="1" dirty="0"/>
          </a:p>
        </p:txBody>
      </p:sp>
      <p:sp>
        <p:nvSpPr>
          <p:cNvPr id="622" name="Google Shape;622;p58"/>
          <p:cNvSpPr txBox="1">
            <a:spLocks noGrp="1"/>
          </p:cNvSpPr>
          <p:nvPr>
            <p:ph type="subTitle" idx="1"/>
          </p:nvPr>
        </p:nvSpPr>
        <p:spPr>
          <a:xfrm>
            <a:off x="55029" y="1365915"/>
            <a:ext cx="4914920" cy="2661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It’s the measures that describes the </a:t>
            </a: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</a:rPr>
              <a:t>central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dirty="0" smtClean="0"/>
              <a:t>value of a data set, And Its most popular forms are:</a:t>
            </a:r>
            <a:endParaRPr lang="en" sz="1800" dirty="0" smtClean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AutoNum type="arabicPeriod"/>
            </a:pPr>
            <a:r>
              <a:rPr lang="en" sz="1800" dirty="0" smtClean="0"/>
              <a:t>Mean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AutoNum type="arabicPeriod"/>
            </a:pPr>
            <a:r>
              <a:rPr lang="en" sz="1800" dirty="0" smtClean="0"/>
              <a:t>Median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AutoNum type="arabicPeriod"/>
            </a:pPr>
            <a:r>
              <a:rPr lang="en" sz="1800" dirty="0" smtClean="0"/>
              <a:t>Mode</a:t>
            </a:r>
            <a:endParaRPr sz="18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377F7CB-2E3D-455B-9CFE-6FBA9344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2" y="4584847"/>
            <a:ext cx="1923292" cy="423673"/>
          </a:xfrm>
          <a:prstGeom prst="rect">
            <a:avLst/>
          </a:prstGeom>
        </p:spPr>
      </p:pic>
      <p:pic>
        <p:nvPicPr>
          <p:cNvPr id="2050" name="Picture 2" descr="The Mean, the Median and the Mode - MathCracker.co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"/>
          <a:stretch/>
        </p:blipFill>
        <p:spPr bwMode="auto">
          <a:xfrm>
            <a:off x="5120232" y="1175162"/>
            <a:ext cx="4023768" cy="401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64619" y="4924564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Reference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76183" y="4221585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55936" y="2959481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Frequency(X)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205312" y="606421"/>
            <a:ext cx="4222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Summary statistics types</a:t>
            </a:r>
            <a:endParaRPr sz="3200" b="1" dirty="0"/>
          </a:p>
        </p:txBody>
      </p:sp>
      <p:sp>
        <p:nvSpPr>
          <p:cNvPr id="622" name="Google Shape;622;p58"/>
          <p:cNvSpPr txBox="1">
            <a:spLocks noGrp="1"/>
          </p:cNvSpPr>
          <p:nvPr>
            <p:ph type="subTitle" idx="1"/>
          </p:nvPr>
        </p:nvSpPr>
        <p:spPr>
          <a:xfrm>
            <a:off x="308182" y="1298683"/>
            <a:ext cx="7658528" cy="3673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 smtClean="0"/>
              <a:t>A sample summary is a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S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tatistic</a:t>
            </a:r>
            <a:r>
              <a:rPr lang="en-US" sz="2400" dirty="0" smtClean="0"/>
              <a:t>, A population summary is a 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Parameter</a:t>
            </a:r>
            <a:r>
              <a:rPr lang="en-US" sz="240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 smtClean="0"/>
              <a:t>We can summarize our data with different measures. Each of them adds a certain power to the analysis.</a:t>
            </a:r>
            <a:endParaRPr sz="2400" dirty="0"/>
          </a:p>
          <a:p>
            <a:pPr marL="457200" lvl="0" indent="-330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ource Sans Pro"/>
              <a:buAutoNum type="arabicPeriod"/>
            </a:pPr>
            <a:r>
              <a:rPr lang="en-US" sz="2000" dirty="0" smtClean="0"/>
              <a:t>Measures of location (Mean, Median, mode)</a:t>
            </a:r>
            <a:endParaRPr sz="20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AutoNum type="arabicPeriod"/>
            </a:pPr>
            <a:r>
              <a:rPr lang="en-US" sz="2000" dirty="0" smtClean="0"/>
              <a:t>Measures of spread (Min, Max, Variance and Standard Deviation)</a:t>
            </a:r>
            <a:endParaRPr sz="20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AutoNum type="arabicPeriod"/>
            </a:pPr>
            <a:r>
              <a:rPr lang="en" sz="2000" dirty="0" smtClean="0"/>
              <a:t>Measures of shape (Skewness and Kurtosis)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AutoNum type="arabicPeriod"/>
            </a:pPr>
            <a:endParaRPr lang="en" sz="18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AutoNum type="arabicPeriod"/>
            </a:pPr>
            <a:endParaRPr sz="18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377F7CB-2E3D-455B-9CFE-6FBA9344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6" y="0"/>
            <a:ext cx="1923292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17179" y="167623"/>
            <a:ext cx="4222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/>
              <a:t>Measures of Spread</a:t>
            </a:r>
            <a:endParaRPr sz="3600" b="1" dirty="0"/>
          </a:p>
        </p:txBody>
      </p:sp>
      <p:sp>
        <p:nvSpPr>
          <p:cNvPr id="622" name="Google Shape;622;p58"/>
          <p:cNvSpPr txBox="1">
            <a:spLocks noGrp="1"/>
          </p:cNvSpPr>
          <p:nvPr>
            <p:ph type="subTitle" idx="1"/>
          </p:nvPr>
        </p:nvSpPr>
        <p:spPr>
          <a:xfrm>
            <a:off x="205312" y="1121839"/>
            <a:ext cx="5532548" cy="3463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Describe </a:t>
            </a:r>
            <a:r>
              <a:rPr lang="en-US" sz="1800" dirty="0" smtClean="0"/>
              <a:t>how dispersed </a:t>
            </a:r>
            <a:r>
              <a:rPr lang="en-US" sz="1800" dirty="0"/>
              <a:t>or </a:t>
            </a:r>
            <a:r>
              <a:rPr lang="en-US" sz="1800" dirty="0" smtClean="0"/>
              <a:t>varied data is. We can see measures of spread in these forms:</a:t>
            </a:r>
            <a:endParaRPr lang="en" sz="1800" dirty="0" smtClean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AutoNum type="arabicPeriod"/>
            </a:pPr>
            <a:r>
              <a:rPr lang="en" sz="1800" dirty="0" smtClean="0"/>
              <a:t>Ranges (Maximum - Minimum</a:t>
            </a:r>
            <a:r>
              <a:rPr lang="en" sz="1800" dirty="0" smtClean="0"/>
              <a:t>)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AutoNum type="arabicPeriod"/>
            </a:pPr>
            <a:r>
              <a:rPr lang="en" sz="1800" dirty="0" smtClean="0"/>
              <a:t>IQR</a:t>
            </a:r>
            <a:endParaRPr lang="en" sz="1800" dirty="0" smtClean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AutoNum type="arabicPeriod"/>
            </a:pPr>
            <a:r>
              <a:rPr lang="en" sz="1800" dirty="0" smtClean="0"/>
              <a:t>Variance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AutoNum type="arabicPeriod"/>
            </a:pPr>
            <a:r>
              <a:rPr lang="en" sz="1800" dirty="0" smtClean="0"/>
              <a:t>Standard Deviations</a:t>
            </a:r>
            <a:endParaRPr sz="18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377F7CB-2E3D-455B-9CFE-6FBA9344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2" y="4584847"/>
            <a:ext cx="1923292" cy="423673"/>
          </a:xfrm>
          <a:prstGeom prst="rect">
            <a:avLst/>
          </a:prstGeom>
        </p:spPr>
      </p:pic>
      <p:pic>
        <p:nvPicPr>
          <p:cNvPr id="4098" name="Picture 2" descr="Descriptive Statistics 2: Measures of Spread | by Marco Angelo (inactive) | 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61" y="1679016"/>
            <a:ext cx="4142895" cy="259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13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113871" y="10287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Ranges</a:t>
            </a:r>
            <a:endParaRPr dirty="0"/>
          </a:p>
        </p:txBody>
      </p:sp>
      <p:sp>
        <p:nvSpPr>
          <p:cNvPr id="622" name="Google Shape;622;p58"/>
          <p:cNvSpPr txBox="1">
            <a:spLocks noGrp="1"/>
          </p:cNvSpPr>
          <p:nvPr>
            <p:ph type="subTitle" idx="1"/>
          </p:nvPr>
        </p:nvSpPr>
        <p:spPr>
          <a:xfrm>
            <a:off x="113871" y="761942"/>
            <a:ext cx="4903899" cy="4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The range is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simplest</a:t>
            </a:r>
            <a:r>
              <a:rPr lang="en-US" dirty="0"/>
              <a:t> measure of variability to </a:t>
            </a:r>
            <a:r>
              <a:rPr lang="en-US" dirty="0" smtClean="0"/>
              <a:t>compute, It’s simply the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difference between the Maximum Value and the minimum.</a:t>
            </a:r>
          </a:p>
          <a:p>
            <a:pPr lvl="0" indent="-330200">
              <a:lnSpc>
                <a:spcPct val="150000"/>
              </a:lnSpc>
              <a:buSzPts val="1600"/>
              <a:buFont typeface="Source Sans Pro"/>
              <a:buAutoNum type="arabicPeriod"/>
            </a:pPr>
            <a:endParaRPr lang="en-US" dirty="0" smtClean="0"/>
          </a:p>
          <a:p>
            <a:pPr lvl="0" indent="-330200">
              <a:lnSpc>
                <a:spcPct val="150000"/>
              </a:lnSpc>
              <a:buSzPts val="1600"/>
              <a:buFont typeface="Source Sans Pro"/>
              <a:buAutoNum type="arabicPeriod"/>
            </a:pPr>
            <a:r>
              <a:rPr lang="en-US" dirty="0" smtClean="0"/>
              <a:t>It provides a simple view of how varied our data set is.</a:t>
            </a:r>
          </a:p>
          <a:p>
            <a:pPr lvl="0" indent="-330200">
              <a:lnSpc>
                <a:spcPct val="150000"/>
              </a:lnSpc>
              <a:buSzPts val="1600"/>
              <a:buFont typeface="Source Sans Pro"/>
              <a:buAutoNum type="arabicPeriod"/>
            </a:pPr>
            <a:r>
              <a:rPr lang="en-US" dirty="0"/>
              <a:t>The range can also be used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estimate</a:t>
            </a:r>
            <a:r>
              <a:rPr lang="en-US" dirty="0"/>
              <a:t> </a:t>
            </a:r>
            <a:r>
              <a:rPr lang="en-US" dirty="0" smtClean="0"/>
              <a:t>the standard deviation (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The Range Rule</a:t>
            </a:r>
            <a:r>
              <a:rPr lang="en-US" dirty="0" smtClean="0"/>
              <a:t>).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It’s highly sensitive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outliers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range also tells us nothing about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internal features </a:t>
            </a:r>
            <a:r>
              <a:rPr lang="en-US" dirty="0"/>
              <a:t>of our data </a:t>
            </a:r>
            <a:r>
              <a:rPr lang="en-US" dirty="0" smtClean="0"/>
              <a:t>set.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114300" indent="0">
              <a:buNone/>
            </a:pP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377F7CB-2E3D-455B-9CFE-6FBA9344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416" y="102870"/>
            <a:ext cx="1923292" cy="423673"/>
          </a:xfrm>
          <a:prstGeom prst="rect">
            <a:avLst/>
          </a:prstGeom>
        </p:spPr>
      </p:pic>
      <p:pic>
        <p:nvPicPr>
          <p:cNvPr id="10244" name="Picture 4" descr="Range (Statistics) - Math Definitions - Letter 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70" y="1698218"/>
            <a:ext cx="3434738" cy="163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15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8"/>
          <p:cNvSpPr txBox="1">
            <a:spLocks noGrp="1"/>
          </p:cNvSpPr>
          <p:nvPr>
            <p:ph type="title"/>
          </p:nvPr>
        </p:nvSpPr>
        <p:spPr>
          <a:xfrm>
            <a:off x="0" y="140424"/>
            <a:ext cx="76572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/>
              <a:t>The Interquartile range</a:t>
            </a:r>
            <a:endParaRPr sz="3600" b="1" dirty="0"/>
          </a:p>
        </p:txBody>
      </p:sp>
      <p:sp>
        <p:nvSpPr>
          <p:cNvPr id="622" name="Google Shape;622;p58"/>
          <p:cNvSpPr txBox="1">
            <a:spLocks noGrp="1"/>
          </p:cNvSpPr>
          <p:nvPr>
            <p:ph type="subTitle" idx="1"/>
          </p:nvPr>
        </p:nvSpPr>
        <p:spPr>
          <a:xfrm>
            <a:off x="-69803" y="844076"/>
            <a:ext cx="4948929" cy="4129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>
              <a:spcBef>
                <a:spcPts val="16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 smtClean="0"/>
              <a:t>We can use the box-plot and the </a:t>
            </a:r>
            <a:r>
              <a:rPr lang="en-US" dirty="0" smtClean="0"/>
              <a:t>IQR value</a:t>
            </a:r>
            <a:r>
              <a:rPr lang="en-US" dirty="0" smtClean="0"/>
              <a:t> to represent the variability.</a:t>
            </a:r>
          </a:p>
          <a:p>
            <a:pPr marL="412750" lvl="0" indent="-285750">
              <a:spcBef>
                <a:spcPts val="16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 smtClean="0"/>
              <a:t>Remember that </a:t>
            </a:r>
            <a:r>
              <a:rPr lang="en-US" b="1" dirty="0" smtClean="0"/>
              <a:t>IQR = Q3 – Q1</a:t>
            </a:r>
            <a:endParaRPr lang="en-US" b="1" dirty="0" smtClean="0"/>
          </a:p>
          <a:p>
            <a:pPr marL="412750" lvl="0" indent="-285750">
              <a:spcBef>
                <a:spcPts val="16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 smtClean="0"/>
              <a:t>The problem is that IQR doesn’t represent the </a:t>
            </a:r>
            <a:r>
              <a:rPr lang="en-US" b="1" dirty="0" smtClean="0"/>
              <a:t>whole dataset </a:t>
            </a:r>
            <a:r>
              <a:rPr lang="en-US" dirty="0" smtClean="0"/>
              <a:t>(Just 50% of it), so it won’t be an accurate representation of the dataset's variability.</a:t>
            </a:r>
          </a:p>
          <a:p>
            <a:pPr marL="412750" indent="-285750">
              <a:spcBef>
                <a:spcPts val="16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 smtClean="0"/>
              <a:t>It also doesn’t tell us nothing </a:t>
            </a:r>
            <a:r>
              <a:rPr lang="en-US" dirty="0"/>
              <a:t>about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internal features </a:t>
            </a:r>
            <a:r>
              <a:rPr lang="en-US" dirty="0"/>
              <a:t>of our data </a:t>
            </a:r>
            <a:r>
              <a:rPr lang="en-US" dirty="0" smtClean="0"/>
              <a:t>set</a:t>
            </a:r>
            <a:r>
              <a:rPr lang="en-US" dirty="0"/>
              <a:t> </a:t>
            </a:r>
            <a:r>
              <a:rPr lang="en-US" dirty="0" smtClean="0"/>
              <a:t>just like the Range.</a:t>
            </a:r>
          </a:p>
          <a:p>
            <a:pPr marL="412750" lvl="0" indent="-285750">
              <a:spcBef>
                <a:spcPts val="16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 smtClean="0"/>
              <a:t>We need to include all of our data sets in the computation … How ?</a:t>
            </a:r>
            <a:endParaRPr lang="en-US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800" dirty="0"/>
          </a:p>
        </p:txBody>
      </p:sp>
      <p:pic>
        <p:nvPicPr>
          <p:cNvPr id="12290" name="Picture 2" descr="Outlier detection with Boxplots. In descriptive statistics, a box plot… |  by Vishal Agarwal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26" y="844076"/>
            <a:ext cx="4163693" cy="267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3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1302</Words>
  <Application>Microsoft Office PowerPoint</Application>
  <PresentationFormat>On-screen Show (16:9)</PresentationFormat>
  <Paragraphs>168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Reem Kufi</vt:lpstr>
      <vt:lpstr>Arial</vt:lpstr>
      <vt:lpstr>Source Sans Pro</vt:lpstr>
      <vt:lpstr>Simple Meeting by Slidesgo</vt:lpstr>
      <vt:lpstr>Intro to Descriptive Statistics</vt:lpstr>
      <vt:lpstr>AGENDA</vt:lpstr>
      <vt:lpstr>Recap</vt:lpstr>
      <vt:lpstr>Summary Statistics</vt:lpstr>
      <vt:lpstr>Measures of location (Central Tendency)</vt:lpstr>
      <vt:lpstr>Summary statistics types</vt:lpstr>
      <vt:lpstr>Measures of Spread</vt:lpstr>
      <vt:lpstr>Ranges</vt:lpstr>
      <vt:lpstr>The Interquartile range</vt:lpstr>
      <vt:lpstr>Measuring variability using all data points</vt:lpstr>
      <vt:lpstr>Variance</vt:lpstr>
      <vt:lpstr>Standard Deviation</vt:lpstr>
      <vt:lpstr> Statistics Summary</vt:lpstr>
      <vt:lpstr>5-Min Break</vt:lpstr>
      <vt:lpstr>Measures of Shape</vt:lpstr>
      <vt:lpstr>Skewness</vt:lpstr>
      <vt:lpstr>Skewness</vt:lpstr>
      <vt:lpstr>Kurtosis</vt:lpstr>
      <vt:lpstr>The power of Visualization</vt:lpstr>
      <vt:lpstr>Line Plot</vt:lpstr>
      <vt:lpstr>Scatter Plot</vt:lpstr>
      <vt:lpstr>Bar Chart</vt:lpstr>
      <vt:lpstr>Histogram</vt:lpstr>
      <vt:lpstr>Further Reading</vt:lpstr>
      <vt:lpstr>Real-World EDA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MEETING</dc:title>
  <dc:creator>Mohamed</dc:creator>
  <cp:lastModifiedBy>Galal-Ahmed, Mahmoud, Vodafone Egypt</cp:lastModifiedBy>
  <cp:revision>163</cp:revision>
  <dcterms:modified xsi:type="dcterms:W3CDTF">2020-11-14T17:13:39Z</dcterms:modified>
</cp:coreProperties>
</file>