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Inter Bold" charset="1" panose="020B0802030000000004"/>
      <p:regular r:id="rId27"/>
    </p:embeddedFont>
    <p:embeddedFont>
      <p:font typeface="Inter Medium" charset="1" panose="02000503000000020004"/>
      <p:regular r:id="rId28"/>
    </p:embeddedFont>
    <p:embeddedFont>
      <p:font typeface="Inter" charset="1" panose="020B0502030000000004"/>
      <p:regular r:id="rId29"/>
    </p:embeddedFont>
    <p:embeddedFont>
      <p:font typeface="Inter Semi-Bold" charset="1" panose="020005030000000200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23791" y="-783256"/>
            <a:ext cx="11853512" cy="11853512"/>
          </a:xfrm>
          <a:custGeom>
            <a:avLst/>
            <a:gdLst/>
            <a:ahLst/>
            <a:cxnLst/>
            <a:rect r="r" b="b" t="t" l="l"/>
            <a:pathLst>
              <a:path h="11853512" w="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08050" y="2014066"/>
            <a:ext cx="5746778" cy="6258867"/>
          </a:xfrm>
          <a:custGeom>
            <a:avLst/>
            <a:gdLst/>
            <a:ahLst/>
            <a:cxnLst/>
            <a:rect r="r" b="b" t="t" l="l"/>
            <a:pathLst>
              <a:path h="6258867" w="5746778">
                <a:moveTo>
                  <a:pt x="0" y="0"/>
                </a:moveTo>
                <a:lnTo>
                  <a:pt x="5746778" y="0"/>
                </a:lnTo>
                <a:lnTo>
                  <a:pt x="5746778" y="6258868"/>
                </a:lnTo>
                <a:lnTo>
                  <a:pt x="0" y="6258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53776" y="2365182"/>
            <a:ext cx="10392162" cy="3457602"/>
          </a:xfrm>
          <a:prstGeom prst="rect">
            <a:avLst/>
          </a:prstGeom>
        </p:spPr>
        <p:txBody>
          <a:bodyPr anchor="t" rtlCol="false" tIns="0" lIns="0" bIns="0" rIns="0">
            <a:spAutoFit/>
          </a:bodyPr>
          <a:lstStyle/>
          <a:p>
            <a:pPr algn="ctr" marL="0" indent="0" lvl="1">
              <a:lnSpc>
                <a:spcPts val="13603"/>
              </a:lnSpc>
            </a:pPr>
            <a:r>
              <a:rPr lang="en-US" b="true" sz="11336" spc="-521">
                <a:solidFill>
                  <a:srgbClr val="1E5A4A"/>
                </a:solidFill>
                <a:latin typeface="Inter Bold"/>
                <a:ea typeface="Inter Bold"/>
                <a:cs typeface="Inter Bold"/>
                <a:sym typeface="Inter Bold"/>
              </a:rPr>
              <a:t>Python Project: NORS Data Set</a:t>
            </a:r>
          </a:p>
        </p:txBody>
      </p:sp>
      <p:sp>
        <p:nvSpPr>
          <p:cNvPr name="TextBox 5" id="5"/>
          <p:cNvSpPr txBox="true"/>
          <p:nvPr/>
        </p:nvSpPr>
        <p:spPr>
          <a:xfrm rot="0">
            <a:off x="2568866" y="6870507"/>
            <a:ext cx="6783759" cy="752502"/>
          </a:xfrm>
          <a:prstGeom prst="rect">
            <a:avLst/>
          </a:prstGeom>
        </p:spPr>
        <p:txBody>
          <a:bodyPr anchor="t" rtlCol="false" tIns="0" lIns="0" bIns="0" rIns="0">
            <a:spAutoFit/>
          </a:bodyPr>
          <a:lstStyle/>
          <a:p>
            <a:pPr algn="l" marL="0" indent="0" lvl="1">
              <a:lnSpc>
                <a:spcPts val="5400"/>
              </a:lnSpc>
            </a:pPr>
            <a:r>
              <a:rPr lang="en-US" b="true" sz="6000" spc="-276">
                <a:solidFill>
                  <a:srgbClr val="1E5A4A"/>
                </a:solidFill>
                <a:latin typeface="Inter Bold"/>
                <a:ea typeface="Inter Bold"/>
                <a:cs typeface="Inter Bold"/>
                <a:sym typeface="Inter Bold"/>
              </a:rPr>
              <a:t>NullBrains Group</a:t>
            </a:r>
          </a:p>
        </p:txBody>
      </p:sp>
      <p:sp>
        <p:nvSpPr>
          <p:cNvPr name="TextBox 6" id="6"/>
          <p:cNvSpPr txBox="true"/>
          <p:nvPr/>
        </p:nvSpPr>
        <p:spPr>
          <a:xfrm rot="0">
            <a:off x="3906533" y="7993419"/>
            <a:ext cx="3086650" cy="1377234"/>
          </a:xfrm>
          <a:prstGeom prst="rect">
            <a:avLst/>
          </a:prstGeom>
        </p:spPr>
        <p:txBody>
          <a:bodyPr anchor="t" rtlCol="false" tIns="0" lIns="0" bIns="0" rIns="0">
            <a:spAutoFit/>
          </a:bodyPr>
          <a:lstStyle/>
          <a:p>
            <a:pPr algn="ctr">
              <a:lnSpc>
                <a:spcPts val="3630"/>
              </a:lnSpc>
            </a:pPr>
            <a:r>
              <a:rPr lang="en-US" b="true" sz="3000" spc="-138">
                <a:solidFill>
                  <a:srgbClr val="1E5A4A"/>
                </a:solidFill>
                <a:latin typeface="Inter Medium"/>
                <a:ea typeface="Inter Medium"/>
                <a:cs typeface="Inter Medium"/>
                <a:sym typeface="Inter Medium"/>
              </a:rPr>
              <a:t>Batool </a:t>
            </a:r>
          </a:p>
          <a:p>
            <a:pPr algn="ctr">
              <a:lnSpc>
                <a:spcPts val="3630"/>
              </a:lnSpc>
            </a:pPr>
            <a:r>
              <a:rPr lang="en-US" b="true" sz="3000" spc="-138">
                <a:solidFill>
                  <a:srgbClr val="1E5A4A"/>
                </a:solidFill>
                <a:latin typeface="Inter Medium"/>
                <a:ea typeface="Inter Medium"/>
                <a:cs typeface="Inter Medium"/>
                <a:sym typeface="Inter Medium"/>
              </a:rPr>
              <a:t>Rana</a:t>
            </a:r>
          </a:p>
          <a:p>
            <a:pPr algn="ctr">
              <a:lnSpc>
                <a:spcPts val="3630"/>
              </a:lnSpc>
            </a:pPr>
            <a:r>
              <a:rPr lang="en-US" b="true" sz="3000" spc="-138">
                <a:solidFill>
                  <a:srgbClr val="1E5A4A"/>
                </a:solidFill>
                <a:latin typeface="Inter Medium"/>
                <a:ea typeface="Inter Medium"/>
                <a:cs typeface="Inter Medium"/>
                <a:sym typeface="Inter Medium"/>
              </a:rPr>
              <a:t>Sayed Ahmed </a:t>
            </a:r>
          </a:p>
        </p:txBody>
      </p:sp>
      <p:sp>
        <p:nvSpPr>
          <p:cNvPr name="TextBox 7" id="7"/>
          <p:cNvSpPr txBox="true"/>
          <p:nvPr/>
        </p:nvSpPr>
        <p:spPr>
          <a:xfrm rot="0">
            <a:off x="1219200" y="1104893"/>
            <a:ext cx="9179504" cy="381016"/>
          </a:xfrm>
          <a:prstGeom prst="rect">
            <a:avLst/>
          </a:prstGeom>
        </p:spPr>
        <p:txBody>
          <a:bodyPr anchor="t" rtlCol="false" tIns="0" lIns="0" bIns="0" rIns="0">
            <a:spAutoFit/>
          </a:bodyPr>
          <a:lstStyle/>
          <a:p>
            <a:pPr algn="l" marL="0" indent="0" lvl="1">
              <a:lnSpc>
                <a:spcPts val="2700"/>
              </a:lnSpc>
            </a:pPr>
            <a:r>
              <a:rPr lang="en-US" b="true" sz="3000" spc="-138">
                <a:solidFill>
                  <a:srgbClr val="1E5A4A"/>
                </a:solidFill>
                <a:latin typeface="Inter Bold"/>
                <a:ea typeface="Inter Bold"/>
                <a:cs typeface="Inter Bold"/>
                <a:sym typeface="Inter Bold"/>
              </a:rPr>
              <a:t>Data Analysis Bootcamps-DAB16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274710" y="2579276"/>
            <a:ext cx="13605674" cy="5782411"/>
          </a:xfrm>
          <a:custGeom>
            <a:avLst/>
            <a:gdLst/>
            <a:ahLst/>
            <a:cxnLst/>
            <a:rect r="r" b="b" t="t" l="l"/>
            <a:pathLst>
              <a:path h="5782411" w="13605674">
                <a:moveTo>
                  <a:pt x="0" y="0"/>
                </a:moveTo>
                <a:lnTo>
                  <a:pt x="13605674" y="0"/>
                </a:lnTo>
                <a:lnTo>
                  <a:pt x="13605674" y="5782411"/>
                </a:lnTo>
                <a:lnTo>
                  <a:pt x="0" y="5782411"/>
                </a:lnTo>
                <a:lnTo>
                  <a:pt x="0" y="0"/>
                </a:lnTo>
                <a:close/>
              </a:path>
            </a:pathLst>
          </a:custGeom>
          <a:blipFill>
            <a:blip r:embed="rId2"/>
            <a:stretch>
              <a:fillRect l="0" t="0" r="0" b="0"/>
            </a:stretch>
          </a:blipFill>
        </p:spPr>
      </p:sp>
      <p:sp>
        <p:nvSpPr>
          <p:cNvPr name="TextBox 3" id="3"/>
          <p:cNvSpPr txBox="true"/>
          <p:nvPr/>
        </p:nvSpPr>
        <p:spPr>
          <a:xfrm rot="0">
            <a:off x="537152" y="565481"/>
            <a:ext cx="17213696" cy="1202662"/>
          </a:xfrm>
          <a:prstGeom prst="rect">
            <a:avLst/>
          </a:prstGeom>
        </p:spPr>
        <p:txBody>
          <a:bodyPr anchor="t" rtlCol="false" tIns="0" lIns="0" bIns="0" rIns="0">
            <a:spAutoFit/>
          </a:bodyPr>
          <a:lstStyle/>
          <a:p>
            <a:pPr algn="ctr" marL="0" indent="0" lvl="1">
              <a:lnSpc>
                <a:spcPts val="8669"/>
              </a:lnSpc>
              <a:spcBef>
                <a:spcPct val="0"/>
              </a:spcBef>
            </a:pPr>
            <a:r>
              <a:rPr lang="en-US" b="true" sz="9741" spc="-448" strike="noStrike" u="none">
                <a:solidFill>
                  <a:srgbClr val="1E5A4A"/>
                </a:solidFill>
                <a:latin typeface="Inter Bold"/>
                <a:ea typeface="Inter Bold"/>
                <a:cs typeface="Inter Bold"/>
                <a:sym typeface="Inter Bold"/>
              </a:rPr>
              <a:t>Effect of Pathogens</a:t>
            </a:r>
          </a:p>
        </p:txBody>
      </p:sp>
      <p:graphicFrame>
        <p:nvGraphicFramePr>
          <p:cNvPr name="Table 4" id="4"/>
          <p:cNvGraphicFramePr>
            <a:graphicFrameLocks noGrp="true"/>
          </p:cNvGraphicFramePr>
          <p:nvPr/>
        </p:nvGraphicFramePr>
        <p:xfrm>
          <a:off x="13880384" y="3566306"/>
          <a:ext cx="4208822" cy="3154387"/>
        </p:xfrm>
        <a:graphic>
          <a:graphicData uri="http://schemas.openxmlformats.org/drawingml/2006/table">
            <a:tbl>
              <a:tblPr/>
              <a:tblGrid>
                <a:gridCol w="2144535"/>
                <a:gridCol w="2064287"/>
              </a:tblGrid>
              <a:tr h="768221">
                <a:tc gridSpan="2">
                  <a:txBody>
                    <a:bodyPr anchor="t" rtlCol="false"/>
                    <a:lstStyle/>
                    <a:p>
                      <a:pPr algn="ctr">
                        <a:lnSpc>
                          <a:spcPts val="3919"/>
                        </a:lnSpc>
                        <a:defRPr/>
                      </a:pPr>
                      <a:r>
                        <a:rPr lang="en-US" sz="2799" b="true">
                          <a:solidFill>
                            <a:srgbClr val="FBF6F1"/>
                          </a:solidFill>
                          <a:latin typeface="Inter Bold"/>
                          <a:ea typeface="Inter Bold"/>
                          <a:cs typeface="Inter Bold"/>
                          <a:sym typeface="Inter Bold"/>
                        </a:rPr>
                        <a:t>Norovirus Genogroup II</a:t>
                      </a:r>
                      <a:endParaRPr lang="en-US" sz="1100"/>
                    </a:p>
                  </a:txBody>
                  <a:tcPr marL="57150" marR="57150" marT="57150" marB="5715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00694C"/>
                    </a:solidFill>
                  </a:tcPr>
                </a:tc>
                <a:tc hMerge="true">
                  <a:txBody>
                    <a:bodyPr anchor="t" rtlCol="false"/>
                    <a:lstStyle/>
                    <a:p>
                      <a:pPr algn="ctr">
                        <a:lnSpc>
                          <a:spcPts val="3919"/>
                        </a:lnSpc>
                        <a:defRPr/>
                      </a:pPr>
                      <a:r>
                        <a:rPr lang="en-US" sz="2799" b="true">
                          <a:solidFill>
                            <a:srgbClr val="FBF6F1"/>
                          </a:solidFill>
                          <a:latin typeface="Inter Bold"/>
                          <a:ea typeface="Inter Bold"/>
                          <a:cs typeface="Inter Bold"/>
                          <a:sym typeface="Inter Bold"/>
                        </a:rPr>
                        <a:t>Norovirus Genogroup II</a:t>
                      </a:r>
                      <a:endParaRPr lang="en-US" sz="1100"/>
                    </a:p>
                  </a:txBody>
                  <a:tcPr marL="57150" marR="57150" marT="57150" marB="5715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00694C"/>
                    </a:solidFill>
                  </a:tcPr>
                </a:tc>
              </a:tr>
              <a:tr h="814487">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deaths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260,000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r>
              <a:tr h="785840">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illnesses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303,000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r>
              <a:tr h="785840">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outbreaks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9,100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4705526" y="1140852"/>
            <a:ext cx="8876949" cy="8876949"/>
          </a:xfrm>
          <a:custGeom>
            <a:avLst/>
            <a:gdLst/>
            <a:ahLst/>
            <a:cxnLst/>
            <a:rect r="r" b="b" t="t" l="l"/>
            <a:pathLst>
              <a:path h="8876949" w="8876949">
                <a:moveTo>
                  <a:pt x="0" y="0"/>
                </a:moveTo>
                <a:lnTo>
                  <a:pt x="8876948" y="0"/>
                </a:lnTo>
                <a:lnTo>
                  <a:pt x="8876948" y="8876949"/>
                </a:lnTo>
                <a:lnTo>
                  <a:pt x="0" y="8876949"/>
                </a:lnTo>
                <a:lnTo>
                  <a:pt x="0" y="0"/>
                </a:lnTo>
                <a:close/>
              </a:path>
            </a:pathLst>
          </a:custGeom>
          <a:blipFill>
            <a:blip r:embed="rId2">
              <a:alphaModFix amt="19999"/>
            </a:blip>
            <a:stretch>
              <a:fillRect l="0" t="0" r="0" b="0"/>
            </a:stretch>
          </a:blipFill>
        </p:spPr>
      </p:sp>
      <p:sp>
        <p:nvSpPr>
          <p:cNvPr name="TextBox 3" id="3"/>
          <p:cNvSpPr txBox="true"/>
          <p:nvPr/>
        </p:nvSpPr>
        <p:spPr>
          <a:xfrm rot="0">
            <a:off x="537152" y="565481"/>
            <a:ext cx="17213696" cy="1202662"/>
          </a:xfrm>
          <a:prstGeom prst="rect">
            <a:avLst/>
          </a:prstGeom>
        </p:spPr>
        <p:txBody>
          <a:bodyPr anchor="t" rtlCol="false" tIns="0" lIns="0" bIns="0" rIns="0">
            <a:spAutoFit/>
          </a:bodyPr>
          <a:lstStyle/>
          <a:p>
            <a:pPr algn="ctr" marL="0" indent="0" lvl="1">
              <a:lnSpc>
                <a:spcPts val="8669"/>
              </a:lnSpc>
              <a:spcBef>
                <a:spcPct val="0"/>
              </a:spcBef>
            </a:pPr>
            <a:r>
              <a:rPr lang="en-US" b="true" sz="9741" spc="-448">
                <a:solidFill>
                  <a:srgbClr val="1E5A4A"/>
                </a:solidFill>
                <a:latin typeface="Inter Bold"/>
                <a:ea typeface="Inter Bold"/>
                <a:cs typeface="Inter Bold"/>
                <a:sym typeface="Inter Bold"/>
              </a:rPr>
              <a:t>Nor</a:t>
            </a:r>
            <a:r>
              <a:rPr lang="en-US" b="true" sz="9741" spc="-448" strike="noStrike" u="none">
                <a:solidFill>
                  <a:srgbClr val="1E5A4A"/>
                </a:solidFill>
                <a:latin typeface="Inter Bold"/>
                <a:ea typeface="Inter Bold"/>
                <a:cs typeface="Inter Bold"/>
                <a:sym typeface="Inter Bold"/>
              </a:rPr>
              <a:t>o</a:t>
            </a:r>
            <a:r>
              <a:rPr lang="en-US" b="true" sz="9741" spc="-448" strike="noStrike" u="none">
                <a:solidFill>
                  <a:srgbClr val="1E5A4A"/>
                </a:solidFill>
                <a:latin typeface="Inter Bold"/>
                <a:ea typeface="Inter Bold"/>
                <a:cs typeface="Inter Bold"/>
                <a:sym typeface="Inter Bold"/>
              </a:rPr>
              <a:t>virus</a:t>
            </a:r>
            <a:r>
              <a:rPr lang="en-US" b="true" sz="9741" spc="-448" strike="noStrike" u="none">
                <a:solidFill>
                  <a:srgbClr val="1E5A4A"/>
                </a:solidFill>
                <a:latin typeface="Inter Bold"/>
                <a:ea typeface="Inter Bold"/>
                <a:cs typeface="Inter Bold"/>
                <a:sym typeface="Inter Bold"/>
              </a:rPr>
              <a:t> </a:t>
            </a:r>
            <a:r>
              <a:rPr lang="en-US" b="true" sz="9741" spc="-448" strike="noStrike" u="none">
                <a:solidFill>
                  <a:srgbClr val="1E5A4A"/>
                </a:solidFill>
                <a:latin typeface="Inter Bold"/>
                <a:ea typeface="Inter Bold"/>
                <a:cs typeface="Inter Bold"/>
                <a:sym typeface="Inter Bold"/>
              </a:rPr>
              <a:t>G</a:t>
            </a:r>
            <a:r>
              <a:rPr lang="en-US" b="true" sz="9741" spc="-448" strike="noStrike" u="none">
                <a:solidFill>
                  <a:srgbClr val="1E5A4A"/>
                </a:solidFill>
                <a:latin typeface="Inter Bold"/>
                <a:ea typeface="Inter Bold"/>
                <a:cs typeface="Inter Bold"/>
                <a:sym typeface="Inter Bold"/>
              </a:rPr>
              <a:t>en</a:t>
            </a:r>
            <a:r>
              <a:rPr lang="en-US" b="true" sz="9741" spc="-448" strike="noStrike" u="none">
                <a:solidFill>
                  <a:srgbClr val="1E5A4A"/>
                </a:solidFill>
                <a:latin typeface="Inter Bold"/>
                <a:ea typeface="Inter Bold"/>
                <a:cs typeface="Inter Bold"/>
                <a:sym typeface="Inter Bold"/>
              </a:rPr>
              <a:t>ogroup II</a:t>
            </a:r>
          </a:p>
        </p:txBody>
      </p:sp>
      <p:sp>
        <p:nvSpPr>
          <p:cNvPr name="TextBox 4" id="4"/>
          <p:cNvSpPr txBox="true"/>
          <p:nvPr/>
        </p:nvSpPr>
        <p:spPr>
          <a:xfrm rot="0">
            <a:off x="886111" y="2424449"/>
            <a:ext cx="2603408" cy="871010"/>
          </a:xfrm>
          <a:prstGeom prst="rect">
            <a:avLst/>
          </a:prstGeom>
        </p:spPr>
        <p:txBody>
          <a:bodyPr anchor="t" rtlCol="false" tIns="0" lIns="0" bIns="0" rIns="0">
            <a:spAutoFit/>
          </a:bodyPr>
          <a:lstStyle/>
          <a:p>
            <a:pPr algn="l" marL="0" indent="0" lvl="1">
              <a:lnSpc>
                <a:spcPts val="6766"/>
              </a:lnSpc>
            </a:pPr>
            <a:r>
              <a:rPr lang="en-US" b="true" sz="6041" spc="-277">
                <a:solidFill>
                  <a:srgbClr val="FF5757"/>
                </a:solidFill>
                <a:latin typeface="Inter Bold"/>
                <a:ea typeface="Inter Bold"/>
                <a:cs typeface="Inter Bold"/>
                <a:sym typeface="Inter Bold"/>
              </a:rPr>
              <a:t>Effect</a:t>
            </a:r>
          </a:p>
        </p:txBody>
      </p:sp>
      <p:sp>
        <p:nvSpPr>
          <p:cNvPr name="TextBox 5" id="5"/>
          <p:cNvSpPr txBox="true"/>
          <p:nvPr/>
        </p:nvSpPr>
        <p:spPr>
          <a:xfrm rot="0">
            <a:off x="1556317" y="3317671"/>
            <a:ext cx="5844402" cy="1619876"/>
          </a:xfrm>
          <a:prstGeom prst="rect">
            <a:avLst/>
          </a:prstGeom>
        </p:spPr>
        <p:txBody>
          <a:bodyPr anchor="t" rtlCol="false" tIns="0" lIns="0" bIns="0" rIns="0">
            <a:spAutoFit/>
          </a:bodyPr>
          <a:lstStyle/>
          <a:p>
            <a:pPr algn="l" marL="822927" indent="-411464" lvl="1">
              <a:lnSpc>
                <a:spcPts val="4269"/>
              </a:lnSpc>
              <a:buFont typeface="Arial"/>
              <a:buChar char="•"/>
            </a:pPr>
            <a:r>
              <a:rPr lang="en-US" sz="3811" spc="-175">
                <a:solidFill>
                  <a:srgbClr val="00694C"/>
                </a:solidFill>
                <a:latin typeface="Inter"/>
                <a:ea typeface="Inter"/>
                <a:cs typeface="Inter"/>
                <a:sym typeface="Inter"/>
              </a:rPr>
              <a:t>Nausea and vomiting</a:t>
            </a:r>
          </a:p>
          <a:p>
            <a:pPr algn="l" marL="822927" indent="-411464" lvl="1">
              <a:lnSpc>
                <a:spcPts val="4269"/>
              </a:lnSpc>
              <a:buFont typeface="Arial"/>
              <a:buChar char="•"/>
            </a:pPr>
            <a:r>
              <a:rPr lang="en-US" sz="3811" spc="-175">
                <a:solidFill>
                  <a:srgbClr val="00694C"/>
                </a:solidFill>
                <a:latin typeface="Inter"/>
                <a:ea typeface="Inter"/>
                <a:cs typeface="Inter"/>
                <a:sym typeface="Inter"/>
              </a:rPr>
              <a:t>Watery diarrhea</a:t>
            </a:r>
          </a:p>
          <a:p>
            <a:pPr algn="l" marL="822927" indent="-411464" lvl="1">
              <a:lnSpc>
                <a:spcPts val="4269"/>
              </a:lnSpc>
              <a:buFont typeface="Arial"/>
              <a:buChar char="•"/>
            </a:pPr>
            <a:r>
              <a:rPr lang="en-US" sz="3811" spc="-175">
                <a:solidFill>
                  <a:srgbClr val="00694C"/>
                </a:solidFill>
                <a:latin typeface="Inter"/>
                <a:ea typeface="Inter"/>
                <a:cs typeface="Inter"/>
                <a:sym typeface="Inter"/>
              </a:rPr>
              <a:t>Low-grade </a:t>
            </a:r>
            <a:r>
              <a:rPr lang="en-US" sz="3811" spc="-175">
                <a:solidFill>
                  <a:srgbClr val="00694C"/>
                </a:solidFill>
                <a:latin typeface="Inter"/>
                <a:ea typeface="Inter"/>
                <a:cs typeface="Inter"/>
                <a:sym typeface="Inter"/>
              </a:rPr>
              <a:t>fever</a:t>
            </a:r>
          </a:p>
        </p:txBody>
      </p:sp>
      <p:sp>
        <p:nvSpPr>
          <p:cNvPr name="TextBox 6" id="6"/>
          <p:cNvSpPr txBox="true"/>
          <p:nvPr/>
        </p:nvSpPr>
        <p:spPr>
          <a:xfrm rot="0">
            <a:off x="11221065" y="4445745"/>
            <a:ext cx="3592407" cy="871010"/>
          </a:xfrm>
          <a:prstGeom prst="rect">
            <a:avLst/>
          </a:prstGeom>
        </p:spPr>
        <p:txBody>
          <a:bodyPr anchor="t" rtlCol="false" tIns="0" lIns="0" bIns="0" rIns="0">
            <a:spAutoFit/>
          </a:bodyPr>
          <a:lstStyle/>
          <a:p>
            <a:pPr algn="l" marL="0" indent="0" lvl="1">
              <a:lnSpc>
                <a:spcPts val="6766"/>
              </a:lnSpc>
            </a:pPr>
            <a:r>
              <a:rPr lang="en-US" b="true" sz="6041" spc="-277">
                <a:solidFill>
                  <a:srgbClr val="FF5757"/>
                </a:solidFill>
                <a:latin typeface="Inter Bold"/>
                <a:ea typeface="Inter Bold"/>
                <a:cs typeface="Inter Bold"/>
                <a:sym typeface="Inter Bold"/>
              </a:rPr>
              <a:t>Recovery</a:t>
            </a:r>
          </a:p>
        </p:txBody>
      </p:sp>
      <p:sp>
        <p:nvSpPr>
          <p:cNvPr name="TextBox 7" id="7"/>
          <p:cNvSpPr txBox="true"/>
          <p:nvPr/>
        </p:nvSpPr>
        <p:spPr>
          <a:xfrm rot="0">
            <a:off x="12443598" y="5335804"/>
            <a:ext cx="5844402" cy="553076"/>
          </a:xfrm>
          <a:prstGeom prst="rect">
            <a:avLst/>
          </a:prstGeom>
        </p:spPr>
        <p:txBody>
          <a:bodyPr anchor="t" rtlCol="false" tIns="0" lIns="0" bIns="0" rIns="0">
            <a:spAutoFit/>
          </a:bodyPr>
          <a:lstStyle/>
          <a:p>
            <a:pPr algn="l" marL="822927" indent="-411464" lvl="1">
              <a:lnSpc>
                <a:spcPts val="4269"/>
              </a:lnSpc>
              <a:buFont typeface="Arial"/>
              <a:buChar char="•"/>
            </a:pPr>
            <a:r>
              <a:rPr lang="en-US" sz="3811" spc="-175">
                <a:solidFill>
                  <a:srgbClr val="00694C"/>
                </a:solidFill>
                <a:latin typeface="Inter"/>
                <a:ea typeface="Inter"/>
                <a:cs typeface="Inter"/>
                <a:sym typeface="Inter"/>
              </a:rPr>
              <a:t>recov</a:t>
            </a:r>
            <a:r>
              <a:rPr lang="en-US" sz="3811" spc="-175">
                <a:solidFill>
                  <a:srgbClr val="00694C"/>
                </a:solidFill>
                <a:latin typeface="Inter"/>
                <a:ea typeface="Inter"/>
                <a:cs typeface="Inter"/>
                <a:sym typeface="Inter"/>
              </a:rPr>
              <a:t>er in 1–3 days</a:t>
            </a:r>
          </a:p>
        </p:txBody>
      </p:sp>
      <p:sp>
        <p:nvSpPr>
          <p:cNvPr name="TextBox 8" id="8"/>
          <p:cNvSpPr txBox="true"/>
          <p:nvPr/>
        </p:nvSpPr>
        <p:spPr>
          <a:xfrm rot="0">
            <a:off x="886111" y="6028890"/>
            <a:ext cx="5641204" cy="871010"/>
          </a:xfrm>
          <a:prstGeom prst="rect">
            <a:avLst/>
          </a:prstGeom>
        </p:spPr>
        <p:txBody>
          <a:bodyPr anchor="t" rtlCol="false" tIns="0" lIns="0" bIns="0" rIns="0">
            <a:spAutoFit/>
          </a:bodyPr>
          <a:lstStyle/>
          <a:p>
            <a:pPr algn="l" marL="0" indent="0" lvl="1">
              <a:lnSpc>
                <a:spcPts val="6766"/>
              </a:lnSpc>
            </a:pPr>
            <a:r>
              <a:rPr lang="en-US" b="true" sz="6041" spc="-277">
                <a:solidFill>
                  <a:srgbClr val="FF5757"/>
                </a:solidFill>
                <a:latin typeface="Inter Bold"/>
                <a:ea typeface="Inter Bold"/>
                <a:cs typeface="Inter Bold"/>
                <a:sym typeface="Inter Bold"/>
              </a:rPr>
              <a:t>Seasonal Peaks</a:t>
            </a:r>
          </a:p>
        </p:txBody>
      </p:sp>
      <p:sp>
        <p:nvSpPr>
          <p:cNvPr name="TextBox 9" id="9"/>
          <p:cNvSpPr txBox="true"/>
          <p:nvPr/>
        </p:nvSpPr>
        <p:spPr>
          <a:xfrm rot="0">
            <a:off x="2988914" y="7357100"/>
            <a:ext cx="2582223" cy="553076"/>
          </a:xfrm>
          <a:prstGeom prst="rect">
            <a:avLst/>
          </a:prstGeom>
        </p:spPr>
        <p:txBody>
          <a:bodyPr anchor="t" rtlCol="false" tIns="0" lIns="0" bIns="0" rIns="0">
            <a:spAutoFit/>
          </a:bodyPr>
          <a:lstStyle/>
          <a:p>
            <a:pPr algn="l" marL="822927" indent="-411464" lvl="1">
              <a:lnSpc>
                <a:spcPts val="4269"/>
              </a:lnSpc>
              <a:buFont typeface="Arial"/>
              <a:buChar char="•"/>
            </a:pPr>
            <a:r>
              <a:rPr lang="en-US" sz="3811" spc="-175">
                <a:solidFill>
                  <a:srgbClr val="00694C"/>
                </a:solidFill>
                <a:latin typeface="Inter"/>
                <a:ea typeface="Inter"/>
                <a:cs typeface="Inter"/>
                <a:sym typeface="Inter"/>
              </a:rPr>
              <a:t>Winter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664887" y="-7099375"/>
            <a:ext cx="18952887" cy="18952887"/>
          </a:xfrm>
          <a:custGeom>
            <a:avLst/>
            <a:gdLst/>
            <a:ahLst/>
            <a:cxnLst/>
            <a:rect r="r" b="b" t="t" l="l"/>
            <a:pathLst>
              <a:path h="18952887" w="18952887">
                <a:moveTo>
                  <a:pt x="0" y="0"/>
                </a:moveTo>
                <a:lnTo>
                  <a:pt x="18952887" y="0"/>
                </a:lnTo>
                <a:lnTo>
                  <a:pt x="18952887" y="18952887"/>
                </a:lnTo>
                <a:lnTo>
                  <a:pt x="0" y="189528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14538" y="4680281"/>
            <a:ext cx="11258924" cy="1202662"/>
          </a:xfrm>
          <a:prstGeom prst="rect">
            <a:avLst/>
          </a:prstGeom>
        </p:spPr>
        <p:txBody>
          <a:bodyPr anchor="t" rtlCol="false" tIns="0" lIns="0" bIns="0" rIns="0">
            <a:spAutoFit/>
          </a:bodyPr>
          <a:lstStyle/>
          <a:p>
            <a:pPr algn="l" marL="0" indent="0" lvl="1">
              <a:lnSpc>
                <a:spcPts val="8669"/>
              </a:lnSpc>
            </a:pPr>
            <a:r>
              <a:rPr lang="en-US" b="true" sz="9741" spc="-448">
                <a:solidFill>
                  <a:srgbClr val="1E5A4A"/>
                </a:solidFill>
                <a:latin typeface="Inter Bold"/>
                <a:ea typeface="Inter Bold"/>
                <a:cs typeface="Inter Bold"/>
                <a:sym typeface="Inter Bold"/>
              </a:rPr>
              <a:t>Outbreaks Settings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662696" y="1806697"/>
            <a:ext cx="16596604" cy="7924878"/>
          </a:xfrm>
          <a:custGeom>
            <a:avLst/>
            <a:gdLst/>
            <a:ahLst/>
            <a:cxnLst/>
            <a:rect r="r" b="b" t="t" l="l"/>
            <a:pathLst>
              <a:path h="7924878" w="16596604">
                <a:moveTo>
                  <a:pt x="0" y="0"/>
                </a:moveTo>
                <a:lnTo>
                  <a:pt x="16596604" y="0"/>
                </a:lnTo>
                <a:lnTo>
                  <a:pt x="16596604" y="7924878"/>
                </a:lnTo>
                <a:lnTo>
                  <a:pt x="0" y="7924878"/>
                </a:lnTo>
                <a:lnTo>
                  <a:pt x="0" y="0"/>
                </a:lnTo>
                <a:close/>
              </a:path>
            </a:pathLst>
          </a:custGeom>
          <a:blipFill>
            <a:blip r:embed="rId2"/>
            <a:stretch>
              <a:fillRect l="0" t="0" r="0" b="0"/>
            </a:stretch>
          </a:blipFill>
        </p:spPr>
      </p:sp>
      <p:sp>
        <p:nvSpPr>
          <p:cNvPr name="TextBox 3" id="3"/>
          <p:cNvSpPr txBox="true"/>
          <p:nvPr/>
        </p:nvSpPr>
        <p:spPr>
          <a:xfrm rot="0">
            <a:off x="537152" y="578943"/>
            <a:ext cx="17213696" cy="1175740"/>
          </a:xfrm>
          <a:prstGeom prst="rect">
            <a:avLst/>
          </a:prstGeom>
        </p:spPr>
        <p:txBody>
          <a:bodyPr anchor="t" rtlCol="false" tIns="0" lIns="0" bIns="0" rIns="0">
            <a:spAutoFit/>
          </a:bodyPr>
          <a:lstStyle/>
          <a:p>
            <a:pPr algn="ctr" marL="0" indent="0" lvl="1">
              <a:lnSpc>
                <a:spcPts val="8491"/>
              </a:lnSpc>
              <a:spcBef>
                <a:spcPct val="0"/>
              </a:spcBef>
            </a:pPr>
            <a:r>
              <a:rPr lang="en-US" b="true" sz="9541" spc="-438">
                <a:solidFill>
                  <a:srgbClr val="1E5A4A"/>
                </a:solidFill>
                <a:latin typeface="Inter Bold"/>
                <a:ea typeface="Inter Bold"/>
                <a:cs typeface="Inter Bold"/>
                <a:sym typeface="Inter Bold"/>
              </a:rPr>
              <a:t>Person to Person Transmission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537152" y="1754682"/>
            <a:ext cx="16929852" cy="7745407"/>
          </a:xfrm>
          <a:custGeom>
            <a:avLst/>
            <a:gdLst/>
            <a:ahLst/>
            <a:cxnLst/>
            <a:rect r="r" b="b" t="t" l="l"/>
            <a:pathLst>
              <a:path h="7745407" w="16929852">
                <a:moveTo>
                  <a:pt x="0" y="0"/>
                </a:moveTo>
                <a:lnTo>
                  <a:pt x="16929852" y="0"/>
                </a:lnTo>
                <a:lnTo>
                  <a:pt x="16929852" y="7745408"/>
                </a:lnTo>
                <a:lnTo>
                  <a:pt x="0" y="7745408"/>
                </a:lnTo>
                <a:lnTo>
                  <a:pt x="0" y="0"/>
                </a:lnTo>
                <a:close/>
              </a:path>
            </a:pathLst>
          </a:custGeom>
          <a:blipFill>
            <a:blip r:embed="rId2"/>
            <a:stretch>
              <a:fillRect l="0" t="0" r="0" b="0"/>
            </a:stretch>
          </a:blipFill>
        </p:spPr>
      </p:sp>
      <p:sp>
        <p:nvSpPr>
          <p:cNvPr name="TextBox 3" id="3"/>
          <p:cNvSpPr txBox="true"/>
          <p:nvPr/>
        </p:nvSpPr>
        <p:spPr>
          <a:xfrm rot="0">
            <a:off x="537152" y="578943"/>
            <a:ext cx="17213696" cy="1175740"/>
          </a:xfrm>
          <a:prstGeom prst="rect">
            <a:avLst/>
          </a:prstGeom>
        </p:spPr>
        <p:txBody>
          <a:bodyPr anchor="t" rtlCol="false" tIns="0" lIns="0" bIns="0" rIns="0">
            <a:spAutoFit/>
          </a:bodyPr>
          <a:lstStyle/>
          <a:p>
            <a:pPr algn="ctr" marL="0" indent="0" lvl="1">
              <a:lnSpc>
                <a:spcPts val="8491"/>
              </a:lnSpc>
              <a:spcBef>
                <a:spcPct val="0"/>
              </a:spcBef>
            </a:pPr>
            <a:r>
              <a:rPr lang="en-US" b="true" sz="9541" spc="-438">
                <a:solidFill>
                  <a:srgbClr val="1E5A4A"/>
                </a:solidFill>
                <a:latin typeface="Inter Bold"/>
                <a:ea typeface="Inter Bold"/>
                <a:cs typeface="Inter Bold"/>
                <a:sym typeface="Inter Bold"/>
              </a:rPr>
              <a:t>Food Transmission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1244243" y="2170005"/>
            <a:ext cx="15423582" cy="7422599"/>
          </a:xfrm>
          <a:custGeom>
            <a:avLst/>
            <a:gdLst/>
            <a:ahLst/>
            <a:cxnLst/>
            <a:rect r="r" b="b" t="t" l="l"/>
            <a:pathLst>
              <a:path h="7422599" w="15423582">
                <a:moveTo>
                  <a:pt x="0" y="0"/>
                </a:moveTo>
                <a:lnTo>
                  <a:pt x="15423582" y="0"/>
                </a:lnTo>
                <a:lnTo>
                  <a:pt x="15423582" y="7422599"/>
                </a:lnTo>
                <a:lnTo>
                  <a:pt x="0" y="7422599"/>
                </a:lnTo>
                <a:lnTo>
                  <a:pt x="0" y="0"/>
                </a:lnTo>
                <a:close/>
              </a:path>
            </a:pathLst>
          </a:custGeom>
          <a:blipFill>
            <a:blip r:embed="rId2"/>
            <a:stretch>
              <a:fillRect l="0" t="0" r="0" b="0"/>
            </a:stretch>
          </a:blipFill>
        </p:spPr>
      </p:sp>
      <p:sp>
        <p:nvSpPr>
          <p:cNvPr name="TextBox 3" id="3"/>
          <p:cNvSpPr txBox="true"/>
          <p:nvPr/>
        </p:nvSpPr>
        <p:spPr>
          <a:xfrm rot="0">
            <a:off x="537152" y="578943"/>
            <a:ext cx="17213696" cy="1175740"/>
          </a:xfrm>
          <a:prstGeom prst="rect">
            <a:avLst/>
          </a:prstGeom>
        </p:spPr>
        <p:txBody>
          <a:bodyPr anchor="t" rtlCol="false" tIns="0" lIns="0" bIns="0" rIns="0">
            <a:spAutoFit/>
          </a:bodyPr>
          <a:lstStyle/>
          <a:p>
            <a:pPr algn="ctr" marL="0" indent="0" lvl="1">
              <a:lnSpc>
                <a:spcPts val="8491"/>
              </a:lnSpc>
              <a:spcBef>
                <a:spcPct val="0"/>
              </a:spcBef>
            </a:pPr>
            <a:r>
              <a:rPr lang="en-US" b="true" sz="9541" spc="-438">
                <a:solidFill>
                  <a:srgbClr val="1E5A4A"/>
                </a:solidFill>
                <a:latin typeface="Inter Bold"/>
                <a:ea typeface="Inter Bold"/>
                <a:cs typeface="Inter Bold"/>
                <a:sym typeface="Inter Bold"/>
              </a:rPr>
              <a:t>Water Transmission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664887" y="-7099375"/>
            <a:ext cx="18952887" cy="18952887"/>
          </a:xfrm>
          <a:custGeom>
            <a:avLst/>
            <a:gdLst/>
            <a:ahLst/>
            <a:cxnLst/>
            <a:rect r="r" b="b" t="t" l="l"/>
            <a:pathLst>
              <a:path h="18952887" w="18952887">
                <a:moveTo>
                  <a:pt x="0" y="0"/>
                </a:moveTo>
                <a:lnTo>
                  <a:pt x="18952887" y="0"/>
                </a:lnTo>
                <a:lnTo>
                  <a:pt x="18952887" y="18952887"/>
                </a:lnTo>
                <a:lnTo>
                  <a:pt x="0" y="189528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62627" y="3818158"/>
            <a:ext cx="14762747" cy="2736410"/>
          </a:xfrm>
          <a:prstGeom prst="rect">
            <a:avLst/>
          </a:prstGeom>
        </p:spPr>
        <p:txBody>
          <a:bodyPr anchor="t" rtlCol="false" tIns="0" lIns="0" bIns="0" rIns="0">
            <a:spAutoFit/>
          </a:bodyPr>
          <a:lstStyle/>
          <a:p>
            <a:pPr algn="ctr" marL="0" indent="0" lvl="1">
              <a:lnSpc>
                <a:spcPts val="10617"/>
              </a:lnSpc>
            </a:pPr>
            <a:r>
              <a:rPr lang="en-US" b="true" sz="9741" spc="-448">
                <a:solidFill>
                  <a:srgbClr val="1E5A4A"/>
                </a:solidFill>
                <a:latin typeface="Inter Bold"/>
                <a:ea typeface="Inter Bold"/>
                <a:cs typeface="Inter Bold"/>
                <a:sym typeface="Inter Bold"/>
              </a:rPr>
              <a:t>Geographic Distribution of Outbreaks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752902" y="1521095"/>
            <a:ext cx="14072347" cy="8765905"/>
          </a:xfrm>
          <a:custGeom>
            <a:avLst/>
            <a:gdLst/>
            <a:ahLst/>
            <a:cxnLst/>
            <a:rect r="r" b="b" t="t" l="l"/>
            <a:pathLst>
              <a:path h="8765905" w="14072347">
                <a:moveTo>
                  <a:pt x="0" y="0"/>
                </a:moveTo>
                <a:lnTo>
                  <a:pt x="14072347" y="0"/>
                </a:lnTo>
                <a:lnTo>
                  <a:pt x="14072347" y="8765905"/>
                </a:lnTo>
                <a:lnTo>
                  <a:pt x="0" y="8765905"/>
                </a:lnTo>
                <a:lnTo>
                  <a:pt x="0" y="0"/>
                </a:lnTo>
                <a:close/>
              </a:path>
            </a:pathLst>
          </a:custGeom>
          <a:blipFill>
            <a:blip r:embed="rId2"/>
            <a:stretch>
              <a:fillRect l="-48045" t="-15672" r="-56260" b="-17602"/>
            </a:stretch>
          </a:blipFill>
        </p:spPr>
      </p:sp>
      <p:sp>
        <p:nvSpPr>
          <p:cNvPr name="Freeform 3" id="3"/>
          <p:cNvSpPr/>
          <p:nvPr/>
        </p:nvSpPr>
        <p:spPr>
          <a:xfrm flipH="false" flipV="false" rot="0">
            <a:off x="0" y="885147"/>
            <a:ext cx="1505804" cy="6830103"/>
          </a:xfrm>
          <a:custGeom>
            <a:avLst/>
            <a:gdLst/>
            <a:ahLst/>
            <a:cxnLst/>
            <a:rect r="r" b="b" t="t" l="l"/>
            <a:pathLst>
              <a:path h="6830103" w="1505804">
                <a:moveTo>
                  <a:pt x="0" y="0"/>
                </a:moveTo>
                <a:lnTo>
                  <a:pt x="1505804" y="0"/>
                </a:lnTo>
                <a:lnTo>
                  <a:pt x="1505804" y="6830103"/>
                </a:lnTo>
                <a:lnTo>
                  <a:pt x="0" y="6830103"/>
                </a:lnTo>
                <a:lnTo>
                  <a:pt x="0" y="0"/>
                </a:lnTo>
                <a:close/>
              </a:path>
            </a:pathLst>
          </a:custGeom>
          <a:blipFill>
            <a:blip r:embed="rId2"/>
            <a:stretch>
              <a:fillRect l="-1264727" t="-7066" r="-13754" b="-16426"/>
            </a:stretch>
          </a:blipFill>
        </p:spPr>
      </p:sp>
      <p:graphicFrame>
        <p:nvGraphicFramePr>
          <p:cNvPr name="Table 4" id="4"/>
          <p:cNvGraphicFramePr>
            <a:graphicFrameLocks noGrp="true"/>
          </p:cNvGraphicFramePr>
          <p:nvPr/>
        </p:nvGraphicFramePr>
        <p:xfrm>
          <a:off x="13357055" y="4993011"/>
          <a:ext cx="4618633" cy="4694125"/>
        </p:xfrm>
        <a:graphic>
          <a:graphicData uri="http://schemas.openxmlformats.org/drawingml/2006/table">
            <a:tbl>
              <a:tblPr/>
              <a:tblGrid>
                <a:gridCol w="2309316"/>
                <a:gridCol w="2309316"/>
              </a:tblGrid>
              <a:tr h="772619">
                <a:tc>
                  <a:txBody>
                    <a:bodyPr anchor="t" rtlCol="false"/>
                    <a:lstStyle/>
                    <a:p>
                      <a:pPr algn="ctr">
                        <a:lnSpc>
                          <a:spcPts val="3919"/>
                        </a:lnSpc>
                        <a:defRPr/>
                      </a:pPr>
                      <a:r>
                        <a:rPr lang="en-US" b="true" sz="2799">
                          <a:solidFill>
                            <a:srgbClr val="FBF6F1"/>
                          </a:solidFill>
                          <a:latin typeface="Inter Bold"/>
                          <a:ea typeface="Inter Bold"/>
                          <a:cs typeface="Inter Bold"/>
                          <a:sym typeface="Inter Bold"/>
                        </a:rPr>
                        <a:t>State</a:t>
                      </a:r>
                      <a:endParaRPr lang="en-US" sz="1100"/>
                    </a:p>
                  </a:txBody>
                  <a:tcPr marL="57150" marR="57150" marT="57150" marB="5715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00694C"/>
                    </a:solidFill>
                  </a:tcPr>
                </a:tc>
                <a:tc>
                  <a:txBody>
                    <a:bodyPr anchor="t" rtlCol="false"/>
                    <a:lstStyle/>
                    <a:p>
                      <a:pPr algn="ctr">
                        <a:lnSpc>
                          <a:spcPts val="3919"/>
                        </a:lnSpc>
                        <a:defRPr/>
                      </a:pPr>
                      <a:r>
                        <a:rPr lang="en-US" b="true" sz="2799">
                          <a:solidFill>
                            <a:srgbClr val="FBF6F1"/>
                          </a:solidFill>
                          <a:latin typeface="Inter Bold"/>
                          <a:ea typeface="Inter Bold"/>
                          <a:cs typeface="Inter Bold"/>
                          <a:sym typeface="Inter Bold"/>
                        </a:rPr>
                        <a:t>Percentage</a:t>
                      </a:r>
                      <a:endParaRPr lang="en-US" sz="1100"/>
                    </a:p>
                  </a:txBody>
                  <a:tcPr marL="57150" marR="57150" marT="57150" marB="5715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00694C"/>
                    </a:solidFill>
                  </a:tcPr>
                </a:tc>
              </a:tr>
              <a:tr h="790896">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Wisconsin</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5.83%</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r>
              <a:tr h="782653">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Ohio</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5.77%</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r>
              <a:tr h="782653">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Illinois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5.25%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r>
              <a:tr h="782653">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Minnesota</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4.85%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r>
              <a:tr h="782653">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Florida</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c>
                  <a:txBody>
                    <a:bodyPr anchor="t" rtlCol="false"/>
                    <a:lstStyle/>
                    <a:p>
                      <a:pPr algn="ctr">
                        <a:lnSpc>
                          <a:spcPts val="3919"/>
                        </a:lnSpc>
                        <a:defRPr/>
                      </a:pPr>
                      <a:r>
                        <a:rPr lang="en-US" sz="2799" b="true">
                          <a:solidFill>
                            <a:srgbClr val="000000"/>
                          </a:solidFill>
                          <a:latin typeface="Inter Bold"/>
                          <a:ea typeface="Inter Bold"/>
                          <a:cs typeface="Inter Bold"/>
                          <a:sym typeface="Inter Bold"/>
                        </a:rPr>
                        <a:t>4.71%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r>
            </a:tbl>
          </a:graphicData>
        </a:graphic>
      </p:graphicFrame>
      <p:sp>
        <p:nvSpPr>
          <p:cNvPr name="TextBox 5" id="5"/>
          <p:cNvSpPr txBox="true"/>
          <p:nvPr/>
        </p:nvSpPr>
        <p:spPr>
          <a:xfrm rot="0">
            <a:off x="937583" y="354199"/>
            <a:ext cx="16412833" cy="1001725"/>
          </a:xfrm>
          <a:prstGeom prst="rect">
            <a:avLst/>
          </a:prstGeom>
        </p:spPr>
        <p:txBody>
          <a:bodyPr anchor="t" rtlCol="false" tIns="0" lIns="0" bIns="0" rIns="0">
            <a:spAutoFit/>
          </a:bodyPr>
          <a:lstStyle/>
          <a:p>
            <a:pPr algn="ctr" marL="0" indent="0" lvl="1">
              <a:lnSpc>
                <a:spcPts val="7237"/>
              </a:lnSpc>
            </a:pPr>
            <a:r>
              <a:rPr lang="en-US" b="true" sz="8041" spc="-369">
                <a:solidFill>
                  <a:srgbClr val="1E5A4A"/>
                </a:solidFill>
                <a:latin typeface="Inter Bold"/>
                <a:ea typeface="Inter Bold"/>
                <a:cs typeface="Inter Bold"/>
                <a:sym typeface="Inter Bold"/>
              </a:rPr>
              <a:t>Percentages of Outbreaks Per State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880061" y="2104027"/>
            <a:ext cx="5293498" cy="2202773"/>
            <a:chOff x="0" y="0"/>
            <a:chExt cx="1394172" cy="580154"/>
          </a:xfrm>
        </p:grpSpPr>
        <p:sp>
          <p:nvSpPr>
            <p:cNvPr name="Freeform 3" id="3"/>
            <p:cNvSpPr/>
            <p:nvPr/>
          </p:nvSpPr>
          <p:spPr>
            <a:xfrm flipH="false" flipV="false" rot="0">
              <a:off x="0" y="0"/>
              <a:ext cx="1394172" cy="580154"/>
            </a:xfrm>
            <a:custGeom>
              <a:avLst/>
              <a:gdLst/>
              <a:ahLst/>
              <a:cxnLst/>
              <a:rect r="r" b="b" t="t" l="l"/>
              <a:pathLst>
                <a:path h="580154" w="1394172">
                  <a:moveTo>
                    <a:pt x="11700" y="0"/>
                  </a:moveTo>
                  <a:lnTo>
                    <a:pt x="1382472" y="0"/>
                  </a:lnTo>
                  <a:cubicBezTo>
                    <a:pt x="1388934" y="0"/>
                    <a:pt x="1394172" y="5238"/>
                    <a:pt x="1394172" y="11700"/>
                  </a:cubicBezTo>
                  <a:lnTo>
                    <a:pt x="1394172" y="568454"/>
                  </a:lnTo>
                  <a:cubicBezTo>
                    <a:pt x="1394172" y="574916"/>
                    <a:pt x="1388934" y="580154"/>
                    <a:pt x="1382472" y="580154"/>
                  </a:cubicBezTo>
                  <a:lnTo>
                    <a:pt x="11700" y="580154"/>
                  </a:lnTo>
                  <a:cubicBezTo>
                    <a:pt x="5238" y="580154"/>
                    <a:pt x="0" y="574916"/>
                    <a:pt x="0" y="568454"/>
                  </a:cubicBezTo>
                  <a:lnTo>
                    <a:pt x="0" y="11700"/>
                  </a:lnTo>
                  <a:cubicBezTo>
                    <a:pt x="0" y="5238"/>
                    <a:pt x="5238" y="0"/>
                    <a:pt x="11700" y="0"/>
                  </a:cubicBezTo>
                  <a:close/>
                </a:path>
              </a:pathLst>
            </a:custGeom>
            <a:solidFill>
              <a:srgbClr val="A9DFD0"/>
            </a:solidFill>
            <a:ln w="57150" cap="sq">
              <a:solidFill>
                <a:srgbClr val="00694C"/>
              </a:solidFill>
              <a:prstDash val="solid"/>
              <a:miter/>
            </a:ln>
          </p:spPr>
        </p:sp>
        <p:sp>
          <p:nvSpPr>
            <p:cNvPr name="TextBox 4" id="4"/>
            <p:cNvSpPr txBox="true"/>
            <p:nvPr/>
          </p:nvSpPr>
          <p:spPr>
            <a:xfrm>
              <a:off x="0" y="-38100"/>
              <a:ext cx="1394172" cy="618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215665" y="774204"/>
            <a:ext cx="13856669" cy="1249343"/>
          </a:xfrm>
          <a:prstGeom prst="rect">
            <a:avLst/>
          </a:prstGeom>
        </p:spPr>
        <p:txBody>
          <a:bodyPr anchor="t" rtlCol="false" tIns="0" lIns="0" bIns="0" rIns="0">
            <a:spAutoFit/>
          </a:bodyPr>
          <a:lstStyle/>
          <a:p>
            <a:pPr algn="ctr" marL="0" indent="0" lvl="1">
              <a:lnSpc>
                <a:spcPts val="9037"/>
              </a:lnSpc>
            </a:pPr>
            <a:r>
              <a:rPr lang="en-US" b="true" sz="10041" spc="-461">
                <a:solidFill>
                  <a:srgbClr val="1E5A4A"/>
                </a:solidFill>
                <a:latin typeface="Inter Bold"/>
                <a:ea typeface="Inter Bold"/>
                <a:cs typeface="Inter Bold"/>
                <a:sym typeface="Inter Bold"/>
              </a:rPr>
              <a:t>Li</a:t>
            </a:r>
            <a:r>
              <a:rPr lang="en-US" b="true" sz="10041" spc="-461">
                <a:solidFill>
                  <a:srgbClr val="1E5A4A"/>
                </a:solidFill>
                <a:latin typeface="Inter Bold"/>
                <a:ea typeface="Inter Bold"/>
                <a:cs typeface="Inter Bold"/>
                <a:sym typeface="Inter Bold"/>
              </a:rPr>
              <a:t>mitations </a:t>
            </a:r>
          </a:p>
        </p:txBody>
      </p:sp>
      <p:sp>
        <p:nvSpPr>
          <p:cNvPr name="TextBox 6" id="6"/>
          <p:cNvSpPr txBox="true"/>
          <p:nvPr/>
        </p:nvSpPr>
        <p:spPr>
          <a:xfrm rot="0">
            <a:off x="1658732" y="2880604"/>
            <a:ext cx="4302268" cy="573419"/>
          </a:xfrm>
          <a:prstGeom prst="rect">
            <a:avLst/>
          </a:prstGeom>
        </p:spPr>
        <p:txBody>
          <a:bodyPr anchor="t" rtlCol="false" tIns="0" lIns="0" bIns="0" rIns="0">
            <a:spAutoFit/>
          </a:bodyPr>
          <a:lstStyle/>
          <a:p>
            <a:pPr algn="just">
              <a:lnSpc>
                <a:spcPts val="4619"/>
              </a:lnSpc>
              <a:spcBef>
                <a:spcPct val="0"/>
              </a:spcBef>
            </a:pPr>
            <a:r>
              <a:rPr lang="en-US" b="true" sz="3299">
                <a:solidFill>
                  <a:srgbClr val="000000"/>
                </a:solidFill>
                <a:latin typeface="Inter Semi-Bold"/>
                <a:ea typeface="Inter Semi-Bold"/>
                <a:cs typeface="Inter Semi-Bold"/>
                <a:sym typeface="Inter Semi-Bold"/>
              </a:rPr>
              <a:t>Underreporting</a:t>
            </a:r>
          </a:p>
        </p:txBody>
      </p:sp>
      <p:grpSp>
        <p:nvGrpSpPr>
          <p:cNvPr name="Group 7" id="7"/>
          <p:cNvGrpSpPr/>
          <p:nvPr/>
        </p:nvGrpSpPr>
        <p:grpSpPr>
          <a:xfrm rot="0">
            <a:off x="6497251" y="4555410"/>
            <a:ext cx="5293498" cy="2202773"/>
            <a:chOff x="0" y="0"/>
            <a:chExt cx="1394172" cy="580154"/>
          </a:xfrm>
        </p:grpSpPr>
        <p:sp>
          <p:nvSpPr>
            <p:cNvPr name="Freeform 8" id="8"/>
            <p:cNvSpPr/>
            <p:nvPr/>
          </p:nvSpPr>
          <p:spPr>
            <a:xfrm flipH="false" flipV="false" rot="0">
              <a:off x="0" y="0"/>
              <a:ext cx="1394172" cy="580154"/>
            </a:xfrm>
            <a:custGeom>
              <a:avLst/>
              <a:gdLst/>
              <a:ahLst/>
              <a:cxnLst/>
              <a:rect r="r" b="b" t="t" l="l"/>
              <a:pathLst>
                <a:path h="580154" w="1394172">
                  <a:moveTo>
                    <a:pt x="11700" y="0"/>
                  </a:moveTo>
                  <a:lnTo>
                    <a:pt x="1382472" y="0"/>
                  </a:lnTo>
                  <a:cubicBezTo>
                    <a:pt x="1388934" y="0"/>
                    <a:pt x="1394172" y="5238"/>
                    <a:pt x="1394172" y="11700"/>
                  </a:cubicBezTo>
                  <a:lnTo>
                    <a:pt x="1394172" y="568454"/>
                  </a:lnTo>
                  <a:cubicBezTo>
                    <a:pt x="1394172" y="574916"/>
                    <a:pt x="1388934" y="580154"/>
                    <a:pt x="1382472" y="580154"/>
                  </a:cubicBezTo>
                  <a:lnTo>
                    <a:pt x="11700" y="580154"/>
                  </a:lnTo>
                  <a:cubicBezTo>
                    <a:pt x="5238" y="580154"/>
                    <a:pt x="0" y="574916"/>
                    <a:pt x="0" y="568454"/>
                  </a:cubicBezTo>
                  <a:lnTo>
                    <a:pt x="0" y="11700"/>
                  </a:lnTo>
                  <a:cubicBezTo>
                    <a:pt x="0" y="5238"/>
                    <a:pt x="5238" y="0"/>
                    <a:pt x="11700" y="0"/>
                  </a:cubicBezTo>
                  <a:close/>
                </a:path>
              </a:pathLst>
            </a:custGeom>
            <a:solidFill>
              <a:srgbClr val="A9DFD0"/>
            </a:solidFill>
            <a:ln w="57150" cap="sq">
              <a:solidFill>
                <a:srgbClr val="00694C"/>
              </a:solidFill>
              <a:prstDash val="solid"/>
              <a:miter/>
            </a:ln>
          </p:spPr>
        </p:sp>
        <p:sp>
          <p:nvSpPr>
            <p:cNvPr name="TextBox 9" id="9"/>
            <p:cNvSpPr txBox="true"/>
            <p:nvPr/>
          </p:nvSpPr>
          <p:spPr>
            <a:xfrm>
              <a:off x="0" y="-38100"/>
              <a:ext cx="1394172" cy="618254"/>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6497251" y="5331987"/>
            <a:ext cx="5293498" cy="573419"/>
          </a:xfrm>
          <a:prstGeom prst="rect">
            <a:avLst/>
          </a:prstGeom>
        </p:spPr>
        <p:txBody>
          <a:bodyPr anchor="t" rtlCol="false" tIns="0" lIns="0" bIns="0" rIns="0">
            <a:spAutoFit/>
          </a:bodyPr>
          <a:lstStyle/>
          <a:p>
            <a:pPr algn="ctr">
              <a:lnSpc>
                <a:spcPts val="4620"/>
              </a:lnSpc>
              <a:spcBef>
                <a:spcPct val="0"/>
              </a:spcBef>
            </a:pPr>
            <a:r>
              <a:rPr lang="en-US" b="true" sz="3300">
                <a:solidFill>
                  <a:srgbClr val="000000"/>
                </a:solidFill>
                <a:latin typeface="Inter Bold"/>
                <a:ea typeface="Inter Bold"/>
                <a:cs typeface="Inter Bold"/>
                <a:sym typeface="Inter Bold"/>
              </a:rPr>
              <a:t>Data limitation</a:t>
            </a:r>
          </a:p>
        </p:txBody>
      </p:sp>
      <p:grpSp>
        <p:nvGrpSpPr>
          <p:cNvPr name="Group 11" id="11"/>
          <p:cNvGrpSpPr/>
          <p:nvPr/>
        </p:nvGrpSpPr>
        <p:grpSpPr>
          <a:xfrm rot="0">
            <a:off x="11965802" y="7223777"/>
            <a:ext cx="5293498" cy="2202773"/>
            <a:chOff x="0" y="0"/>
            <a:chExt cx="1394172" cy="580154"/>
          </a:xfrm>
        </p:grpSpPr>
        <p:sp>
          <p:nvSpPr>
            <p:cNvPr name="Freeform 12" id="12"/>
            <p:cNvSpPr/>
            <p:nvPr/>
          </p:nvSpPr>
          <p:spPr>
            <a:xfrm flipH="false" flipV="false" rot="0">
              <a:off x="0" y="0"/>
              <a:ext cx="1394172" cy="580154"/>
            </a:xfrm>
            <a:custGeom>
              <a:avLst/>
              <a:gdLst/>
              <a:ahLst/>
              <a:cxnLst/>
              <a:rect r="r" b="b" t="t" l="l"/>
              <a:pathLst>
                <a:path h="580154" w="1394172">
                  <a:moveTo>
                    <a:pt x="11700" y="0"/>
                  </a:moveTo>
                  <a:lnTo>
                    <a:pt x="1382472" y="0"/>
                  </a:lnTo>
                  <a:cubicBezTo>
                    <a:pt x="1388934" y="0"/>
                    <a:pt x="1394172" y="5238"/>
                    <a:pt x="1394172" y="11700"/>
                  </a:cubicBezTo>
                  <a:lnTo>
                    <a:pt x="1394172" y="568454"/>
                  </a:lnTo>
                  <a:cubicBezTo>
                    <a:pt x="1394172" y="574916"/>
                    <a:pt x="1388934" y="580154"/>
                    <a:pt x="1382472" y="580154"/>
                  </a:cubicBezTo>
                  <a:lnTo>
                    <a:pt x="11700" y="580154"/>
                  </a:lnTo>
                  <a:cubicBezTo>
                    <a:pt x="5238" y="580154"/>
                    <a:pt x="0" y="574916"/>
                    <a:pt x="0" y="568454"/>
                  </a:cubicBezTo>
                  <a:lnTo>
                    <a:pt x="0" y="11700"/>
                  </a:lnTo>
                  <a:cubicBezTo>
                    <a:pt x="0" y="5238"/>
                    <a:pt x="5238" y="0"/>
                    <a:pt x="11700" y="0"/>
                  </a:cubicBezTo>
                  <a:close/>
                </a:path>
              </a:pathLst>
            </a:custGeom>
            <a:solidFill>
              <a:srgbClr val="A9DFD0"/>
            </a:solidFill>
            <a:ln w="57150" cap="sq">
              <a:solidFill>
                <a:srgbClr val="00694C"/>
              </a:solidFill>
              <a:prstDash val="solid"/>
              <a:miter/>
            </a:ln>
          </p:spPr>
        </p:sp>
        <p:sp>
          <p:nvSpPr>
            <p:cNvPr name="TextBox 13" id="13"/>
            <p:cNvSpPr txBox="true"/>
            <p:nvPr/>
          </p:nvSpPr>
          <p:spPr>
            <a:xfrm>
              <a:off x="0" y="-38100"/>
              <a:ext cx="1394172" cy="618254"/>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2038556" y="8000354"/>
            <a:ext cx="5293498" cy="573419"/>
          </a:xfrm>
          <a:prstGeom prst="rect">
            <a:avLst/>
          </a:prstGeom>
        </p:spPr>
        <p:txBody>
          <a:bodyPr anchor="t" rtlCol="false" tIns="0" lIns="0" bIns="0" rIns="0">
            <a:spAutoFit/>
          </a:bodyPr>
          <a:lstStyle/>
          <a:p>
            <a:pPr algn="ctr">
              <a:lnSpc>
                <a:spcPts val="4620"/>
              </a:lnSpc>
              <a:spcBef>
                <a:spcPct val="0"/>
              </a:spcBef>
            </a:pPr>
            <a:r>
              <a:rPr lang="en-US" b="true" sz="3300">
                <a:solidFill>
                  <a:srgbClr val="000000"/>
                </a:solidFill>
                <a:latin typeface="Inter Bold"/>
                <a:ea typeface="Inter Bold"/>
                <a:cs typeface="Inter Bold"/>
                <a:sym typeface="Inter Bold"/>
              </a:rPr>
              <a:t>Geographic scope</a:t>
            </a:r>
          </a:p>
        </p:txBody>
      </p:sp>
      <p:grpSp>
        <p:nvGrpSpPr>
          <p:cNvPr name="Group 15" id="15"/>
          <p:cNvGrpSpPr/>
          <p:nvPr/>
        </p:nvGrpSpPr>
        <p:grpSpPr>
          <a:xfrm rot="0">
            <a:off x="14685305" y="497979"/>
            <a:ext cx="2646749" cy="264674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a:ln w="85725" cap="sq">
              <a:solidFill>
                <a:srgbClr val="000000"/>
              </a:solidFill>
              <a:prstDash val="solid"/>
              <a:miter/>
            </a:ln>
          </p:spPr>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2882245" y="2259369"/>
            <a:ext cx="5293498" cy="2202773"/>
            <a:chOff x="0" y="0"/>
            <a:chExt cx="1394172" cy="580154"/>
          </a:xfrm>
        </p:grpSpPr>
        <p:sp>
          <p:nvSpPr>
            <p:cNvPr name="Freeform 3" id="3"/>
            <p:cNvSpPr/>
            <p:nvPr/>
          </p:nvSpPr>
          <p:spPr>
            <a:xfrm flipH="false" flipV="false" rot="0">
              <a:off x="0" y="0"/>
              <a:ext cx="1394172" cy="580154"/>
            </a:xfrm>
            <a:custGeom>
              <a:avLst/>
              <a:gdLst/>
              <a:ahLst/>
              <a:cxnLst/>
              <a:rect r="r" b="b" t="t" l="l"/>
              <a:pathLst>
                <a:path h="580154" w="1394172">
                  <a:moveTo>
                    <a:pt x="11700" y="0"/>
                  </a:moveTo>
                  <a:lnTo>
                    <a:pt x="1382472" y="0"/>
                  </a:lnTo>
                  <a:cubicBezTo>
                    <a:pt x="1388934" y="0"/>
                    <a:pt x="1394172" y="5238"/>
                    <a:pt x="1394172" y="11700"/>
                  </a:cubicBezTo>
                  <a:lnTo>
                    <a:pt x="1394172" y="568454"/>
                  </a:lnTo>
                  <a:cubicBezTo>
                    <a:pt x="1394172" y="574916"/>
                    <a:pt x="1388934" y="580154"/>
                    <a:pt x="1382472" y="580154"/>
                  </a:cubicBezTo>
                  <a:lnTo>
                    <a:pt x="11700" y="580154"/>
                  </a:lnTo>
                  <a:cubicBezTo>
                    <a:pt x="5238" y="580154"/>
                    <a:pt x="0" y="574916"/>
                    <a:pt x="0" y="568454"/>
                  </a:cubicBezTo>
                  <a:lnTo>
                    <a:pt x="0" y="11700"/>
                  </a:lnTo>
                  <a:cubicBezTo>
                    <a:pt x="0" y="5238"/>
                    <a:pt x="5238" y="0"/>
                    <a:pt x="11700" y="0"/>
                  </a:cubicBezTo>
                  <a:close/>
                </a:path>
              </a:pathLst>
            </a:custGeom>
            <a:solidFill>
              <a:srgbClr val="A9DFD0"/>
            </a:solidFill>
            <a:ln w="57150" cap="sq">
              <a:solidFill>
                <a:srgbClr val="00694C"/>
              </a:solidFill>
              <a:prstDash val="solid"/>
              <a:miter/>
            </a:ln>
          </p:spPr>
        </p:sp>
        <p:sp>
          <p:nvSpPr>
            <p:cNvPr name="TextBox 4" id="4"/>
            <p:cNvSpPr txBox="true"/>
            <p:nvPr/>
          </p:nvSpPr>
          <p:spPr>
            <a:xfrm>
              <a:off x="0" y="-38100"/>
              <a:ext cx="1394172" cy="61825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215665" y="774204"/>
            <a:ext cx="13856669" cy="1249343"/>
          </a:xfrm>
          <a:prstGeom prst="rect">
            <a:avLst/>
          </a:prstGeom>
        </p:spPr>
        <p:txBody>
          <a:bodyPr anchor="t" rtlCol="false" tIns="0" lIns="0" bIns="0" rIns="0">
            <a:spAutoFit/>
          </a:bodyPr>
          <a:lstStyle/>
          <a:p>
            <a:pPr algn="ctr" marL="0" indent="0" lvl="1">
              <a:lnSpc>
                <a:spcPts val="9037"/>
              </a:lnSpc>
            </a:pPr>
            <a:r>
              <a:rPr lang="en-US" b="true" sz="10041" spc="-461">
                <a:solidFill>
                  <a:srgbClr val="1E5A4A"/>
                </a:solidFill>
                <a:latin typeface="Inter Bold"/>
                <a:ea typeface="Inter Bold"/>
                <a:cs typeface="Inter Bold"/>
                <a:sym typeface="Inter Bold"/>
              </a:rPr>
              <a:t>Conclusion</a:t>
            </a:r>
          </a:p>
        </p:txBody>
      </p:sp>
      <p:sp>
        <p:nvSpPr>
          <p:cNvPr name="TextBox 6" id="6"/>
          <p:cNvSpPr txBox="true"/>
          <p:nvPr/>
        </p:nvSpPr>
        <p:spPr>
          <a:xfrm rot="0">
            <a:off x="3377860" y="2636538"/>
            <a:ext cx="4302268" cy="1391285"/>
          </a:xfrm>
          <a:prstGeom prst="rect">
            <a:avLst/>
          </a:prstGeom>
        </p:spPr>
        <p:txBody>
          <a:bodyPr anchor="t" rtlCol="false" tIns="0" lIns="0" bIns="0" rIns="0">
            <a:spAutoFit/>
          </a:bodyPr>
          <a:lstStyle/>
          <a:p>
            <a:pPr algn="ctr">
              <a:lnSpc>
                <a:spcPts val="3639"/>
              </a:lnSpc>
            </a:pPr>
            <a:r>
              <a:rPr lang="en-US" sz="2599" b="true">
                <a:solidFill>
                  <a:srgbClr val="FF0000"/>
                </a:solidFill>
                <a:latin typeface="Inter Semi-Bold"/>
                <a:ea typeface="Inter Semi-Bold"/>
                <a:cs typeface="Inter Semi-Bold"/>
                <a:sym typeface="Inter Semi-Bold"/>
              </a:rPr>
              <a:t>49% </a:t>
            </a:r>
          </a:p>
          <a:p>
            <a:pPr algn="ctr">
              <a:lnSpc>
                <a:spcPts val="3639"/>
              </a:lnSpc>
              <a:spcBef>
                <a:spcPct val="0"/>
              </a:spcBef>
            </a:pPr>
            <a:r>
              <a:rPr lang="en-US" b="true" sz="2599">
                <a:solidFill>
                  <a:srgbClr val="000000"/>
                </a:solidFill>
                <a:latin typeface="Inter Semi-Bold"/>
                <a:ea typeface="Inter Semi-Bold"/>
                <a:cs typeface="Inter Semi-Bold"/>
                <a:sym typeface="Inter Semi-Bold"/>
              </a:rPr>
              <a:t>person to person transmitted</a:t>
            </a:r>
          </a:p>
        </p:txBody>
      </p:sp>
      <p:grpSp>
        <p:nvGrpSpPr>
          <p:cNvPr name="Group 7" id="7"/>
          <p:cNvGrpSpPr/>
          <p:nvPr/>
        </p:nvGrpSpPr>
        <p:grpSpPr>
          <a:xfrm rot="0">
            <a:off x="9723225" y="2933655"/>
            <a:ext cx="5293498" cy="2202773"/>
            <a:chOff x="0" y="0"/>
            <a:chExt cx="1394172" cy="580154"/>
          </a:xfrm>
        </p:grpSpPr>
        <p:sp>
          <p:nvSpPr>
            <p:cNvPr name="Freeform 8" id="8"/>
            <p:cNvSpPr/>
            <p:nvPr/>
          </p:nvSpPr>
          <p:spPr>
            <a:xfrm flipH="false" flipV="false" rot="0">
              <a:off x="0" y="0"/>
              <a:ext cx="1394172" cy="580154"/>
            </a:xfrm>
            <a:custGeom>
              <a:avLst/>
              <a:gdLst/>
              <a:ahLst/>
              <a:cxnLst/>
              <a:rect r="r" b="b" t="t" l="l"/>
              <a:pathLst>
                <a:path h="580154" w="1394172">
                  <a:moveTo>
                    <a:pt x="11700" y="0"/>
                  </a:moveTo>
                  <a:lnTo>
                    <a:pt x="1382472" y="0"/>
                  </a:lnTo>
                  <a:cubicBezTo>
                    <a:pt x="1388934" y="0"/>
                    <a:pt x="1394172" y="5238"/>
                    <a:pt x="1394172" y="11700"/>
                  </a:cubicBezTo>
                  <a:lnTo>
                    <a:pt x="1394172" y="568454"/>
                  </a:lnTo>
                  <a:cubicBezTo>
                    <a:pt x="1394172" y="574916"/>
                    <a:pt x="1388934" y="580154"/>
                    <a:pt x="1382472" y="580154"/>
                  </a:cubicBezTo>
                  <a:lnTo>
                    <a:pt x="11700" y="580154"/>
                  </a:lnTo>
                  <a:cubicBezTo>
                    <a:pt x="5238" y="580154"/>
                    <a:pt x="0" y="574916"/>
                    <a:pt x="0" y="568454"/>
                  </a:cubicBezTo>
                  <a:lnTo>
                    <a:pt x="0" y="11700"/>
                  </a:lnTo>
                  <a:cubicBezTo>
                    <a:pt x="0" y="5238"/>
                    <a:pt x="5238" y="0"/>
                    <a:pt x="11700" y="0"/>
                  </a:cubicBezTo>
                  <a:close/>
                </a:path>
              </a:pathLst>
            </a:custGeom>
            <a:solidFill>
              <a:srgbClr val="A9DFD0"/>
            </a:solidFill>
            <a:ln w="57150" cap="sq">
              <a:solidFill>
                <a:srgbClr val="00694C"/>
              </a:solidFill>
              <a:prstDash val="solid"/>
              <a:miter/>
            </a:ln>
          </p:spPr>
        </p:sp>
        <p:sp>
          <p:nvSpPr>
            <p:cNvPr name="TextBox 9" id="9"/>
            <p:cNvSpPr txBox="true"/>
            <p:nvPr/>
          </p:nvSpPr>
          <p:spPr>
            <a:xfrm>
              <a:off x="0" y="-38100"/>
              <a:ext cx="1394172" cy="618254"/>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723225" y="3556018"/>
            <a:ext cx="5293498" cy="895985"/>
          </a:xfrm>
          <a:prstGeom prst="rect">
            <a:avLst/>
          </a:prstGeom>
        </p:spPr>
        <p:txBody>
          <a:bodyPr anchor="t" rtlCol="false" tIns="0" lIns="0" bIns="0" rIns="0">
            <a:spAutoFit/>
          </a:bodyPr>
          <a:lstStyle/>
          <a:p>
            <a:pPr algn="ctr">
              <a:lnSpc>
                <a:spcPts val="3640"/>
              </a:lnSpc>
              <a:spcBef>
                <a:spcPct val="0"/>
              </a:spcBef>
            </a:pPr>
            <a:r>
              <a:rPr lang="en-US" b="true" sz="2600">
                <a:solidFill>
                  <a:srgbClr val="FF0000"/>
                </a:solidFill>
                <a:latin typeface="Inter Bold"/>
                <a:ea typeface="Inter Bold"/>
                <a:cs typeface="Inter Bold"/>
                <a:sym typeface="Inter Bold"/>
              </a:rPr>
              <a:t>Norovirus</a:t>
            </a:r>
            <a:r>
              <a:rPr lang="en-US" b="true" sz="2600">
                <a:solidFill>
                  <a:srgbClr val="FF0000"/>
                </a:solidFill>
                <a:latin typeface="Inter Bold"/>
                <a:ea typeface="Inter Bold"/>
                <a:cs typeface="Inter Bold"/>
                <a:sym typeface="Inter Bold"/>
              </a:rPr>
              <a:t> Genogroup II</a:t>
            </a:r>
          </a:p>
          <a:p>
            <a:pPr algn="ctr">
              <a:lnSpc>
                <a:spcPts val="3640"/>
              </a:lnSpc>
              <a:spcBef>
                <a:spcPct val="0"/>
              </a:spcBef>
            </a:pPr>
            <a:r>
              <a:rPr lang="en-US" b="true" sz="2600">
                <a:solidFill>
                  <a:srgbClr val="000000"/>
                </a:solidFill>
                <a:latin typeface="Inter Bold"/>
                <a:ea typeface="Inter Bold"/>
                <a:cs typeface="Inter Bold"/>
                <a:sym typeface="Inter Bold"/>
              </a:rPr>
              <a:t>most sever pathogen</a:t>
            </a:r>
          </a:p>
        </p:txBody>
      </p:sp>
      <p:grpSp>
        <p:nvGrpSpPr>
          <p:cNvPr name="Group 11" id="11"/>
          <p:cNvGrpSpPr/>
          <p:nvPr/>
        </p:nvGrpSpPr>
        <p:grpSpPr>
          <a:xfrm rot="0">
            <a:off x="2215665" y="4947631"/>
            <a:ext cx="5293498" cy="2202773"/>
            <a:chOff x="0" y="0"/>
            <a:chExt cx="1394172" cy="580154"/>
          </a:xfrm>
        </p:grpSpPr>
        <p:sp>
          <p:nvSpPr>
            <p:cNvPr name="Freeform 12" id="12"/>
            <p:cNvSpPr/>
            <p:nvPr/>
          </p:nvSpPr>
          <p:spPr>
            <a:xfrm flipH="false" flipV="false" rot="0">
              <a:off x="0" y="0"/>
              <a:ext cx="1394172" cy="580154"/>
            </a:xfrm>
            <a:custGeom>
              <a:avLst/>
              <a:gdLst/>
              <a:ahLst/>
              <a:cxnLst/>
              <a:rect r="r" b="b" t="t" l="l"/>
              <a:pathLst>
                <a:path h="580154" w="1394172">
                  <a:moveTo>
                    <a:pt x="11700" y="0"/>
                  </a:moveTo>
                  <a:lnTo>
                    <a:pt x="1382472" y="0"/>
                  </a:lnTo>
                  <a:cubicBezTo>
                    <a:pt x="1388934" y="0"/>
                    <a:pt x="1394172" y="5238"/>
                    <a:pt x="1394172" y="11700"/>
                  </a:cubicBezTo>
                  <a:lnTo>
                    <a:pt x="1394172" y="568454"/>
                  </a:lnTo>
                  <a:cubicBezTo>
                    <a:pt x="1394172" y="574916"/>
                    <a:pt x="1388934" y="580154"/>
                    <a:pt x="1382472" y="580154"/>
                  </a:cubicBezTo>
                  <a:lnTo>
                    <a:pt x="11700" y="580154"/>
                  </a:lnTo>
                  <a:cubicBezTo>
                    <a:pt x="5238" y="580154"/>
                    <a:pt x="0" y="574916"/>
                    <a:pt x="0" y="568454"/>
                  </a:cubicBezTo>
                  <a:lnTo>
                    <a:pt x="0" y="11700"/>
                  </a:lnTo>
                  <a:cubicBezTo>
                    <a:pt x="0" y="5238"/>
                    <a:pt x="5238" y="0"/>
                    <a:pt x="11700" y="0"/>
                  </a:cubicBezTo>
                  <a:close/>
                </a:path>
              </a:pathLst>
            </a:custGeom>
            <a:solidFill>
              <a:srgbClr val="A9DFD0"/>
            </a:solidFill>
            <a:ln w="57150" cap="sq">
              <a:solidFill>
                <a:srgbClr val="00694C"/>
              </a:solidFill>
              <a:prstDash val="solid"/>
              <a:miter/>
            </a:ln>
          </p:spPr>
        </p:sp>
        <p:sp>
          <p:nvSpPr>
            <p:cNvPr name="TextBox 13" id="13"/>
            <p:cNvSpPr txBox="true"/>
            <p:nvPr/>
          </p:nvSpPr>
          <p:spPr>
            <a:xfrm>
              <a:off x="0" y="-38100"/>
              <a:ext cx="1394172" cy="618254"/>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15665" y="5418124"/>
            <a:ext cx="5293498" cy="1353185"/>
          </a:xfrm>
          <a:prstGeom prst="rect">
            <a:avLst/>
          </a:prstGeom>
        </p:spPr>
        <p:txBody>
          <a:bodyPr anchor="t" rtlCol="false" tIns="0" lIns="0" bIns="0" rIns="0">
            <a:spAutoFit/>
          </a:bodyPr>
          <a:lstStyle/>
          <a:p>
            <a:pPr algn="ctr">
              <a:lnSpc>
                <a:spcPts val="3640"/>
              </a:lnSpc>
            </a:pPr>
            <a:r>
              <a:rPr lang="en-US" sz="2600" b="true">
                <a:solidFill>
                  <a:srgbClr val="FF0000"/>
                </a:solidFill>
                <a:latin typeface="Inter Bold"/>
                <a:ea typeface="Inter Bold"/>
                <a:cs typeface="Inter Bold"/>
                <a:sym typeface="Inter Bold"/>
              </a:rPr>
              <a:t>Nursing Home, Restaurant &amp; Pools</a:t>
            </a:r>
          </a:p>
          <a:p>
            <a:pPr algn="ctr">
              <a:lnSpc>
                <a:spcPts val="3640"/>
              </a:lnSpc>
              <a:spcBef>
                <a:spcPct val="0"/>
              </a:spcBef>
            </a:pPr>
            <a:r>
              <a:rPr lang="en-US" b="true" sz="2600">
                <a:solidFill>
                  <a:srgbClr val="000000"/>
                </a:solidFill>
                <a:latin typeface="Inter Bold"/>
                <a:ea typeface="Inter Bold"/>
                <a:cs typeface="Inter Bold"/>
                <a:sym typeface="Inter Bold"/>
              </a:rPr>
              <a:t>most contaminated places</a:t>
            </a:r>
          </a:p>
        </p:txBody>
      </p:sp>
      <p:grpSp>
        <p:nvGrpSpPr>
          <p:cNvPr name="Group 15" id="15"/>
          <p:cNvGrpSpPr/>
          <p:nvPr/>
        </p:nvGrpSpPr>
        <p:grpSpPr>
          <a:xfrm rot="0">
            <a:off x="14685305" y="497979"/>
            <a:ext cx="2646749" cy="264674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a:ln w="85725" cap="sq">
              <a:solidFill>
                <a:srgbClr val="000000"/>
              </a:solidFill>
              <a:prstDash val="solid"/>
              <a:miter/>
            </a:ln>
          </p:spPr>
        </p:sp>
      </p:grpSp>
      <p:grpSp>
        <p:nvGrpSpPr>
          <p:cNvPr name="Group 17" id="17"/>
          <p:cNvGrpSpPr/>
          <p:nvPr/>
        </p:nvGrpSpPr>
        <p:grpSpPr>
          <a:xfrm rot="0">
            <a:off x="9047766" y="5423542"/>
            <a:ext cx="5293498" cy="2202773"/>
            <a:chOff x="0" y="0"/>
            <a:chExt cx="1394172" cy="580154"/>
          </a:xfrm>
        </p:grpSpPr>
        <p:sp>
          <p:nvSpPr>
            <p:cNvPr name="Freeform 18" id="18"/>
            <p:cNvSpPr/>
            <p:nvPr/>
          </p:nvSpPr>
          <p:spPr>
            <a:xfrm flipH="false" flipV="false" rot="0">
              <a:off x="0" y="0"/>
              <a:ext cx="1394172" cy="580154"/>
            </a:xfrm>
            <a:custGeom>
              <a:avLst/>
              <a:gdLst/>
              <a:ahLst/>
              <a:cxnLst/>
              <a:rect r="r" b="b" t="t" l="l"/>
              <a:pathLst>
                <a:path h="580154" w="1394172">
                  <a:moveTo>
                    <a:pt x="11700" y="0"/>
                  </a:moveTo>
                  <a:lnTo>
                    <a:pt x="1382472" y="0"/>
                  </a:lnTo>
                  <a:cubicBezTo>
                    <a:pt x="1388934" y="0"/>
                    <a:pt x="1394172" y="5238"/>
                    <a:pt x="1394172" y="11700"/>
                  </a:cubicBezTo>
                  <a:lnTo>
                    <a:pt x="1394172" y="568454"/>
                  </a:lnTo>
                  <a:cubicBezTo>
                    <a:pt x="1394172" y="574916"/>
                    <a:pt x="1388934" y="580154"/>
                    <a:pt x="1382472" y="580154"/>
                  </a:cubicBezTo>
                  <a:lnTo>
                    <a:pt x="11700" y="580154"/>
                  </a:lnTo>
                  <a:cubicBezTo>
                    <a:pt x="5238" y="580154"/>
                    <a:pt x="0" y="574916"/>
                    <a:pt x="0" y="568454"/>
                  </a:cubicBezTo>
                  <a:lnTo>
                    <a:pt x="0" y="11700"/>
                  </a:lnTo>
                  <a:cubicBezTo>
                    <a:pt x="0" y="5238"/>
                    <a:pt x="5238" y="0"/>
                    <a:pt x="11700" y="0"/>
                  </a:cubicBezTo>
                  <a:close/>
                </a:path>
              </a:pathLst>
            </a:custGeom>
            <a:solidFill>
              <a:srgbClr val="A9DFD0"/>
            </a:solidFill>
            <a:ln w="57150" cap="sq">
              <a:solidFill>
                <a:srgbClr val="00694C"/>
              </a:solidFill>
              <a:prstDash val="solid"/>
              <a:miter/>
            </a:ln>
          </p:spPr>
        </p:sp>
        <p:sp>
          <p:nvSpPr>
            <p:cNvPr name="TextBox 19" id="19"/>
            <p:cNvSpPr txBox="true"/>
            <p:nvPr/>
          </p:nvSpPr>
          <p:spPr>
            <a:xfrm>
              <a:off x="0" y="-38100"/>
              <a:ext cx="1394172" cy="618254"/>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9047766" y="6001392"/>
            <a:ext cx="5293498" cy="895985"/>
          </a:xfrm>
          <a:prstGeom prst="rect">
            <a:avLst/>
          </a:prstGeom>
        </p:spPr>
        <p:txBody>
          <a:bodyPr anchor="t" rtlCol="false" tIns="0" lIns="0" bIns="0" rIns="0">
            <a:spAutoFit/>
          </a:bodyPr>
          <a:lstStyle/>
          <a:p>
            <a:pPr algn="ctr">
              <a:lnSpc>
                <a:spcPts val="3640"/>
              </a:lnSpc>
            </a:pPr>
            <a:r>
              <a:rPr lang="en-US" sz="2600" b="true">
                <a:solidFill>
                  <a:srgbClr val="FF0000"/>
                </a:solidFill>
                <a:latin typeface="Inter Bold"/>
                <a:ea typeface="Inter Bold"/>
                <a:cs typeface="Inter Bold"/>
                <a:sym typeface="Inter Bold"/>
              </a:rPr>
              <a:t>5.83%</a:t>
            </a:r>
          </a:p>
          <a:p>
            <a:pPr algn="ctr">
              <a:lnSpc>
                <a:spcPts val="3640"/>
              </a:lnSpc>
              <a:spcBef>
                <a:spcPct val="0"/>
              </a:spcBef>
            </a:pPr>
            <a:r>
              <a:rPr lang="en-US" b="true" sz="2600">
                <a:solidFill>
                  <a:srgbClr val="000000"/>
                </a:solidFill>
                <a:latin typeface="Inter Bold"/>
                <a:ea typeface="Inter Bold"/>
                <a:cs typeface="Inter Bold"/>
                <a:sym typeface="Inter Bold"/>
              </a:rPr>
              <a:t>Outbreaks in Wisconsin</a:t>
            </a:r>
          </a:p>
        </p:txBody>
      </p:sp>
      <p:grpSp>
        <p:nvGrpSpPr>
          <p:cNvPr name="Group 21" id="21"/>
          <p:cNvGrpSpPr/>
          <p:nvPr/>
        </p:nvGrpSpPr>
        <p:grpSpPr>
          <a:xfrm rot="0">
            <a:off x="5787950" y="7912066"/>
            <a:ext cx="5293498" cy="2202773"/>
            <a:chOff x="0" y="0"/>
            <a:chExt cx="1394172" cy="580154"/>
          </a:xfrm>
        </p:grpSpPr>
        <p:sp>
          <p:nvSpPr>
            <p:cNvPr name="Freeform 22" id="22"/>
            <p:cNvSpPr/>
            <p:nvPr/>
          </p:nvSpPr>
          <p:spPr>
            <a:xfrm flipH="false" flipV="false" rot="0">
              <a:off x="0" y="0"/>
              <a:ext cx="1394172" cy="580154"/>
            </a:xfrm>
            <a:custGeom>
              <a:avLst/>
              <a:gdLst/>
              <a:ahLst/>
              <a:cxnLst/>
              <a:rect r="r" b="b" t="t" l="l"/>
              <a:pathLst>
                <a:path h="580154" w="1394172">
                  <a:moveTo>
                    <a:pt x="11700" y="0"/>
                  </a:moveTo>
                  <a:lnTo>
                    <a:pt x="1382472" y="0"/>
                  </a:lnTo>
                  <a:cubicBezTo>
                    <a:pt x="1388934" y="0"/>
                    <a:pt x="1394172" y="5238"/>
                    <a:pt x="1394172" y="11700"/>
                  </a:cubicBezTo>
                  <a:lnTo>
                    <a:pt x="1394172" y="568454"/>
                  </a:lnTo>
                  <a:cubicBezTo>
                    <a:pt x="1394172" y="574916"/>
                    <a:pt x="1388934" y="580154"/>
                    <a:pt x="1382472" y="580154"/>
                  </a:cubicBezTo>
                  <a:lnTo>
                    <a:pt x="11700" y="580154"/>
                  </a:lnTo>
                  <a:cubicBezTo>
                    <a:pt x="5238" y="580154"/>
                    <a:pt x="0" y="574916"/>
                    <a:pt x="0" y="568454"/>
                  </a:cubicBezTo>
                  <a:lnTo>
                    <a:pt x="0" y="11700"/>
                  </a:lnTo>
                  <a:cubicBezTo>
                    <a:pt x="0" y="5238"/>
                    <a:pt x="5238" y="0"/>
                    <a:pt x="11700" y="0"/>
                  </a:cubicBezTo>
                  <a:close/>
                </a:path>
              </a:pathLst>
            </a:custGeom>
            <a:solidFill>
              <a:srgbClr val="A9DFD0"/>
            </a:solidFill>
            <a:ln w="57150" cap="sq">
              <a:solidFill>
                <a:srgbClr val="00694C"/>
              </a:solidFill>
              <a:prstDash val="solid"/>
              <a:miter/>
            </a:ln>
          </p:spPr>
        </p:sp>
        <p:sp>
          <p:nvSpPr>
            <p:cNvPr name="TextBox 23" id="23"/>
            <p:cNvSpPr txBox="true"/>
            <p:nvPr/>
          </p:nvSpPr>
          <p:spPr>
            <a:xfrm>
              <a:off x="0" y="-38100"/>
              <a:ext cx="1394172" cy="618254"/>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5787950" y="8541647"/>
            <a:ext cx="5293498" cy="895985"/>
          </a:xfrm>
          <a:prstGeom prst="rect">
            <a:avLst/>
          </a:prstGeom>
        </p:spPr>
        <p:txBody>
          <a:bodyPr anchor="t" rtlCol="false" tIns="0" lIns="0" bIns="0" rIns="0">
            <a:spAutoFit/>
          </a:bodyPr>
          <a:lstStyle/>
          <a:p>
            <a:pPr algn="ctr">
              <a:lnSpc>
                <a:spcPts val="3640"/>
              </a:lnSpc>
            </a:pPr>
            <a:r>
              <a:rPr lang="en-US" sz="2600" b="true">
                <a:solidFill>
                  <a:srgbClr val="FF0000"/>
                </a:solidFill>
                <a:latin typeface="Inter Bold"/>
                <a:ea typeface="Inter Bold"/>
                <a:cs typeface="Inter Bold"/>
                <a:sym typeface="Inter Bold"/>
              </a:rPr>
              <a:t>Winter</a:t>
            </a:r>
          </a:p>
          <a:p>
            <a:pPr algn="ctr">
              <a:lnSpc>
                <a:spcPts val="3640"/>
              </a:lnSpc>
              <a:spcBef>
                <a:spcPct val="0"/>
              </a:spcBef>
            </a:pPr>
            <a:r>
              <a:rPr lang="en-US" b="true" sz="2600">
                <a:solidFill>
                  <a:srgbClr val="000000"/>
                </a:solidFill>
                <a:latin typeface="Inter Bold"/>
                <a:ea typeface="Inter Bold"/>
                <a:cs typeface="Inter Bold"/>
                <a:sym typeface="Inter Bold"/>
              </a:rPr>
              <a:t>Seasonal Peak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0546079" y="1920197"/>
            <a:ext cx="6270790" cy="6446606"/>
          </a:xfrm>
          <a:custGeom>
            <a:avLst/>
            <a:gdLst/>
            <a:ahLst/>
            <a:cxnLst/>
            <a:rect r="r" b="b" t="t" l="l"/>
            <a:pathLst>
              <a:path h="6446606" w="6270790">
                <a:moveTo>
                  <a:pt x="0" y="0"/>
                </a:moveTo>
                <a:lnTo>
                  <a:pt x="6270790" y="0"/>
                </a:lnTo>
                <a:lnTo>
                  <a:pt x="6270790" y="6446606"/>
                </a:lnTo>
                <a:lnTo>
                  <a:pt x="0" y="64466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929408" y="670854"/>
            <a:ext cx="7924800" cy="1249343"/>
          </a:xfrm>
          <a:prstGeom prst="rect">
            <a:avLst/>
          </a:prstGeom>
        </p:spPr>
        <p:txBody>
          <a:bodyPr anchor="t" rtlCol="false" tIns="0" lIns="0" bIns="0" rIns="0">
            <a:spAutoFit/>
          </a:bodyPr>
          <a:lstStyle/>
          <a:p>
            <a:pPr algn="l" marL="0" indent="0" lvl="1">
              <a:lnSpc>
                <a:spcPts val="9037"/>
              </a:lnSpc>
            </a:pPr>
            <a:r>
              <a:rPr lang="en-US" b="true" sz="10041" spc="-461">
                <a:solidFill>
                  <a:srgbClr val="1E5A4A"/>
                </a:solidFill>
                <a:latin typeface="Inter Bold"/>
                <a:ea typeface="Inter Bold"/>
                <a:cs typeface="Inter Bold"/>
                <a:sym typeface="Inter Bold"/>
              </a:rPr>
              <a:t>Introduction </a:t>
            </a:r>
          </a:p>
        </p:txBody>
      </p:sp>
      <p:sp>
        <p:nvSpPr>
          <p:cNvPr name="TextBox 4" id="4"/>
          <p:cNvSpPr txBox="true"/>
          <p:nvPr/>
        </p:nvSpPr>
        <p:spPr>
          <a:xfrm rot="0">
            <a:off x="1028700" y="2173932"/>
            <a:ext cx="8617055" cy="6115672"/>
          </a:xfrm>
          <a:prstGeom prst="rect">
            <a:avLst/>
          </a:prstGeom>
        </p:spPr>
        <p:txBody>
          <a:bodyPr anchor="t" rtlCol="false" tIns="0" lIns="0" bIns="0" rIns="0">
            <a:spAutoFit/>
          </a:bodyPr>
          <a:lstStyle/>
          <a:p>
            <a:pPr algn="l">
              <a:lnSpc>
                <a:spcPts val="4479"/>
              </a:lnSpc>
              <a:spcBef>
                <a:spcPct val="0"/>
              </a:spcBef>
            </a:pPr>
          </a:p>
          <a:p>
            <a:pPr algn="just">
              <a:lnSpc>
                <a:spcPts val="4899"/>
              </a:lnSpc>
              <a:spcBef>
                <a:spcPct val="0"/>
              </a:spcBef>
            </a:pPr>
            <a:r>
              <a:rPr lang="en-US" b="true" sz="3499">
                <a:solidFill>
                  <a:srgbClr val="000000"/>
                </a:solidFill>
                <a:latin typeface="Inter Bold"/>
                <a:ea typeface="Inter Bold"/>
                <a:cs typeface="Inter Bold"/>
                <a:sym typeface="Inter Bold"/>
              </a:rPr>
              <a:t>The Centers for Disease Control and Prevention (CDC) National Outbreak Reporting System (NORS) dataset provides detailed records of outbreaks from 1971 to 2023, including information on the location, etiology, mode of transmission, and number of illnesses, hospitalizations, and deaths.</a:t>
            </a:r>
          </a:p>
          <a:p>
            <a:pPr algn="just">
              <a:lnSpc>
                <a:spcPts val="4899"/>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1028700" y="4504484"/>
            <a:ext cx="4938755" cy="1938086"/>
            <a:chOff x="0" y="0"/>
            <a:chExt cx="1300742" cy="510443"/>
          </a:xfrm>
        </p:grpSpPr>
        <p:sp>
          <p:nvSpPr>
            <p:cNvPr name="Freeform 3" id="3"/>
            <p:cNvSpPr/>
            <p:nvPr/>
          </p:nvSpPr>
          <p:spPr>
            <a:xfrm flipH="false" flipV="false" rot="0">
              <a:off x="0" y="0"/>
              <a:ext cx="1300742" cy="510443"/>
            </a:xfrm>
            <a:custGeom>
              <a:avLst/>
              <a:gdLst/>
              <a:ahLst/>
              <a:cxnLst/>
              <a:rect r="r" b="b" t="t" l="l"/>
              <a:pathLst>
                <a:path h="510443" w="1300742">
                  <a:moveTo>
                    <a:pt x="12541" y="0"/>
                  </a:moveTo>
                  <a:lnTo>
                    <a:pt x="1288201" y="0"/>
                  </a:lnTo>
                  <a:cubicBezTo>
                    <a:pt x="1291527" y="0"/>
                    <a:pt x="1294717" y="1321"/>
                    <a:pt x="1297069" y="3673"/>
                  </a:cubicBezTo>
                  <a:cubicBezTo>
                    <a:pt x="1299421" y="6025"/>
                    <a:pt x="1300742" y="9215"/>
                    <a:pt x="1300742" y="12541"/>
                  </a:cubicBezTo>
                  <a:lnTo>
                    <a:pt x="1300742" y="497902"/>
                  </a:lnTo>
                  <a:cubicBezTo>
                    <a:pt x="1300742" y="504828"/>
                    <a:pt x="1295127" y="510443"/>
                    <a:pt x="1288201" y="510443"/>
                  </a:cubicBezTo>
                  <a:lnTo>
                    <a:pt x="12541" y="510443"/>
                  </a:lnTo>
                  <a:cubicBezTo>
                    <a:pt x="9215" y="510443"/>
                    <a:pt x="6025" y="509121"/>
                    <a:pt x="3673" y="506769"/>
                  </a:cubicBezTo>
                  <a:cubicBezTo>
                    <a:pt x="1321" y="504418"/>
                    <a:pt x="0" y="501228"/>
                    <a:pt x="0" y="497902"/>
                  </a:cubicBezTo>
                  <a:lnTo>
                    <a:pt x="0" y="12541"/>
                  </a:lnTo>
                  <a:cubicBezTo>
                    <a:pt x="0" y="5615"/>
                    <a:pt x="5615" y="0"/>
                    <a:pt x="12541" y="0"/>
                  </a:cubicBezTo>
                  <a:close/>
                </a:path>
              </a:pathLst>
            </a:custGeom>
            <a:solidFill>
              <a:srgbClr val="A9DFD0"/>
            </a:solidFill>
            <a:ln w="57150" cap="sq">
              <a:solidFill>
                <a:srgbClr val="00694C"/>
              </a:solidFill>
              <a:prstDash val="solid"/>
              <a:miter/>
            </a:ln>
          </p:spPr>
        </p:sp>
        <p:sp>
          <p:nvSpPr>
            <p:cNvPr name="TextBox 4" id="4"/>
            <p:cNvSpPr txBox="true"/>
            <p:nvPr/>
          </p:nvSpPr>
          <p:spPr>
            <a:xfrm>
              <a:off x="0" y="-38100"/>
              <a:ext cx="1300742" cy="54854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215665" y="774204"/>
            <a:ext cx="13856669" cy="1249343"/>
          </a:xfrm>
          <a:prstGeom prst="rect">
            <a:avLst/>
          </a:prstGeom>
        </p:spPr>
        <p:txBody>
          <a:bodyPr anchor="t" rtlCol="false" tIns="0" lIns="0" bIns="0" rIns="0">
            <a:spAutoFit/>
          </a:bodyPr>
          <a:lstStyle/>
          <a:p>
            <a:pPr algn="ctr" marL="0" indent="0" lvl="1">
              <a:lnSpc>
                <a:spcPts val="9037"/>
              </a:lnSpc>
            </a:pPr>
            <a:r>
              <a:rPr lang="en-US" b="true" sz="10041" spc="-461">
                <a:solidFill>
                  <a:srgbClr val="1E5A4A"/>
                </a:solidFill>
                <a:latin typeface="Inter Bold"/>
                <a:ea typeface="Inter Bold"/>
                <a:cs typeface="Inter Bold"/>
                <a:sym typeface="Inter Bold"/>
              </a:rPr>
              <a:t>Rec</a:t>
            </a:r>
            <a:r>
              <a:rPr lang="en-US" b="true" sz="10041" spc="-461">
                <a:solidFill>
                  <a:srgbClr val="1E5A4A"/>
                </a:solidFill>
                <a:latin typeface="Inter Bold"/>
                <a:ea typeface="Inter Bold"/>
                <a:cs typeface="Inter Bold"/>
                <a:sym typeface="Inter Bold"/>
              </a:rPr>
              <a:t>ommendation </a:t>
            </a:r>
          </a:p>
        </p:txBody>
      </p:sp>
      <p:sp>
        <p:nvSpPr>
          <p:cNvPr name="TextBox 6" id="6"/>
          <p:cNvSpPr txBox="true"/>
          <p:nvPr/>
        </p:nvSpPr>
        <p:spPr>
          <a:xfrm rot="0">
            <a:off x="1524315" y="4776658"/>
            <a:ext cx="4302268" cy="1417320"/>
          </a:xfrm>
          <a:prstGeom prst="rect">
            <a:avLst/>
          </a:prstGeom>
        </p:spPr>
        <p:txBody>
          <a:bodyPr anchor="t" rtlCol="false" tIns="0" lIns="0" bIns="0" rIns="0">
            <a:spAutoFit/>
          </a:bodyPr>
          <a:lstStyle/>
          <a:p>
            <a:pPr algn="l" marL="582928" indent="-291464" lvl="1">
              <a:lnSpc>
                <a:spcPts val="3779"/>
              </a:lnSpc>
              <a:buFont typeface="Arial"/>
              <a:buChar char="•"/>
            </a:pPr>
            <a:r>
              <a:rPr lang="en-US" b="true" sz="2699">
                <a:solidFill>
                  <a:srgbClr val="000000"/>
                </a:solidFill>
                <a:latin typeface="Inter Bold"/>
                <a:ea typeface="Inter Bold"/>
                <a:cs typeface="Inter Bold"/>
                <a:sym typeface="Inter Bold"/>
              </a:rPr>
              <a:t>Vaccination</a:t>
            </a:r>
          </a:p>
          <a:p>
            <a:pPr algn="l" marL="582928" indent="-291464" lvl="1">
              <a:lnSpc>
                <a:spcPts val="3779"/>
              </a:lnSpc>
              <a:buFont typeface="Arial"/>
              <a:buChar char="•"/>
            </a:pPr>
            <a:r>
              <a:rPr lang="en-US" b="true" sz="2699">
                <a:solidFill>
                  <a:srgbClr val="000000"/>
                </a:solidFill>
                <a:latin typeface="Inter Bold"/>
                <a:ea typeface="Inter Bold"/>
                <a:cs typeface="Inter Bold"/>
                <a:sym typeface="Inter Bold"/>
              </a:rPr>
              <a:t>Quarantine</a:t>
            </a:r>
          </a:p>
          <a:p>
            <a:pPr algn="l" marL="582928" indent="-291464" lvl="1">
              <a:lnSpc>
                <a:spcPts val="3779"/>
              </a:lnSpc>
              <a:buFont typeface="Arial"/>
              <a:buChar char="•"/>
            </a:pPr>
            <a:r>
              <a:rPr lang="en-US" b="true" sz="2699">
                <a:solidFill>
                  <a:srgbClr val="000000"/>
                </a:solidFill>
                <a:latin typeface="Inter Bold"/>
                <a:ea typeface="Inter Bold"/>
                <a:cs typeface="Inter Bold"/>
                <a:sym typeface="Inter Bold"/>
              </a:rPr>
              <a:t>PPEs</a:t>
            </a:r>
          </a:p>
        </p:txBody>
      </p:sp>
      <p:sp>
        <p:nvSpPr>
          <p:cNvPr name="TextBox 7" id="7"/>
          <p:cNvSpPr txBox="true"/>
          <p:nvPr/>
        </p:nvSpPr>
        <p:spPr>
          <a:xfrm rot="0">
            <a:off x="8006442" y="3727863"/>
            <a:ext cx="1989400" cy="662941"/>
          </a:xfrm>
          <a:prstGeom prst="rect">
            <a:avLst/>
          </a:prstGeom>
        </p:spPr>
        <p:txBody>
          <a:bodyPr anchor="t" rtlCol="false" tIns="0" lIns="0" bIns="0" rIns="0">
            <a:spAutoFit/>
          </a:bodyPr>
          <a:lstStyle/>
          <a:p>
            <a:pPr algn="ctr">
              <a:lnSpc>
                <a:spcPts val="5459"/>
              </a:lnSpc>
              <a:spcBef>
                <a:spcPct val="0"/>
              </a:spcBef>
            </a:pPr>
            <a:r>
              <a:rPr lang="en-US" b="true" sz="3899">
                <a:solidFill>
                  <a:srgbClr val="FF0000"/>
                </a:solidFill>
                <a:latin typeface="Inter Bold"/>
                <a:ea typeface="Inter Bold"/>
                <a:cs typeface="Inter Bold"/>
                <a:sym typeface="Inter Bold"/>
              </a:rPr>
              <a:t>Food</a:t>
            </a:r>
          </a:p>
        </p:txBody>
      </p:sp>
      <p:sp>
        <p:nvSpPr>
          <p:cNvPr name="TextBox 8" id="8"/>
          <p:cNvSpPr txBox="true"/>
          <p:nvPr/>
        </p:nvSpPr>
        <p:spPr>
          <a:xfrm rot="0">
            <a:off x="1088040" y="3727863"/>
            <a:ext cx="4820074" cy="662941"/>
          </a:xfrm>
          <a:prstGeom prst="rect">
            <a:avLst/>
          </a:prstGeom>
        </p:spPr>
        <p:txBody>
          <a:bodyPr anchor="t" rtlCol="false" tIns="0" lIns="0" bIns="0" rIns="0">
            <a:spAutoFit/>
          </a:bodyPr>
          <a:lstStyle/>
          <a:p>
            <a:pPr algn="ctr">
              <a:lnSpc>
                <a:spcPts val="5459"/>
              </a:lnSpc>
              <a:spcBef>
                <a:spcPct val="0"/>
              </a:spcBef>
            </a:pPr>
            <a:r>
              <a:rPr lang="en-US" b="true" sz="3899">
                <a:solidFill>
                  <a:srgbClr val="FF0000"/>
                </a:solidFill>
                <a:latin typeface="Inter Bold"/>
                <a:ea typeface="Inter Bold"/>
                <a:cs typeface="Inter Bold"/>
                <a:sym typeface="Inter Bold"/>
              </a:rPr>
              <a:t>Person to Person</a:t>
            </a:r>
          </a:p>
        </p:txBody>
      </p:sp>
      <p:sp>
        <p:nvSpPr>
          <p:cNvPr name="TextBox 9" id="9"/>
          <p:cNvSpPr txBox="true"/>
          <p:nvPr/>
        </p:nvSpPr>
        <p:spPr>
          <a:xfrm rot="0">
            <a:off x="12101535" y="3727863"/>
            <a:ext cx="4820074" cy="662941"/>
          </a:xfrm>
          <a:prstGeom prst="rect">
            <a:avLst/>
          </a:prstGeom>
        </p:spPr>
        <p:txBody>
          <a:bodyPr anchor="t" rtlCol="false" tIns="0" lIns="0" bIns="0" rIns="0">
            <a:spAutoFit/>
          </a:bodyPr>
          <a:lstStyle/>
          <a:p>
            <a:pPr algn="ctr">
              <a:lnSpc>
                <a:spcPts val="5459"/>
              </a:lnSpc>
              <a:spcBef>
                <a:spcPct val="0"/>
              </a:spcBef>
            </a:pPr>
            <a:r>
              <a:rPr lang="en-US" b="true" sz="3899">
                <a:solidFill>
                  <a:srgbClr val="FF0000"/>
                </a:solidFill>
                <a:latin typeface="Inter Bold"/>
                <a:ea typeface="Inter Bold"/>
                <a:cs typeface="Inter Bold"/>
                <a:sym typeface="Inter Bold"/>
              </a:rPr>
              <a:t>Water</a:t>
            </a:r>
          </a:p>
        </p:txBody>
      </p:sp>
      <p:grpSp>
        <p:nvGrpSpPr>
          <p:cNvPr name="Group 10" id="10"/>
          <p:cNvGrpSpPr/>
          <p:nvPr/>
        </p:nvGrpSpPr>
        <p:grpSpPr>
          <a:xfrm rot="0">
            <a:off x="6531765" y="4504484"/>
            <a:ext cx="4938755" cy="1938086"/>
            <a:chOff x="0" y="0"/>
            <a:chExt cx="1300742" cy="510443"/>
          </a:xfrm>
        </p:grpSpPr>
        <p:sp>
          <p:nvSpPr>
            <p:cNvPr name="Freeform 11" id="11"/>
            <p:cNvSpPr/>
            <p:nvPr/>
          </p:nvSpPr>
          <p:spPr>
            <a:xfrm flipH="false" flipV="false" rot="0">
              <a:off x="0" y="0"/>
              <a:ext cx="1300742" cy="510443"/>
            </a:xfrm>
            <a:custGeom>
              <a:avLst/>
              <a:gdLst/>
              <a:ahLst/>
              <a:cxnLst/>
              <a:rect r="r" b="b" t="t" l="l"/>
              <a:pathLst>
                <a:path h="510443" w="1300742">
                  <a:moveTo>
                    <a:pt x="12541" y="0"/>
                  </a:moveTo>
                  <a:lnTo>
                    <a:pt x="1288201" y="0"/>
                  </a:lnTo>
                  <a:cubicBezTo>
                    <a:pt x="1291527" y="0"/>
                    <a:pt x="1294717" y="1321"/>
                    <a:pt x="1297069" y="3673"/>
                  </a:cubicBezTo>
                  <a:cubicBezTo>
                    <a:pt x="1299421" y="6025"/>
                    <a:pt x="1300742" y="9215"/>
                    <a:pt x="1300742" y="12541"/>
                  </a:cubicBezTo>
                  <a:lnTo>
                    <a:pt x="1300742" y="497902"/>
                  </a:lnTo>
                  <a:cubicBezTo>
                    <a:pt x="1300742" y="504828"/>
                    <a:pt x="1295127" y="510443"/>
                    <a:pt x="1288201" y="510443"/>
                  </a:cubicBezTo>
                  <a:lnTo>
                    <a:pt x="12541" y="510443"/>
                  </a:lnTo>
                  <a:cubicBezTo>
                    <a:pt x="9215" y="510443"/>
                    <a:pt x="6025" y="509121"/>
                    <a:pt x="3673" y="506769"/>
                  </a:cubicBezTo>
                  <a:cubicBezTo>
                    <a:pt x="1321" y="504418"/>
                    <a:pt x="0" y="501228"/>
                    <a:pt x="0" y="497902"/>
                  </a:cubicBezTo>
                  <a:lnTo>
                    <a:pt x="0" y="12541"/>
                  </a:lnTo>
                  <a:cubicBezTo>
                    <a:pt x="0" y="5615"/>
                    <a:pt x="5615" y="0"/>
                    <a:pt x="12541" y="0"/>
                  </a:cubicBezTo>
                  <a:close/>
                </a:path>
              </a:pathLst>
            </a:custGeom>
            <a:solidFill>
              <a:srgbClr val="A9DFD0"/>
            </a:solidFill>
            <a:ln w="57150" cap="sq">
              <a:solidFill>
                <a:srgbClr val="00694C"/>
              </a:solidFill>
              <a:prstDash val="solid"/>
              <a:miter/>
            </a:ln>
          </p:spPr>
        </p:sp>
        <p:sp>
          <p:nvSpPr>
            <p:cNvPr name="TextBox 12" id="12"/>
            <p:cNvSpPr txBox="true"/>
            <p:nvPr/>
          </p:nvSpPr>
          <p:spPr>
            <a:xfrm>
              <a:off x="0" y="-38100"/>
              <a:ext cx="1300742" cy="548543"/>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6522064" y="4974417"/>
            <a:ext cx="4958156" cy="941070"/>
          </a:xfrm>
          <a:prstGeom prst="rect">
            <a:avLst/>
          </a:prstGeom>
        </p:spPr>
        <p:txBody>
          <a:bodyPr anchor="t" rtlCol="false" tIns="0" lIns="0" bIns="0" rIns="0">
            <a:spAutoFit/>
          </a:bodyPr>
          <a:lstStyle/>
          <a:p>
            <a:pPr algn="l" marL="582928" indent="-291464" lvl="1">
              <a:lnSpc>
                <a:spcPts val="3779"/>
              </a:lnSpc>
              <a:buFont typeface="Arial"/>
              <a:buChar char="•"/>
            </a:pPr>
            <a:r>
              <a:rPr lang="en-US" b="true" sz="2699">
                <a:solidFill>
                  <a:srgbClr val="000000"/>
                </a:solidFill>
                <a:latin typeface="Inter Bold"/>
                <a:ea typeface="Inter Bold"/>
                <a:cs typeface="Inter Bold"/>
                <a:sym typeface="Inter Bold"/>
              </a:rPr>
              <a:t>Consumer’s precautions</a:t>
            </a:r>
          </a:p>
          <a:p>
            <a:pPr algn="l" marL="582928" indent="-291464" lvl="1">
              <a:lnSpc>
                <a:spcPts val="3779"/>
              </a:lnSpc>
              <a:buFont typeface="Arial"/>
              <a:buChar char="•"/>
            </a:pPr>
            <a:r>
              <a:rPr lang="en-US" b="true" sz="2699">
                <a:solidFill>
                  <a:srgbClr val="000000"/>
                </a:solidFill>
                <a:latin typeface="Inter Bold"/>
                <a:ea typeface="Inter Bold"/>
                <a:cs typeface="Inter Bold"/>
                <a:sym typeface="Inter Bold"/>
              </a:rPr>
              <a:t>Hygiene practices</a:t>
            </a:r>
          </a:p>
        </p:txBody>
      </p:sp>
      <p:grpSp>
        <p:nvGrpSpPr>
          <p:cNvPr name="Group 14" id="14"/>
          <p:cNvGrpSpPr/>
          <p:nvPr/>
        </p:nvGrpSpPr>
        <p:grpSpPr>
          <a:xfrm rot="0">
            <a:off x="12042195" y="4544850"/>
            <a:ext cx="4938755" cy="1938086"/>
            <a:chOff x="0" y="0"/>
            <a:chExt cx="1300742" cy="510443"/>
          </a:xfrm>
        </p:grpSpPr>
        <p:sp>
          <p:nvSpPr>
            <p:cNvPr name="Freeform 15" id="15"/>
            <p:cNvSpPr/>
            <p:nvPr/>
          </p:nvSpPr>
          <p:spPr>
            <a:xfrm flipH="false" flipV="false" rot="0">
              <a:off x="0" y="0"/>
              <a:ext cx="1300742" cy="510443"/>
            </a:xfrm>
            <a:custGeom>
              <a:avLst/>
              <a:gdLst/>
              <a:ahLst/>
              <a:cxnLst/>
              <a:rect r="r" b="b" t="t" l="l"/>
              <a:pathLst>
                <a:path h="510443" w="1300742">
                  <a:moveTo>
                    <a:pt x="12541" y="0"/>
                  </a:moveTo>
                  <a:lnTo>
                    <a:pt x="1288201" y="0"/>
                  </a:lnTo>
                  <a:cubicBezTo>
                    <a:pt x="1291527" y="0"/>
                    <a:pt x="1294717" y="1321"/>
                    <a:pt x="1297069" y="3673"/>
                  </a:cubicBezTo>
                  <a:cubicBezTo>
                    <a:pt x="1299421" y="6025"/>
                    <a:pt x="1300742" y="9215"/>
                    <a:pt x="1300742" y="12541"/>
                  </a:cubicBezTo>
                  <a:lnTo>
                    <a:pt x="1300742" y="497902"/>
                  </a:lnTo>
                  <a:cubicBezTo>
                    <a:pt x="1300742" y="504828"/>
                    <a:pt x="1295127" y="510443"/>
                    <a:pt x="1288201" y="510443"/>
                  </a:cubicBezTo>
                  <a:lnTo>
                    <a:pt x="12541" y="510443"/>
                  </a:lnTo>
                  <a:cubicBezTo>
                    <a:pt x="9215" y="510443"/>
                    <a:pt x="6025" y="509121"/>
                    <a:pt x="3673" y="506769"/>
                  </a:cubicBezTo>
                  <a:cubicBezTo>
                    <a:pt x="1321" y="504418"/>
                    <a:pt x="0" y="501228"/>
                    <a:pt x="0" y="497902"/>
                  </a:cubicBezTo>
                  <a:lnTo>
                    <a:pt x="0" y="12541"/>
                  </a:lnTo>
                  <a:cubicBezTo>
                    <a:pt x="0" y="5615"/>
                    <a:pt x="5615" y="0"/>
                    <a:pt x="12541" y="0"/>
                  </a:cubicBezTo>
                  <a:close/>
                </a:path>
              </a:pathLst>
            </a:custGeom>
            <a:solidFill>
              <a:srgbClr val="A9DFD0"/>
            </a:solidFill>
            <a:ln w="57150" cap="sq">
              <a:solidFill>
                <a:srgbClr val="00694C"/>
              </a:solidFill>
              <a:prstDash val="solid"/>
              <a:miter/>
            </a:ln>
          </p:spPr>
        </p:sp>
        <p:sp>
          <p:nvSpPr>
            <p:cNvPr name="TextBox 16" id="16"/>
            <p:cNvSpPr txBox="true"/>
            <p:nvPr/>
          </p:nvSpPr>
          <p:spPr>
            <a:xfrm>
              <a:off x="0" y="-38100"/>
              <a:ext cx="1300742" cy="548543"/>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1888681" y="5014783"/>
            <a:ext cx="5245783" cy="941070"/>
          </a:xfrm>
          <a:prstGeom prst="rect">
            <a:avLst/>
          </a:prstGeom>
        </p:spPr>
        <p:txBody>
          <a:bodyPr anchor="t" rtlCol="false" tIns="0" lIns="0" bIns="0" rIns="0">
            <a:spAutoFit/>
          </a:bodyPr>
          <a:lstStyle/>
          <a:p>
            <a:pPr algn="l" marL="582928" indent="-291464" lvl="1">
              <a:lnSpc>
                <a:spcPts val="3779"/>
              </a:lnSpc>
              <a:buFont typeface="Arial"/>
              <a:buChar char="•"/>
            </a:pPr>
            <a:r>
              <a:rPr lang="en-US" b="true" sz="2699">
                <a:solidFill>
                  <a:srgbClr val="000000"/>
                </a:solidFill>
                <a:latin typeface="Inter Bold"/>
                <a:ea typeface="Inter Bold"/>
                <a:cs typeface="Inter Bold"/>
                <a:sym typeface="Inter Bold"/>
              </a:rPr>
              <a:t>Proper water treatment</a:t>
            </a:r>
          </a:p>
          <a:p>
            <a:pPr algn="l" marL="582928" indent="-291464" lvl="1">
              <a:lnSpc>
                <a:spcPts val="3779"/>
              </a:lnSpc>
              <a:buFont typeface="Arial"/>
              <a:buChar char="•"/>
            </a:pPr>
            <a:r>
              <a:rPr lang="en-US" b="true" sz="2699">
                <a:solidFill>
                  <a:srgbClr val="000000"/>
                </a:solidFill>
                <a:latin typeface="Inter Bold"/>
                <a:ea typeface="Inter Bold"/>
                <a:cs typeface="Inter Bold"/>
                <a:sym typeface="Inter Bold"/>
              </a:rPr>
              <a:t>Wastewater management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23791" y="-783256"/>
            <a:ext cx="11853512" cy="11853512"/>
          </a:xfrm>
          <a:custGeom>
            <a:avLst/>
            <a:gdLst/>
            <a:ahLst/>
            <a:cxnLst/>
            <a:rect r="r" b="b" t="t" l="l"/>
            <a:pathLst>
              <a:path h="11853512" w="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19200" y="2646761"/>
            <a:ext cx="8144502" cy="5212553"/>
          </a:xfrm>
          <a:prstGeom prst="rect">
            <a:avLst/>
          </a:prstGeom>
        </p:spPr>
        <p:txBody>
          <a:bodyPr anchor="t" rtlCol="false" tIns="0" lIns="0" bIns="0" rIns="0">
            <a:spAutoFit/>
          </a:bodyPr>
          <a:lstStyle/>
          <a:p>
            <a:pPr algn="l" marL="0" indent="0" lvl="1">
              <a:lnSpc>
                <a:spcPts val="13331"/>
              </a:lnSpc>
            </a:pPr>
            <a:r>
              <a:rPr lang="en-US" b="true" sz="14812" spc="-681">
                <a:solidFill>
                  <a:srgbClr val="1E5A4A"/>
                </a:solidFill>
                <a:latin typeface="Inter Medium"/>
                <a:ea typeface="Inter Medium"/>
                <a:cs typeface="Inter Medium"/>
                <a:sym typeface="Inter Medium"/>
              </a:rPr>
              <a:t>Thank you very much!</a:t>
            </a:r>
          </a:p>
        </p:txBody>
      </p:sp>
      <p:sp>
        <p:nvSpPr>
          <p:cNvPr name="TextBox 4" id="4"/>
          <p:cNvSpPr txBox="true"/>
          <p:nvPr/>
        </p:nvSpPr>
        <p:spPr>
          <a:xfrm rot="0">
            <a:off x="1219200" y="1104900"/>
            <a:ext cx="9179504" cy="381003"/>
          </a:xfrm>
          <a:prstGeom prst="rect">
            <a:avLst/>
          </a:prstGeom>
        </p:spPr>
        <p:txBody>
          <a:bodyPr anchor="t" rtlCol="false" tIns="0" lIns="0" bIns="0" rIns="0">
            <a:spAutoFit/>
          </a:bodyPr>
          <a:lstStyle/>
          <a:p>
            <a:pPr algn="l" marL="0" indent="0" lvl="1">
              <a:lnSpc>
                <a:spcPts val="2700"/>
              </a:lnSpc>
            </a:pPr>
            <a:r>
              <a:rPr lang="en-US" b="true" sz="3000" spc="-138">
                <a:solidFill>
                  <a:srgbClr val="1E5A4A"/>
                </a:solidFill>
                <a:latin typeface="Inter Medium"/>
                <a:ea typeface="Inter Medium"/>
                <a:cs typeface="Inter Medium"/>
                <a:sym typeface="Inter Medium"/>
              </a:rPr>
              <a:t>Data Analysis Bootcamps-DAB16</a:t>
            </a:r>
          </a:p>
        </p:txBody>
      </p:sp>
      <p:sp>
        <p:nvSpPr>
          <p:cNvPr name="Freeform 5" id="5"/>
          <p:cNvSpPr/>
          <p:nvPr/>
        </p:nvSpPr>
        <p:spPr>
          <a:xfrm flipH="false" flipV="false" rot="0">
            <a:off x="11867657" y="1376536"/>
            <a:ext cx="5561408" cy="7533927"/>
          </a:xfrm>
          <a:custGeom>
            <a:avLst/>
            <a:gdLst/>
            <a:ahLst/>
            <a:cxnLst/>
            <a:rect r="r" b="b" t="t" l="l"/>
            <a:pathLst>
              <a:path h="7533927" w="5561408">
                <a:moveTo>
                  <a:pt x="0" y="0"/>
                </a:moveTo>
                <a:lnTo>
                  <a:pt x="5561408" y="0"/>
                </a:lnTo>
                <a:lnTo>
                  <a:pt x="5561408" y="7533928"/>
                </a:lnTo>
                <a:lnTo>
                  <a:pt x="0" y="75339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8575048" y="2841458"/>
            <a:ext cx="9712952" cy="6416842"/>
          </a:xfrm>
          <a:custGeom>
            <a:avLst/>
            <a:gdLst/>
            <a:ahLst/>
            <a:cxnLst/>
            <a:rect r="r" b="b" t="t" l="l"/>
            <a:pathLst>
              <a:path h="6416842" w="9712952">
                <a:moveTo>
                  <a:pt x="0" y="0"/>
                </a:moveTo>
                <a:lnTo>
                  <a:pt x="9712952" y="0"/>
                </a:lnTo>
                <a:lnTo>
                  <a:pt x="9712952" y="6416842"/>
                </a:lnTo>
                <a:lnTo>
                  <a:pt x="0" y="6416842"/>
                </a:lnTo>
                <a:lnTo>
                  <a:pt x="0" y="0"/>
                </a:lnTo>
                <a:close/>
              </a:path>
            </a:pathLst>
          </a:custGeom>
          <a:blipFill>
            <a:blip r:embed="rId2"/>
            <a:stretch>
              <a:fillRect l="0" t="0" r="-7641" b="0"/>
            </a:stretch>
          </a:blipFill>
        </p:spPr>
      </p:sp>
      <p:grpSp>
        <p:nvGrpSpPr>
          <p:cNvPr name="Group 3" id="3"/>
          <p:cNvGrpSpPr/>
          <p:nvPr/>
        </p:nvGrpSpPr>
        <p:grpSpPr>
          <a:xfrm rot="0">
            <a:off x="8350666" y="4199449"/>
            <a:ext cx="2347022" cy="234702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0" r="0" b="0"/>
              </a:stretch>
            </a:blipFill>
            <a:ln w="85725" cap="sq">
              <a:solidFill>
                <a:srgbClr val="000000"/>
              </a:solidFill>
              <a:prstDash val="solid"/>
              <a:miter/>
            </a:ln>
          </p:spPr>
        </p:sp>
      </p:grpSp>
      <p:sp>
        <p:nvSpPr>
          <p:cNvPr name="TextBox 5" id="5"/>
          <p:cNvSpPr txBox="true"/>
          <p:nvPr/>
        </p:nvSpPr>
        <p:spPr>
          <a:xfrm rot="0">
            <a:off x="537152" y="565482"/>
            <a:ext cx="17213696" cy="1202662"/>
          </a:xfrm>
          <a:prstGeom prst="rect">
            <a:avLst/>
          </a:prstGeom>
        </p:spPr>
        <p:txBody>
          <a:bodyPr anchor="t" rtlCol="false" tIns="0" lIns="0" bIns="0" rIns="0">
            <a:spAutoFit/>
          </a:bodyPr>
          <a:lstStyle/>
          <a:p>
            <a:pPr algn="l" marL="0" indent="0" lvl="1">
              <a:lnSpc>
                <a:spcPts val="8669"/>
              </a:lnSpc>
            </a:pPr>
            <a:r>
              <a:rPr lang="en-US" b="true" sz="9741" spc="-448">
                <a:solidFill>
                  <a:srgbClr val="1E5A4A"/>
                </a:solidFill>
                <a:latin typeface="Inter Bold"/>
                <a:ea typeface="Inter Bold"/>
                <a:cs typeface="Inter Bold"/>
                <a:sym typeface="Inter Bold"/>
              </a:rPr>
              <a:t>Outbreaks In The United State</a:t>
            </a:r>
          </a:p>
        </p:txBody>
      </p:sp>
      <p:sp>
        <p:nvSpPr>
          <p:cNvPr name="TextBox 6" id="6"/>
          <p:cNvSpPr txBox="true"/>
          <p:nvPr/>
        </p:nvSpPr>
        <p:spPr>
          <a:xfrm rot="0">
            <a:off x="6237166" y="1901494"/>
            <a:ext cx="5813668" cy="600198"/>
          </a:xfrm>
          <a:prstGeom prst="rect">
            <a:avLst/>
          </a:prstGeom>
        </p:spPr>
        <p:txBody>
          <a:bodyPr anchor="t" rtlCol="false" tIns="0" lIns="0" bIns="0" rIns="0">
            <a:spAutoFit/>
          </a:bodyPr>
          <a:lstStyle/>
          <a:p>
            <a:pPr algn="ctr" marL="0" indent="0" lvl="1">
              <a:lnSpc>
                <a:spcPts val="4309"/>
              </a:lnSpc>
            </a:pPr>
            <a:r>
              <a:rPr lang="en-US" sz="4841" spc="-222">
                <a:solidFill>
                  <a:srgbClr val="1E5A4A"/>
                </a:solidFill>
                <a:latin typeface="Inter"/>
                <a:ea typeface="Inter"/>
                <a:cs typeface="Inter"/>
                <a:sym typeface="Inter"/>
              </a:rPr>
              <a:t>1971 - 2023</a:t>
            </a:r>
          </a:p>
        </p:txBody>
      </p:sp>
      <p:sp>
        <p:nvSpPr>
          <p:cNvPr name="TextBox 7" id="7"/>
          <p:cNvSpPr txBox="true"/>
          <p:nvPr/>
        </p:nvSpPr>
        <p:spPr>
          <a:xfrm rot="0">
            <a:off x="537152" y="2738960"/>
            <a:ext cx="5813668" cy="1392218"/>
          </a:xfrm>
          <a:prstGeom prst="rect">
            <a:avLst/>
          </a:prstGeom>
        </p:spPr>
        <p:txBody>
          <a:bodyPr anchor="t" rtlCol="false" tIns="0" lIns="0" bIns="0" rIns="0">
            <a:spAutoFit/>
          </a:bodyPr>
          <a:lstStyle/>
          <a:p>
            <a:pPr algn="ctr" marL="0" indent="0" lvl="1">
              <a:lnSpc>
                <a:spcPts val="5422"/>
              </a:lnSpc>
            </a:pPr>
            <a:r>
              <a:rPr lang="en-US" sz="4841" spc="-222">
                <a:solidFill>
                  <a:srgbClr val="00694C"/>
                </a:solidFill>
                <a:latin typeface="Inter"/>
                <a:ea typeface="Inter"/>
                <a:cs typeface="Inter"/>
                <a:sym typeface="Inter"/>
              </a:rPr>
              <a:t>Around </a:t>
            </a:r>
            <a:r>
              <a:rPr lang="en-US" b="true" sz="4841" spc="-222">
                <a:solidFill>
                  <a:srgbClr val="FF5757"/>
                </a:solidFill>
                <a:latin typeface="Inter Bold"/>
                <a:ea typeface="Inter Bold"/>
                <a:cs typeface="Inter Bold"/>
                <a:sym typeface="Inter Bold"/>
              </a:rPr>
              <a:t>64,000</a:t>
            </a:r>
            <a:r>
              <a:rPr lang="en-US" sz="4841" spc="-222">
                <a:solidFill>
                  <a:srgbClr val="FF5757"/>
                </a:solidFill>
                <a:latin typeface="Inter"/>
                <a:ea typeface="Inter"/>
                <a:cs typeface="Inter"/>
                <a:sym typeface="Inter"/>
              </a:rPr>
              <a:t> </a:t>
            </a:r>
            <a:r>
              <a:rPr lang="en-US" sz="4841" spc="-222">
                <a:solidFill>
                  <a:srgbClr val="00694C"/>
                </a:solidFill>
                <a:latin typeface="Inter"/>
                <a:ea typeface="Inter"/>
                <a:cs typeface="Inter"/>
                <a:sym typeface="Inter"/>
              </a:rPr>
              <a:t>outbreaks</a:t>
            </a:r>
          </a:p>
        </p:txBody>
      </p:sp>
      <p:sp>
        <p:nvSpPr>
          <p:cNvPr name="TextBox 8" id="8"/>
          <p:cNvSpPr txBox="true"/>
          <p:nvPr/>
        </p:nvSpPr>
        <p:spPr>
          <a:xfrm rot="0">
            <a:off x="2428011" y="5121778"/>
            <a:ext cx="3873701" cy="1550714"/>
          </a:xfrm>
          <a:prstGeom prst="rect">
            <a:avLst/>
          </a:prstGeom>
        </p:spPr>
        <p:txBody>
          <a:bodyPr anchor="t" rtlCol="false" tIns="0" lIns="0" bIns="0" rIns="0">
            <a:spAutoFit/>
          </a:bodyPr>
          <a:lstStyle/>
          <a:p>
            <a:pPr algn="l">
              <a:lnSpc>
                <a:spcPts val="6766"/>
              </a:lnSpc>
            </a:pPr>
            <a:r>
              <a:rPr lang="en-US" sz="6041" spc="-277" b="true">
                <a:solidFill>
                  <a:srgbClr val="FF5757"/>
                </a:solidFill>
                <a:latin typeface="Inter Bold"/>
                <a:ea typeface="Inter Bold"/>
                <a:cs typeface="Inter Bold"/>
                <a:sym typeface="Inter Bold"/>
              </a:rPr>
              <a:t>38% </a:t>
            </a:r>
          </a:p>
          <a:p>
            <a:pPr algn="l" marL="0" indent="0" lvl="1">
              <a:lnSpc>
                <a:spcPts val="5422"/>
              </a:lnSpc>
            </a:pPr>
            <a:r>
              <a:rPr lang="en-US" sz="4841" spc="-222">
                <a:solidFill>
                  <a:srgbClr val="00694C"/>
                </a:solidFill>
                <a:latin typeface="Inter"/>
                <a:ea typeface="Inter"/>
                <a:cs typeface="Inter"/>
                <a:sym typeface="Inter"/>
              </a:rPr>
              <a:t>FOODBORNE</a:t>
            </a:r>
          </a:p>
        </p:txBody>
      </p:sp>
      <p:sp>
        <p:nvSpPr>
          <p:cNvPr name="TextBox 9" id="9"/>
          <p:cNvSpPr txBox="true"/>
          <p:nvPr/>
        </p:nvSpPr>
        <p:spPr>
          <a:xfrm rot="0">
            <a:off x="2428011" y="7192347"/>
            <a:ext cx="5922654" cy="1550714"/>
          </a:xfrm>
          <a:prstGeom prst="rect">
            <a:avLst/>
          </a:prstGeom>
        </p:spPr>
        <p:txBody>
          <a:bodyPr anchor="t" rtlCol="false" tIns="0" lIns="0" bIns="0" rIns="0">
            <a:spAutoFit/>
          </a:bodyPr>
          <a:lstStyle/>
          <a:p>
            <a:pPr algn="l">
              <a:lnSpc>
                <a:spcPts val="6766"/>
              </a:lnSpc>
            </a:pPr>
            <a:r>
              <a:rPr lang="en-US" sz="6041" spc="-277" b="true">
                <a:solidFill>
                  <a:srgbClr val="FF5757"/>
                </a:solidFill>
                <a:latin typeface="Inter Bold"/>
                <a:ea typeface="Inter Bold"/>
                <a:cs typeface="Inter Bold"/>
                <a:sym typeface="Inter Bold"/>
              </a:rPr>
              <a:t>49% </a:t>
            </a:r>
          </a:p>
          <a:p>
            <a:pPr algn="l" marL="0" indent="0" lvl="1">
              <a:lnSpc>
                <a:spcPts val="5422"/>
              </a:lnSpc>
            </a:pPr>
            <a:r>
              <a:rPr lang="en-US" sz="4841" spc="-222">
                <a:solidFill>
                  <a:srgbClr val="00694C"/>
                </a:solidFill>
                <a:latin typeface="Inter"/>
                <a:ea typeface="Inter"/>
                <a:cs typeface="Inter"/>
                <a:sym typeface="Inter"/>
              </a:rPr>
              <a:t>PERSON TO PERSON</a:t>
            </a:r>
          </a:p>
        </p:txBody>
      </p:sp>
      <p:grpSp>
        <p:nvGrpSpPr>
          <p:cNvPr name="Group 10" id="10"/>
          <p:cNvGrpSpPr/>
          <p:nvPr/>
        </p:nvGrpSpPr>
        <p:grpSpPr>
          <a:xfrm rot="0">
            <a:off x="14321841" y="6546471"/>
            <a:ext cx="1941407" cy="19414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26074" t="0" r="-27134" b="-9996"/>
              </a:stretch>
            </a:blipFill>
            <a:ln w="85725" cap="sq">
              <a:solidFill>
                <a:srgbClr val="000000"/>
              </a:solidFill>
              <a:prstDash val="solid"/>
              <a:miter/>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1028700" y="4028229"/>
            <a:ext cx="5293498" cy="4944885"/>
            <a:chOff x="0" y="0"/>
            <a:chExt cx="1394172" cy="1302357"/>
          </a:xfrm>
        </p:grpSpPr>
        <p:sp>
          <p:nvSpPr>
            <p:cNvPr name="Freeform 3" id="3"/>
            <p:cNvSpPr/>
            <p:nvPr/>
          </p:nvSpPr>
          <p:spPr>
            <a:xfrm flipH="false" flipV="false" rot="0">
              <a:off x="0" y="0"/>
              <a:ext cx="1394172" cy="1302357"/>
            </a:xfrm>
            <a:custGeom>
              <a:avLst/>
              <a:gdLst/>
              <a:ahLst/>
              <a:cxnLst/>
              <a:rect r="r" b="b" t="t" l="l"/>
              <a:pathLst>
                <a:path h="1302357" w="1394172">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rgbClr val="A9DFD0"/>
            </a:solidFill>
            <a:ln w="57150" cap="sq">
              <a:solidFill>
                <a:srgbClr val="00694C"/>
              </a:solidFill>
              <a:prstDash val="solid"/>
              <a:miter/>
            </a:ln>
          </p:spPr>
        </p:sp>
        <p:sp>
          <p:nvSpPr>
            <p:cNvPr name="TextBox 4" id="4"/>
            <p:cNvSpPr txBox="true"/>
            <p:nvPr/>
          </p:nvSpPr>
          <p:spPr>
            <a:xfrm>
              <a:off x="0" y="-38100"/>
              <a:ext cx="1394172" cy="134045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012206" y="4366950"/>
            <a:ext cx="1326485" cy="1379959"/>
          </a:xfrm>
          <a:custGeom>
            <a:avLst/>
            <a:gdLst/>
            <a:ahLst/>
            <a:cxnLst/>
            <a:rect r="r" b="b" t="t" l="l"/>
            <a:pathLst>
              <a:path h="1379959" w="1326485">
                <a:moveTo>
                  <a:pt x="0" y="0"/>
                </a:moveTo>
                <a:lnTo>
                  <a:pt x="1326485" y="0"/>
                </a:lnTo>
                <a:lnTo>
                  <a:pt x="1326485" y="1379958"/>
                </a:lnTo>
                <a:lnTo>
                  <a:pt x="0" y="13799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497251" y="4028229"/>
            <a:ext cx="5293498" cy="4944885"/>
            <a:chOff x="0" y="0"/>
            <a:chExt cx="1394172" cy="1302357"/>
          </a:xfrm>
        </p:grpSpPr>
        <p:sp>
          <p:nvSpPr>
            <p:cNvPr name="Freeform 7" id="7"/>
            <p:cNvSpPr/>
            <p:nvPr/>
          </p:nvSpPr>
          <p:spPr>
            <a:xfrm flipH="false" flipV="false" rot="0">
              <a:off x="0" y="0"/>
              <a:ext cx="1394172" cy="1302357"/>
            </a:xfrm>
            <a:custGeom>
              <a:avLst/>
              <a:gdLst/>
              <a:ahLst/>
              <a:cxnLst/>
              <a:rect r="r" b="b" t="t" l="l"/>
              <a:pathLst>
                <a:path h="1302357" w="1394172">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rgbClr val="A9DFD0"/>
            </a:solidFill>
            <a:ln w="57150" cap="sq">
              <a:solidFill>
                <a:srgbClr val="00694C"/>
              </a:solidFill>
              <a:prstDash val="solid"/>
              <a:miter/>
            </a:ln>
          </p:spPr>
        </p:sp>
        <p:sp>
          <p:nvSpPr>
            <p:cNvPr name="TextBox 8" id="8"/>
            <p:cNvSpPr txBox="true"/>
            <p:nvPr/>
          </p:nvSpPr>
          <p:spPr>
            <a:xfrm>
              <a:off x="0" y="-38100"/>
              <a:ext cx="1394172" cy="134045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1965802" y="4028229"/>
            <a:ext cx="5293498" cy="4944885"/>
            <a:chOff x="0" y="0"/>
            <a:chExt cx="1394172" cy="1302357"/>
          </a:xfrm>
        </p:grpSpPr>
        <p:sp>
          <p:nvSpPr>
            <p:cNvPr name="Freeform 10" id="10"/>
            <p:cNvSpPr/>
            <p:nvPr/>
          </p:nvSpPr>
          <p:spPr>
            <a:xfrm flipH="false" flipV="false" rot="0">
              <a:off x="0" y="0"/>
              <a:ext cx="1394172" cy="1302357"/>
            </a:xfrm>
            <a:custGeom>
              <a:avLst/>
              <a:gdLst/>
              <a:ahLst/>
              <a:cxnLst/>
              <a:rect r="r" b="b" t="t" l="l"/>
              <a:pathLst>
                <a:path h="1302357" w="1394172">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rgbClr val="A9DFD0"/>
            </a:solidFill>
            <a:ln w="57150" cap="sq">
              <a:solidFill>
                <a:srgbClr val="00694C"/>
              </a:solidFill>
              <a:prstDash val="solid"/>
              <a:miter/>
            </a:ln>
          </p:spPr>
        </p:sp>
        <p:sp>
          <p:nvSpPr>
            <p:cNvPr name="TextBox 11" id="11"/>
            <p:cNvSpPr txBox="true"/>
            <p:nvPr/>
          </p:nvSpPr>
          <p:spPr>
            <a:xfrm>
              <a:off x="0" y="-38100"/>
              <a:ext cx="1394172" cy="1340457"/>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8609968" y="4305803"/>
            <a:ext cx="1068064" cy="1675394"/>
          </a:xfrm>
          <a:custGeom>
            <a:avLst/>
            <a:gdLst/>
            <a:ahLst/>
            <a:cxnLst/>
            <a:rect r="r" b="b" t="t" l="l"/>
            <a:pathLst>
              <a:path h="1675394" w="1068064">
                <a:moveTo>
                  <a:pt x="0" y="0"/>
                </a:moveTo>
                <a:lnTo>
                  <a:pt x="1068064" y="0"/>
                </a:lnTo>
                <a:lnTo>
                  <a:pt x="1068064" y="1675394"/>
                </a:lnTo>
                <a:lnTo>
                  <a:pt x="0" y="16753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3850867" y="4381816"/>
            <a:ext cx="1523368" cy="1523368"/>
          </a:xfrm>
          <a:custGeom>
            <a:avLst/>
            <a:gdLst/>
            <a:ahLst/>
            <a:cxnLst/>
            <a:rect r="r" b="b" t="t" l="l"/>
            <a:pathLst>
              <a:path h="1523368" w="1523368">
                <a:moveTo>
                  <a:pt x="0" y="0"/>
                </a:moveTo>
                <a:lnTo>
                  <a:pt x="1523368" y="0"/>
                </a:lnTo>
                <a:lnTo>
                  <a:pt x="1523368" y="1523368"/>
                </a:lnTo>
                <a:lnTo>
                  <a:pt x="0" y="15233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2215665" y="1876425"/>
            <a:ext cx="13856669" cy="1249343"/>
          </a:xfrm>
          <a:prstGeom prst="rect">
            <a:avLst/>
          </a:prstGeom>
        </p:spPr>
        <p:txBody>
          <a:bodyPr anchor="t" rtlCol="false" tIns="0" lIns="0" bIns="0" rIns="0">
            <a:spAutoFit/>
          </a:bodyPr>
          <a:lstStyle/>
          <a:p>
            <a:pPr algn="ctr" marL="0" indent="0" lvl="1">
              <a:lnSpc>
                <a:spcPts val="9037"/>
              </a:lnSpc>
            </a:pPr>
            <a:r>
              <a:rPr lang="en-US" b="true" sz="10041" spc="-461">
                <a:solidFill>
                  <a:srgbClr val="1E5A4A"/>
                </a:solidFill>
                <a:latin typeface="Inter Bold"/>
                <a:ea typeface="Inter Bold"/>
                <a:cs typeface="Inter Bold"/>
                <a:sym typeface="Inter Bold"/>
              </a:rPr>
              <a:t>Approach</a:t>
            </a:r>
          </a:p>
        </p:txBody>
      </p:sp>
      <p:sp>
        <p:nvSpPr>
          <p:cNvPr name="TextBox 15" id="15"/>
          <p:cNvSpPr txBox="true"/>
          <p:nvPr/>
        </p:nvSpPr>
        <p:spPr>
          <a:xfrm rot="0">
            <a:off x="1524315" y="6133254"/>
            <a:ext cx="4302268" cy="1935466"/>
          </a:xfrm>
          <a:prstGeom prst="rect">
            <a:avLst/>
          </a:prstGeom>
        </p:spPr>
        <p:txBody>
          <a:bodyPr anchor="t" rtlCol="false" tIns="0" lIns="0" bIns="0" rIns="0">
            <a:spAutoFit/>
          </a:bodyPr>
          <a:lstStyle/>
          <a:p>
            <a:pPr algn="ctr">
              <a:lnSpc>
                <a:spcPts val="4199"/>
              </a:lnSpc>
            </a:pPr>
            <a:r>
              <a:rPr lang="en-US" sz="2999" b="true">
                <a:solidFill>
                  <a:srgbClr val="000000"/>
                </a:solidFill>
                <a:latin typeface="Inter Semi-Bold"/>
                <a:ea typeface="Inter Semi-Bold"/>
                <a:cs typeface="Inter Semi-Bold"/>
                <a:sym typeface="Inter Semi-Bold"/>
              </a:rPr>
              <a:t>How have outbreak patterns changed over the years?</a:t>
            </a:r>
          </a:p>
          <a:p>
            <a:pPr algn="just">
              <a:lnSpc>
                <a:spcPts val="2940"/>
              </a:lnSpc>
              <a:spcBef>
                <a:spcPct val="0"/>
              </a:spcBef>
            </a:pPr>
          </a:p>
        </p:txBody>
      </p:sp>
      <p:sp>
        <p:nvSpPr>
          <p:cNvPr name="TextBox 16" id="16"/>
          <p:cNvSpPr txBox="true"/>
          <p:nvPr/>
        </p:nvSpPr>
        <p:spPr>
          <a:xfrm rot="0">
            <a:off x="6992866" y="6133254"/>
            <a:ext cx="4302268" cy="2459341"/>
          </a:xfrm>
          <a:prstGeom prst="rect">
            <a:avLst/>
          </a:prstGeom>
        </p:spPr>
        <p:txBody>
          <a:bodyPr anchor="t" rtlCol="false" tIns="0" lIns="0" bIns="0" rIns="0">
            <a:spAutoFit/>
          </a:bodyPr>
          <a:lstStyle/>
          <a:p>
            <a:pPr algn="ctr">
              <a:lnSpc>
                <a:spcPts val="4199"/>
              </a:lnSpc>
            </a:pPr>
            <a:r>
              <a:rPr lang="en-US" sz="2999" b="true">
                <a:solidFill>
                  <a:srgbClr val="000000"/>
                </a:solidFill>
                <a:latin typeface="Inter Semi-Bold"/>
                <a:ea typeface="Inter Semi-Bold"/>
                <a:cs typeface="Inter Semi-Bold"/>
                <a:sym typeface="Inter Semi-Bold"/>
              </a:rPr>
              <a:t>Which states account for the highest percentage of reported outbreaks?</a:t>
            </a:r>
          </a:p>
          <a:p>
            <a:pPr algn="just">
              <a:lnSpc>
                <a:spcPts val="2940"/>
              </a:lnSpc>
              <a:spcBef>
                <a:spcPct val="0"/>
              </a:spcBef>
            </a:pPr>
          </a:p>
        </p:txBody>
      </p:sp>
      <p:sp>
        <p:nvSpPr>
          <p:cNvPr name="TextBox 17" id="17"/>
          <p:cNvSpPr txBox="true"/>
          <p:nvPr/>
        </p:nvSpPr>
        <p:spPr>
          <a:xfrm rot="0">
            <a:off x="12461417" y="5989884"/>
            <a:ext cx="4302268" cy="2983216"/>
          </a:xfrm>
          <a:prstGeom prst="rect">
            <a:avLst/>
          </a:prstGeom>
        </p:spPr>
        <p:txBody>
          <a:bodyPr anchor="t" rtlCol="false" tIns="0" lIns="0" bIns="0" rIns="0">
            <a:spAutoFit/>
          </a:bodyPr>
          <a:lstStyle/>
          <a:p>
            <a:pPr algn="ctr">
              <a:lnSpc>
                <a:spcPts val="4199"/>
              </a:lnSpc>
            </a:pPr>
            <a:r>
              <a:rPr lang="en-US" sz="2999" b="true">
                <a:solidFill>
                  <a:srgbClr val="000000"/>
                </a:solidFill>
                <a:latin typeface="Inter Semi-Bold"/>
                <a:ea typeface="Inter Semi-Bold"/>
                <a:cs typeface="Inter Semi-Bold"/>
                <a:sym typeface="Inter Semi-Bold"/>
              </a:rPr>
              <a:t>Which pathogens are associated with the greatest number of outbreaks, illnesses, and deaths?</a:t>
            </a:r>
          </a:p>
          <a:p>
            <a:pPr algn="just">
              <a:lnSpc>
                <a:spcPts val="294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664887" y="-7099375"/>
            <a:ext cx="18952887" cy="18952887"/>
          </a:xfrm>
          <a:custGeom>
            <a:avLst/>
            <a:gdLst/>
            <a:ahLst/>
            <a:cxnLst/>
            <a:rect r="r" b="b" t="t" l="l"/>
            <a:pathLst>
              <a:path h="18952887" w="18952887">
                <a:moveTo>
                  <a:pt x="0" y="0"/>
                </a:moveTo>
                <a:lnTo>
                  <a:pt x="18952887" y="0"/>
                </a:lnTo>
                <a:lnTo>
                  <a:pt x="18952887" y="18952887"/>
                </a:lnTo>
                <a:lnTo>
                  <a:pt x="0" y="189528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89194" y="4680281"/>
            <a:ext cx="10309613" cy="1202662"/>
          </a:xfrm>
          <a:prstGeom prst="rect">
            <a:avLst/>
          </a:prstGeom>
        </p:spPr>
        <p:txBody>
          <a:bodyPr anchor="t" rtlCol="false" tIns="0" lIns="0" bIns="0" rIns="0">
            <a:spAutoFit/>
          </a:bodyPr>
          <a:lstStyle/>
          <a:p>
            <a:pPr algn="l" marL="0" indent="0" lvl="1">
              <a:lnSpc>
                <a:spcPts val="8669"/>
              </a:lnSpc>
            </a:pPr>
            <a:r>
              <a:rPr lang="en-US" b="true" sz="9741" spc="-448">
                <a:solidFill>
                  <a:srgbClr val="1E5A4A"/>
                </a:solidFill>
                <a:latin typeface="Inter Bold"/>
                <a:ea typeface="Inter Bold"/>
                <a:cs typeface="Inter Bold"/>
                <a:sym typeface="Inter Bold"/>
              </a:rPr>
              <a:t>Outbreaks Trends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1703687" y="1614330"/>
            <a:ext cx="11276937" cy="8214065"/>
          </a:xfrm>
          <a:custGeom>
            <a:avLst/>
            <a:gdLst/>
            <a:ahLst/>
            <a:cxnLst/>
            <a:rect r="r" b="b" t="t" l="l"/>
            <a:pathLst>
              <a:path h="8214065" w="11276937">
                <a:moveTo>
                  <a:pt x="0" y="0"/>
                </a:moveTo>
                <a:lnTo>
                  <a:pt x="11276937" y="0"/>
                </a:lnTo>
                <a:lnTo>
                  <a:pt x="11276937" y="8214065"/>
                </a:lnTo>
                <a:lnTo>
                  <a:pt x="0" y="8214065"/>
                </a:lnTo>
                <a:lnTo>
                  <a:pt x="0" y="0"/>
                </a:lnTo>
                <a:close/>
              </a:path>
            </a:pathLst>
          </a:custGeom>
          <a:blipFill>
            <a:blip r:embed="rId2"/>
            <a:stretch>
              <a:fillRect l="0" t="0" r="0" b="0"/>
            </a:stretch>
          </a:blipFill>
        </p:spPr>
      </p:sp>
      <p:sp>
        <p:nvSpPr>
          <p:cNvPr name="TextBox 3" id="3"/>
          <p:cNvSpPr txBox="true"/>
          <p:nvPr/>
        </p:nvSpPr>
        <p:spPr>
          <a:xfrm rot="0">
            <a:off x="2215665" y="662145"/>
            <a:ext cx="13856669" cy="952185"/>
          </a:xfrm>
          <a:prstGeom prst="rect">
            <a:avLst/>
          </a:prstGeom>
        </p:spPr>
        <p:txBody>
          <a:bodyPr anchor="t" rtlCol="false" tIns="0" lIns="0" bIns="0" rIns="0">
            <a:spAutoFit/>
          </a:bodyPr>
          <a:lstStyle/>
          <a:p>
            <a:pPr algn="ctr" marL="0" indent="0" lvl="1">
              <a:lnSpc>
                <a:spcPts val="6967"/>
              </a:lnSpc>
            </a:pPr>
            <a:r>
              <a:rPr lang="en-US" b="true" sz="7741" spc="-356">
                <a:solidFill>
                  <a:srgbClr val="1E5A4A"/>
                </a:solidFill>
                <a:latin typeface="Inter Bold"/>
                <a:ea typeface="Inter Bold"/>
                <a:cs typeface="Inter Bold"/>
                <a:sym typeface="Inter Bold"/>
              </a:rPr>
              <a:t>Number of outbreaks per year</a:t>
            </a:r>
          </a:p>
        </p:txBody>
      </p:sp>
      <p:sp>
        <p:nvSpPr>
          <p:cNvPr name="TextBox 4" id="4"/>
          <p:cNvSpPr txBox="true"/>
          <p:nvPr/>
        </p:nvSpPr>
        <p:spPr>
          <a:xfrm rot="0">
            <a:off x="13596107" y="3886312"/>
            <a:ext cx="4691893" cy="2236514"/>
          </a:xfrm>
          <a:prstGeom prst="rect">
            <a:avLst/>
          </a:prstGeom>
        </p:spPr>
        <p:txBody>
          <a:bodyPr anchor="t" rtlCol="false" tIns="0" lIns="0" bIns="0" rIns="0">
            <a:spAutoFit/>
          </a:bodyPr>
          <a:lstStyle/>
          <a:p>
            <a:pPr algn="l">
              <a:lnSpc>
                <a:spcPts val="6766"/>
              </a:lnSpc>
            </a:pPr>
            <a:r>
              <a:rPr lang="en-US" sz="6041" spc="-277" b="true">
                <a:solidFill>
                  <a:srgbClr val="FF5757"/>
                </a:solidFill>
                <a:latin typeface="Inter Bold"/>
                <a:ea typeface="Inter Bold"/>
                <a:cs typeface="Inter Bold"/>
                <a:sym typeface="Inter Bold"/>
              </a:rPr>
              <a:t>96.33%</a:t>
            </a:r>
          </a:p>
          <a:p>
            <a:pPr algn="l">
              <a:lnSpc>
                <a:spcPts val="5422"/>
              </a:lnSpc>
            </a:pPr>
            <a:r>
              <a:rPr lang="en-US" sz="4841" spc="-222">
                <a:solidFill>
                  <a:srgbClr val="00694C"/>
                </a:solidFill>
                <a:latin typeface="Inter"/>
                <a:ea typeface="Inter"/>
                <a:cs typeface="Inter"/>
                <a:sym typeface="Inter"/>
              </a:rPr>
              <a:t>Outbreaks in</a:t>
            </a:r>
          </a:p>
          <a:p>
            <a:pPr algn="l" marL="0" indent="0" lvl="1">
              <a:lnSpc>
                <a:spcPts val="5422"/>
              </a:lnSpc>
            </a:pPr>
            <a:r>
              <a:rPr lang="en-US" sz="4841" spc="-222">
                <a:solidFill>
                  <a:srgbClr val="00694C"/>
                </a:solidFill>
                <a:latin typeface="Inter"/>
                <a:ea typeface="Inter"/>
                <a:cs typeface="Inter"/>
                <a:sym typeface="Inter"/>
              </a:rPr>
              <a:t>1998 - 2023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1206161" y="1887152"/>
            <a:ext cx="15875679" cy="7858461"/>
          </a:xfrm>
          <a:custGeom>
            <a:avLst/>
            <a:gdLst/>
            <a:ahLst/>
            <a:cxnLst/>
            <a:rect r="r" b="b" t="t" l="l"/>
            <a:pathLst>
              <a:path h="7858461" w="15875679">
                <a:moveTo>
                  <a:pt x="0" y="0"/>
                </a:moveTo>
                <a:lnTo>
                  <a:pt x="15875678" y="0"/>
                </a:lnTo>
                <a:lnTo>
                  <a:pt x="15875678" y="7858461"/>
                </a:lnTo>
                <a:lnTo>
                  <a:pt x="0" y="7858461"/>
                </a:lnTo>
                <a:lnTo>
                  <a:pt x="0" y="0"/>
                </a:lnTo>
                <a:close/>
              </a:path>
            </a:pathLst>
          </a:custGeom>
          <a:blipFill>
            <a:blip r:embed="rId2"/>
            <a:stretch>
              <a:fillRect l="0" t="0" r="0" b="0"/>
            </a:stretch>
          </a:blipFill>
        </p:spPr>
      </p:sp>
      <p:sp>
        <p:nvSpPr>
          <p:cNvPr name="TextBox 3" id="3"/>
          <p:cNvSpPr txBox="true"/>
          <p:nvPr/>
        </p:nvSpPr>
        <p:spPr>
          <a:xfrm rot="0">
            <a:off x="4087582" y="684490"/>
            <a:ext cx="10112836" cy="1202662"/>
          </a:xfrm>
          <a:prstGeom prst="rect">
            <a:avLst/>
          </a:prstGeom>
        </p:spPr>
        <p:txBody>
          <a:bodyPr anchor="t" rtlCol="false" tIns="0" lIns="0" bIns="0" rIns="0">
            <a:spAutoFit/>
          </a:bodyPr>
          <a:lstStyle/>
          <a:p>
            <a:pPr algn="ctr" marL="0" indent="0" lvl="1">
              <a:lnSpc>
                <a:spcPts val="8669"/>
              </a:lnSpc>
            </a:pPr>
            <a:r>
              <a:rPr lang="en-US" b="true" sz="9741" spc="-448">
                <a:solidFill>
                  <a:srgbClr val="1E5A4A"/>
                </a:solidFill>
                <a:latin typeface="Inter Bold"/>
                <a:ea typeface="Inter Bold"/>
                <a:cs typeface="Inter Bold"/>
                <a:sym typeface="Inter Bold"/>
              </a:rPr>
              <a:t>seasonal trend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664887" y="-7099375"/>
            <a:ext cx="18952887" cy="18952887"/>
          </a:xfrm>
          <a:custGeom>
            <a:avLst/>
            <a:gdLst/>
            <a:ahLst/>
            <a:cxnLst/>
            <a:rect r="r" b="b" t="t" l="l"/>
            <a:pathLst>
              <a:path h="18952887" w="18952887">
                <a:moveTo>
                  <a:pt x="0" y="0"/>
                </a:moveTo>
                <a:lnTo>
                  <a:pt x="18952887" y="0"/>
                </a:lnTo>
                <a:lnTo>
                  <a:pt x="18952887" y="18952887"/>
                </a:lnTo>
                <a:lnTo>
                  <a:pt x="0" y="189528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67411" y="4680281"/>
            <a:ext cx="9153179" cy="1202662"/>
          </a:xfrm>
          <a:prstGeom prst="rect">
            <a:avLst/>
          </a:prstGeom>
        </p:spPr>
        <p:txBody>
          <a:bodyPr anchor="t" rtlCol="false" tIns="0" lIns="0" bIns="0" rIns="0">
            <a:spAutoFit/>
          </a:bodyPr>
          <a:lstStyle/>
          <a:p>
            <a:pPr algn="l" marL="0" indent="0" lvl="1">
              <a:lnSpc>
                <a:spcPts val="8669"/>
              </a:lnSpc>
            </a:pPr>
            <a:r>
              <a:rPr lang="en-US" b="true" sz="9741" spc="-448">
                <a:solidFill>
                  <a:srgbClr val="1E5A4A"/>
                </a:solidFill>
                <a:latin typeface="Inter Bold"/>
                <a:ea typeface="Inter Bold"/>
                <a:cs typeface="Inter Bold"/>
                <a:sym typeface="Inter Bold"/>
              </a:rPr>
              <a:t>Modes &amp; Effects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210915" y="2077927"/>
            <a:ext cx="11679501" cy="6817909"/>
          </a:xfrm>
          <a:custGeom>
            <a:avLst/>
            <a:gdLst/>
            <a:ahLst/>
            <a:cxnLst/>
            <a:rect r="r" b="b" t="t" l="l"/>
            <a:pathLst>
              <a:path h="6817909" w="11679501">
                <a:moveTo>
                  <a:pt x="0" y="0"/>
                </a:moveTo>
                <a:lnTo>
                  <a:pt x="11679500" y="0"/>
                </a:lnTo>
                <a:lnTo>
                  <a:pt x="11679500" y="6817909"/>
                </a:lnTo>
                <a:lnTo>
                  <a:pt x="0" y="6817909"/>
                </a:lnTo>
                <a:lnTo>
                  <a:pt x="0" y="0"/>
                </a:lnTo>
                <a:close/>
              </a:path>
            </a:pathLst>
          </a:custGeom>
          <a:blipFill>
            <a:blip r:embed="rId2"/>
            <a:stretch>
              <a:fillRect l="0" t="0" r="0" b="0"/>
            </a:stretch>
          </a:blipFill>
        </p:spPr>
      </p:sp>
      <p:sp>
        <p:nvSpPr>
          <p:cNvPr name="TextBox 3" id="3"/>
          <p:cNvSpPr txBox="true"/>
          <p:nvPr/>
        </p:nvSpPr>
        <p:spPr>
          <a:xfrm rot="0">
            <a:off x="537152" y="565481"/>
            <a:ext cx="17213696" cy="1202662"/>
          </a:xfrm>
          <a:prstGeom prst="rect">
            <a:avLst/>
          </a:prstGeom>
        </p:spPr>
        <p:txBody>
          <a:bodyPr anchor="t" rtlCol="false" tIns="0" lIns="0" bIns="0" rIns="0">
            <a:spAutoFit/>
          </a:bodyPr>
          <a:lstStyle/>
          <a:p>
            <a:pPr algn="ctr" marL="0" indent="0" lvl="1">
              <a:lnSpc>
                <a:spcPts val="8669"/>
              </a:lnSpc>
            </a:pPr>
            <a:r>
              <a:rPr lang="en-US" b="true" sz="9741" spc="-448">
                <a:solidFill>
                  <a:srgbClr val="1E5A4A"/>
                </a:solidFill>
                <a:latin typeface="Inter Bold"/>
                <a:ea typeface="Inter Bold"/>
                <a:cs typeface="Inter Bold"/>
                <a:sym typeface="Inter Bold"/>
              </a:rPr>
              <a:t>Modes of Transmission</a:t>
            </a:r>
          </a:p>
        </p:txBody>
      </p:sp>
      <p:graphicFrame>
        <p:nvGraphicFramePr>
          <p:cNvPr name="Table 4" id="4"/>
          <p:cNvGraphicFramePr>
            <a:graphicFrameLocks noGrp="true"/>
          </p:cNvGraphicFramePr>
          <p:nvPr/>
        </p:nvGraphicFramePr>
        <p:xfrm>
          <a:off x="11890415" y="3338512"/>
          <a:ext cx="6191067" cy="3609975"/>
        </p:xfrm>
        <a:graphic>
          <a:graphicData uri="http://schemas.openxmlformats.org/drawingml/2006/table">
            <a:tbl>
              <a:tblPr/>
              <a:tblGrid>
                <a:gridCol w="2119633"/>
                <a:gridCol w="1860859"/>
                <a:gridCol w="2210575"/>
              </a:tblGrid>
              <a:tr h="604968">
                <a:tc>
                  <a:txBody>
                    <a:bodyPr anchor="t" rtlCol="false"/>
                    <a:lstStyle/>
                    <a:p>
                      <a:pPr algn="ctr">
                        <a:lnSpc>
                          <a:spcPts val="2939"/>
                        </a:lnSpc>
                        <a:defRPr/>
                      </a:pPr>
                      <a:r>
                        <a:rPr lang="en-US" sz="2099" b="true">
                          <a:solidFill>
                            <a:srgbClr val="FBF6F1"/>
                          </a:solidFill>
                          <a:latin typeface="Inter Bold"/>
                          <a:ea typeface="Inter Bold"/>
                          <a:cs typeface="Inter Bold"/>
                          <a:sym typeface="Inter Bold"/>
                        </a:rPr>
                        <a:t>Pathogens</a:t>
                      </a:r>
                      <a:endParaRPr lang="en-US" sz="1100"/>
                    </a:p>
                  </a:txBody>
                  <a:tcPr marL="57150" marR="57150" marT="57150" marB="57150" anchor="ctr">
                    <a:lnL cmpd="sng" algn="ctr" cap="flat" w="0">
                      <a:solidFill>
                        <a:srgbClr val="FF9999"/>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00694C"/>
                    </a:solidFill>
                  </a:tcPr>
                </a:tc>
                <a:tc>
                  <a:txBody>
                    <a:bodyPr anchor="t" rtlCol="false"/>
                    <a:lstStyle/>
                    <a:p>
                      <a:pPr algn="ctr">
                        <a:lnSpc>
                          <a:spcPts val="2939"/>
                        </a:lnSpc>
                        <a:defRPr/>
                      </a:pPr>
                      <a:r>
                        <a:rPr lang="en-US" sz="2099" b="true">
                          <a:solidFill>
                            <a:srgbClr val="FBF6F1"/>
                          </a:solidFill>
                          <a:latin typeface="Inter Bold"/>
                          <a:ea typeface="Inter Bold"/>
                          <a:cs typeface="Inter Bold"/>
                          <a:sym typeface="Inter Bold"/>
                        </a:rPr>
                        <a:t>Outbreaks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00694C"/>
                    </a:solidFill>
                  </a:tcPr>
                </a:tc>
                <a:tc>
                  <a:txBody>
                    <a:bodyPr anchor="t" rtlCol="false"/>
                    <a:lstStyle/>
                    <a:p>
                      <a:pPr algn="ctr">
                        <a:lnSpc>
                          <a:spcPts val="2939"/>
                        </a:lnSpc>
                        <a:defRPr/>
                      </a:pPr>
                      <a:r>
                        <a:rPr lang="en-US" sz="2099" b="true">
                          <a:solidFill>
                            <a:srgbClr val="FBF6F1"/>
                          </a:solidFill>
                          <a:latin typeface="Inter Bold"/>
                          <a:ea typeface="Inter Bold"/>
                          <a:cs typeface="Inter Bold"/>
                          <a:sym typeface="Inter Bold"/>
                        </a:rPr>
                        <a:t>Primary Mode</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00694C"/>
                    </a:solidFill>
                  </a:tcPr>
                </a:tc>
              </a:tr>
              <a:tr h="1001669">
                <a:tc>
                  <a:txBody>
                    <a:bodyPr anchor="t" rtlCol="false"/>
                    <a:lstStyle/>
                    <a:p>
                      <a:pPr algn="ctr">
                        <a:lnSpc>
                          <a:spcPts val="2939"/>
                        </a:lnSpc>
                        <a:defRPr/>
                      </a:pPr>
                      <a:r>
                        <a:rPr lang="en-US" sz="2099" b="true">
                          <a:solidFill>
                            <a:srgbClr val="000000"/>
                          </a:solidFill>
                          <a:latin typeface="Inter Bold"/>
                          <a:ea typeface="Inter Bold"/>
                          <a:cs typeface="Inter Bold"/>
                          <a:sym typeface="Inter Bold"/>
                        </a:rPr>
                        <a:t>Salmonella enterica</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c>
                  <a:txBody>
                    <a:bodyPr anchor="t" rtlCol="false"/>
                    <a:lstStyle/>
                    <a:p>
                      <a:pPr algn="ctr">
                        <a:lnSpc>
                          <a:spcPts val="2939"/>
                        </a:lnSpc>
                        <a:defRPr/>
                      </a:pPr>
                      <a:r>
                        <a:rPr lang="en-US" sz="2099" b="true">
                          <a:solidFill>
                            <a:srgbClr val="000000"/>
                          </a:solidFill>
                          <a:latin typeface="Inter Bold"/>
                          <a:ea typeface="Inter Bold"/>
                          <a:cs typeface="Inter Bold"/>
                          <a:sym typeface="Inter Bold"/>
                        </a:rPr>
                        <a:t>3,100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c>
                  <a:txBody>
                    <a:bodyPr anchor="t" rtlCol="false"/>
                    <a:lstStyle/>
                    <a:p>
                      <a:pPr algn="ctr">
                        <a:lnSpc>
                          <a:spcPts val="2940"/>
                        </a:lnSpc>
                        <a:defRPr/>
                      </a:pPr>
                      <a:r>
                        <a:rPr lang="en-US" sz="2100" b="true">
                          <a:solidFill>
                            <a:srgbClr val="000000"/>
                          </a:solidFill>
                          <a:latin typeface="Inter Bold"/>
                          <a:ea typeface="Inter Bold"/>
                          <a:cs typeface="Inter Bold"/>
                          <a:sym typeface="Inter Bold"/>
                        </a:rPr>
                        <a:t>Food</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r>
              <a:tr h="1001669">
                <a:tc>
                  <a:txBody>
                    <a:bodyPr anchor="t" rtlCol="false"/>
                    <a:lstStyle/>
                    <a:p>
                      <a:pPr algn="ctr">
                        <a:lnSpc>
                          <a:spcPts val="2939"/>
                        </a:lnSpc>
                        <a:defRPr/>
                      </a:pPr>
                      <a:r>
                        <a:rPr lang="en-US" sz="2099" b="true">
                          <a:solidFill>
                            <a:srgbClr val="000000"/>
                          </a:solidFill>
                          <a:latin typeface="Inter Bold"/>
                          <a:ea typeface="Inter Bold"/>
                          <a:cs typeface="Inter Bold"/>
                          <a:sym typeface="Inter Bold"/>
                        </a:rPr>
                        <a:t>Norovirus Genogroup II</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c>
                  <a:txBody>
                    <a:bodyPr anchor="t" rtlCol="false"/>
                    <a:lstStyle/>
                    <a:p>
                      <a:pPr algn="ctr">
                        <a:lnSpc>
                          <a:spcPts val="2939"/>
                        </a:lnSpc>
                        <a:defRPr/>
                      </a:pPr>
                      <a:r>
                        <a:rPr lang="en-US" sz="2099" b="true">
                          <a:solidFill>
                            <a:srgbClr val="000000"/>
                          </a:solidFill>
                          <a:latin typeface="Inter Bold"/>
                          <a:ea typeface="Inter Bold"/>
                          <a:cs typeface="Inter Bold"/>
                          <a:sym typeface="Inter Bold"/>
                        </a:rPr>
                        <a:t>6,300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c>
                  <a:txBody>
                    <a:bodyPr anchor="t" rtlCol="false"/>
                    <a:lstStyle/>
                    <a:p>
                      <a:pPr algn="ctr">
                        <a:lnSpc>
                          <a:spcPts val="2520"/>
                        </a:lnSpc>
                        <a:defRPr/>
                      </a:pPr>
                      <a:r>
                        <a:rPr lang="en-US" sz="1800" b="true">
                          <a:solidFill>
                            <a:srgbClr val="000000"/>
                          </a:solidFill>
                          <a:latin typeface="Inter Bold"/>
                          <a:ea typeface="Inter Bold"/>
                          <a:cs typeface="Inter Bold"/>
                          <a:sym typeface="Inter Bold"/>
                        </a:rPr>
                        <a:t>Person To P</a:t>
                      </a:r>
                      <a:r>
                        <a:rPr lang="en-US" sz="1800" b="true">
                          <a:solidFill>
                            <a:srgbClr val="000000"/>
                          </a:solidFill>
                          <a:latin typeface="Inter Bold"/>
                          <a:ea typeface="Inter Bold"/>
                          <a:cs typeface="Inter Bold"/>
                          <a:sym typeface="Inter Bold"/>
                        </a:rPr>
                        <a:t>erson</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r>
              <a:tr h="1001669">
                <a:tc>
                  <a:txBody>
                    <a:bodyPr anchor="t" rtlCol="false"/>
                    <a:lstStyle/>
                    <a:p>
                      <a:pPr algn="ctr">
                        <a:lnSpc>
                          <a:spcPts val="2939"/>
                        </a:lnSpc>
                        <a:defRPr/>
                      </a:pPr>
                      <a:r>
                        <a:rPr lang="en-US" sz="2099" b="true">
                          <a:solidFill>
                            <a:srgbClr val="000000"/>
                          </a:solidFill>
                          <a:latin typeface="Inter Bold"/>
                          <a:ea typeface="Inter Bold"/>
                          <a:cs typeface="Inter Bold"/>
                          <a:sym typeface="Inter Bold"/>
                        </a:rPr>
                        <a:t>Legionella pneumophila</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c>
                  <a:txBody>
                    <a:bodyPr anchor="t" rtlCol="false"/>
                    <a:lstStyle/>
                    <a:p>
                      <a:pPr algn="ctr">
                        <a:lnSpc>
                          <a:spcPts val="2939"/>
                        </a:lnSpc>
                        <a:defRPr/>
                      </a:pPr>
                      <a:r>
                        <a:rPr lang="en-US" sz="2099" b="true">
                          <a:solidFill>
                            <a:srgbClr val="000000"/>
                          </a:solidFill>
                          <a:latin typeface="Inter Bold"/>
                          <a:ea typeface="Inter Bold"/>
                          <a:cs typeface="Inter Bold"/>
                          <a:sym typeface="Inter Bold"/>
                        </a:rPr>
                        <a:t>711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c>
                  <a:txBody>
                    <a:bodyPr anchor="t" rtlCol="false"/>
                    <a:lstStyle/>
                    <a:p>
                      <a:pPr algn="ctr">
                        <a:lnSpc>
                          <a:spcPts val="2939"/>
                        </a:lnSpc>
                        <a:defRPr/>
                      </a:pPr>
                      <a:r>
                        <a:rPr lang="en-US" sz="2099" b="true">
                          <a:solidFill>
                            <a:srgbClr val="000000"/>
                          </a:solidFill>
                          <a:latin typeface="Inter Bold"/>
                          <a:ea typeface="Inter Bold"/>
                          <a:cs typeface="Inter Bold"/>
                          <a:sym typeface="Inter Bold"/>
                        </a:rPr>
                        <a:t>Water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D4F6EC"/>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DAG2OtlovJI</dc:identifier>
  <dcterms:modified xsi:type="dcterms:W3CDTF">2011-08-01T06:04:30Z</dcterms:modified>
  <cp:revision>1</cp:revision>
  <dc:title>Green Modern Analysis of Results Presentation</dc:title>
</cp:coreProperties>
</file>