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9FCE409-F9BE-4424-81A5-EAFFB13CEB7E}">
  <a:tblStyle styleId="{19FCE409-F9BE-4424-81A5-EAFFB13CEB7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0013af26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50013af26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driven model so let’s look at our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supervised learning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Regression -&gt; output consists of continuous data</a:t>
            </a:r>
            <a:endParaRPr/>
          </a:p>
        </p:txBody>
      </p:sp>
      <p:sp>
        <p:nvSpPr>
          <p:cNvPr id="117" name="Google Shape;117;g50013af26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0013af261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50013af261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0013af261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50013af261_0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0013af261_0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50013af261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PM: Illustrate that now we have optimal parameters we can make predictions.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50013af261_0_1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0013af261_0_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50013af261_0_1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Mention faster convergence if you normalise and scale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redundant features, etc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50013af261_0_1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0013af261_0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50013af261_0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of model - based on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50013af261_0_1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0013af261_0_1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50013af261_0_1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0013af261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50013af261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0013af261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 want at the end of this process is a function that can take x and predict house price for me.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Looking at the data I think a straight line would be a good fit.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I choose my prediction function to be the equation for a straight line - aka the hypothesis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 I have a way to predict my data … if I can find my parameters theta0, theta1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Bring in the concept of a cost function, also known as the loss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Choose this function - basically difference between prediction and actual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Optimise this cost function to find the best values of theta0/1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Summarise: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Choose a prediction function -&gt; a 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Determine the cost function that sums the errors between the prediction and actual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Optimise the cost function to find the parameters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Plug those into the hypothesis and use this to make predictions. </a:t>
            </a:r>
            <a:endParaRPr/>
          </a:p>
        </p:txBody>
      </p:sp>
      <p:sp>
        <p:nvSpPr>
          <p:cNvPr id="144" name="Google Shape;144;g50013af261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0013af261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50013af261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0013af261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50013af261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0013af261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50013af261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0013af261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50013af261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0013af261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50013af261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0013af261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50013af261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28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Relationship Id="rId5" Type="http://schemas.openxmlformats.org/officeDocument/2006/relationships/image" Target="../media/image28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homes.cs.washington.edu/~pedrod/papers/cacm12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4.png"/><Relationship Id="rId7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8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8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Relationship Id="rId5" Type="http://schemas.openxmlformats.org/officeDocument/2006/relationships/image" Target="../media/image28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Relationship Id="rId5" Type="http://schemas.openxmlformats.org/officeDocument/2006/relationships/image" Target="../media/image28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Relationship Id="rId5" Type="http://schemas.openxmlformats.org/officeDocument/2006/relationships/image" Target="../media/image28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628650" y="195716"/>
            <a:ext cx="7886700" cy="472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Font typeface="Calibri"/>
              <a:buNone/>
            </a:pPr>
            <a:r>
              <a:rPr b="0" i="0" lang="en-GB" sz="18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Simple Linear Regression: TRAINING SET</a:t>
            </a:r>
            <a:endParaRPr b="0" i="0" sz="18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0" name="Google Shape;120;p26"/>
          <p:cNvGraphicFramePr/>
          <p:nvPr/>
        </p:nvGraphicFramePr>
        <p:xfrm>
          <a:off x="3055717" y="158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{19FCE409-F9BE-4424-81A5-EAFFB13CEB7E}</a:tableStyleId>
              </a:tblPr>
              <a:tblGrid>
                <a:gridCol w="1104125"/>
                <a:gridCol w="874100"/>
              </a:tblGrid>
              <a:tr h="25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Size(sq ft)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Price (USD)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2104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399900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1600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329900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2400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369000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1416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232000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539900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1985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299900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1534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314900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…..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…..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1" name="Google Shape;121;p26"/>
          <p:cNvSpPr txBox="1"/>
          <p:nvPr/>
        </p:nvSpPr>
        <p:spPr>
          <a:xfrm>
            <a:off x="844301" y="4851193"/>
            <a:ext cx="26655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Src: Prof Andrew Ng Coursera Course: Introduction to Machine Learning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2" name="Google Shape;122;p26"/>
          <p:cNvGraphicFramePr/>
          <p:nvPr/>
        </p:nvGraphicFramePr>
        <p:xfrm>
          <a:off x="948026" y="13803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{19FCE409-F9BE-4424-81A5-EAFFB13CEB7E}</a:tableStyleId>
              </a:tblPr>
              <a:tblGrid>
                <a:gridCol w="438075"/>
              </a:tblGrid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8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2104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1600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2400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1416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1985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1534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3" name="Google Shape;123;p26"/>
          <p:cNvGraphicFramePr/>
          <p:nvPr/>
        </p:nvGraphicFramePr>
        <p:xfrm>
          <a:off x="6815257" y="13803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{19FCE409-F9BE-4424-81A5-EAFFB13CEB7E}</a:tableStyleId>
              </a:tblPr>
              <a:tblGrid>
                <a:gridCol w="579725"/>
              </a:tblGrid>
              <a:tr h="172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18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399900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329900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369000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232000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539900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299900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314900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4" name="Google Shape;124;p26"/>
          <p:cNvSpPr txBox="1"/>
          <p:nvPr/>
        </p:nvSpPr>
        <p:spPr>
          <a:xfrm>
            <a:off x="3363126" y="964350"/>
            <a:ext cx="1455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dataset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 price data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6"/>
          <p:cNvSpPr txBox="1"/>
          <p:nvPr/>
        </p:nvSpPr>
        <p:spPr>
          <a:xfrm>
            <a:off x="861675" y="964350"/>
            <a:ext cx="709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6"/>
          <p:cNvSpPr txBox="1"/>
          <p:nvPr/>
        </p:nvSpPr>
        <p:spPr>
          <a:xfrm>
            <a:off x="844300" y="2942875"/>
            <a:ext cx="855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6"/>
          <p:cNvSpPr txBox="1"/>
          <p:nvPr/>
        </p:nvSpPr>
        <p:spPr>
          <a:xfrm>
            <a:off x="6665248" y="912825"/>
            <a:ext cx="855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actuals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6"/>
          <p:cNvSpPr txBox="1"/>
          <p:nvPr/>
        </p:nvSpPr>
        <p:spPr>
          <a:xfrm>
            <a:off x="6815248" y="2942875"/>
            <a:ext cx="709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Labels/Truths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26"/>
          <p:cNvCxnSpPr/>
          <p:nvPr/>
        </p:nvCxnSpPr>
        <p:spPr>
          <a:xfrm rot="10800000">
            <a:off x="1588663" y="1901198"/>
            <a:ext cx="1354200" cy="698400"/>
          </a:xfrm>
          <a:prstGeom prst="straightConnector1">
            <a:avLst/>
          </a:prstGeom>
          <a:noFill/>
          <a:ln cap="flat" cmpd="sng" w="41275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30" name="Google Shape;130;p26"/>
          <p:cNvCxnSpPr/>
          <p:nvPr/>
        </p:nvCxnSpPr>
        <p:spPr>
          <a:xfrm flipH="1" rot="10800000">
            <a:off x="5146816" y="1901198"/>
            <a:ext cx="1556700" cy="698400"/>
          </a:xfrm>
          <a:prstGeom prst="straightConnector1">
            <a:avLst/>
          </a:prstGeom>
          <a:noFill/>
          <a:ln cap="flat" cmpd="sng" w="41275">
            <a:solidFill>
              <a:schemeClr val="accent6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31" name="Google Shape;131;p26"/>
          <p:cNvSpPr txBox="1"/>
          <p:nvPr/>
        </p:nvSpPr>
        <p:spPr>
          <a:xfrm>
            <a:off x="2689625" y="4133488"/>
            <a:ext cx="34737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Requirement: predict house prices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6644" y="880382"/>
            <a:ext cx="4388700" cy="32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880382"/>
            <a:ext cx="4388700" cy="32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43050" y="209550"/>
            <a:ext cx="678900" cy="3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5"/>
          <p:cNvSpPr txBox="1"/>
          <p:nvPr/>
        </p:nvSpPr>
        <p:spPr>
          <a:xfrm>
            <a:off x="838201" y="578676"/>
            <a:ext cx="366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(for fixed           , this is a function of x)</a:t>
            </a:r>
            <a:endParaRPr sz="1100"/>
          </a:p>
        </p:txBody>
      </p:sp>
      <p:pic>
        <p:nvPicPr>
          <p:cNvPr id="250" name="Google Shape;250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19569" y="666751"/>
            <a:ext cx="519300" cy="2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50784" y="209550"/>
            <a:ext cx="1076700" cy="3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5"/>
          <p:cNvSpPr txBox="1"/>
          <p:nvPr/>
        </p:nvSpPr>
        <p:spPr>
          <a:xfrm>
            <a:off x="5328313" y="578676"/>
            <a:ext cx="3417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(function of the parameters            )</a:t>
            </a:r>
            <a:endParaRPr sz="1100"/>
          </a:p>
        </p:txBody>
      </p:sp>
      <p:pic>
        <p:nvPicPr>
          <p:cNvPr id="253" name="Google Shape;253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80557" y="666750"/>
            <a:ext cx="515700" cy="2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5"/>
          <p:cNvSpPr txBox="1"/>
          <p:nvPr/>
        </p:nvSpPr>
        <p:spPr>
          <a:xfrm>
            <a:off x="149823" y="4894600"/>
            <a:ext cx="26655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Src: Prof Andrew Ng Coursera Course: Introduction to Machine Learning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6644" y="880382"/>
            <a:ext cx="4388700" cy="32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880382"/>
            <a:ext cx="4388700" cy="32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43050" y="209550"/>
            <a:ext cx="678900" cy="3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6"/>
          <p:cNvSpPr txBox="1"/>
          <p:nvPr/>
        </p:nvSpPr>
        <p:spPr>
          <a:xfrm>
            <a:off x="838201" y="578676"/>
            <a:ext cx="366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(for fixed           , this is a function of x)</a:t>
            </a:r>
            <a:endParaRPr sz="1100"/>
          </a:p>
        </p:txBody>
      </p:sp>
      <p:pic>
        <p:nvPicPr>
          <p:cNvPr id="263" name="Google Shape;263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19569" y="666751"/>
            <a:ext cx="519300" cy="2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50784" y="209550"/>
            <a:ext cx="1076700" cy="3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6"/>
          <p:cNvSpPr txBox="1"/>
          <p:nvPr/>
        </p:nvSpPr>
        <p:spPr>
          <a:xfrm>
            <a:off x="5328313" y="578676"/>
            <a:ext cx="3417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(function of the parameters            )</a:t>
            </a:r>
            <a:endParaRPr sz="1100"/>
          </a:p>
        </p:txBody>
      </p:sp>
      <p:pic>
        <p:nvPicPr>
          <p:cNvPr id="266" name="Google Shape;266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80557" y="666750"/>
            <a:ext cx="515700" cy="2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6"/>
          <p:cNvSpPr txBox="1"/>
          <p:nvPr/>
        </p:nvSpPr>
        <p:spPr>
          <a:xfrm>
            <a:off x="149823" y="4894600"/>
            <a:ext cx="26655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Src: Prof Andrew Ng Coursera Course: Introduction to Machine Learning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6644" y="880382"/>
            <a:ext cx="4388700" cy="32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880382"/>
            <a:ext cx="4388700" cy="32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43050" y="209550"/>
            <a:ext cx="678900" cy="3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7"/>
          <p:cNvSpPr txBox="1"/>
          <p:nvPr/>
        </p:nvSpPr>
        <p:spPr>
          <a:xfrm>
            <a:off x="838201" y="578676"/>
            <a:ext cx="366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(for fixed           , this is a function of x)</a:t>
            </a:r>
            <a:endParaRPr sz="1100"/>
          </a:p>
        </p:txBody>
      </p:sp>
      <p:pic>
        <p:nvPicPr>
          <p:cNvPr id="277" name="Google Shape;277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19569" y="666751"/>
            <a:ext cx="519300" cy="2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50784" y="209550"/>
            <a:ext cx="1076700" cy="3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7"/>
          <p:cNvSpPr txBox="1"/>
          <p:nvPr/>
        </p:nvSpPr>
        <p:spPr>
          <a:xfrm>
            <a:off x="5328313" y="578676"/>
            <a:ext cx="3417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(function of the parameters            )</a:t>
            </a:r>
            <a:endParaRPr sz="1100"/>
          </a:p>
        </p:txBody>
      </p:sp>
      <p:pic>
        <p:nvPicPr>
          <p:cNvPr id="280" name="Google Shape;280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80557" y="666750"/>
            <a:ext cx="515700" cy="2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7"/>
          <p:cNvSpPr txBox="1"/>
          <p:nvPr/>
        </p:nvSpPr>
        <p:spPr>
          <a:xfrm>
            <a:off x="149823" y="4894600"/>
            <a:ext cx="26655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Src: Prof Andrew Ng Coursera Course: Introduction to Machine Learning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type="title"/>
          </p:nvPr>
        </p:nvSpPr>
        <p:spPr>
          <a:xfrm>
            <a:off x="628650" y="134948"/>
            <a:ext cx="7886700" cy="472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Font typeface="Calibri"/>
              <a:buNone/>
            </a:pPr>
            <a:r>
              <a:rPr b="0" i="0" lang="en-GB" sz="18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Extension of concepts</a:t>
            </a:r>
            <a:endParaRPr b="0" i="0" sz="18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8"/>
          <p:cNvSpPr txBox="1"/>
          <p:nvPr>
            <p:ph idx="1" type="body"/>
          </p:nvPr>
        </p:nvSpPr>
        <p:spPr>
          <a:xfrm>
            <a:off x="628650" y="696410"/>
            <a:ext cx="7886700" cy="3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05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/>
              <a:t>Multi-variate input X - more than one feature </a:t>
            </a:r>
            <a:endParaRPr sz="2400"/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/>
          </a:p>
          <a:p>
            <a:pPr indent="-38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graphicFrame>
        <p:nvGraphicFramePr>
          <p:cNvPr id="289" name="Google Shape;289;p38"/>
          <p:cNvGraphicFramePr/>
          <p:nvPr/>
        </p:nvGraphicFramePr>
        <p:xfrm>
          <a:off x="1032540" y="14843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{19FCE409-F9BE-4424-81A5-EAFFB13CEB7E}</a:tableStyleId>
              </a:tblPr>
              <a:tblGrid>
                <a:gridCol w="293575"/>
                <a:gridCol w="680275"/>
                <a:gridCol w="608675"/>
                <a:gridCol w="408150"/>
              </a:tblGrid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Size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Of Rooms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of floors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Price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2104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399900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1600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329900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2400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369000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1416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232000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539900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1985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299900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1534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314900</a:t>
                      </a:r>
                      <a:endParaRPr sz="1100"/>
                    </a:p>
                  </a:txBody>
                  <a:tcPr marT="9525" marB="0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0" name="Google Shape;290;p38"/>
          <p:cNvSpPr/>
          <p:nvPr/>
        </p:nvSpPr>
        <p:spPr>
          <a:xfrm>
            <a:off x="929149" y="1408471"/>
            <a:ext cx="1784700" cy="1393800"/>
          </a:xfrm>
          <a:prstGeom prst="rect">
            <a:avLst/>
          </a:prstGeom>
          <a:noFill/>
          <a:ln cap="flat" cmpd="sng" w="2222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8"/>
          <p:cNvSpPr txBox="1"/>
          <p:nvPr/>
        </p:nvSpPr>
        <p:spPr>
          <a:xfrm>
            <a:off x="3594311" y="1722994"/>
            <a:ext cx="1421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matrix (mxn)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training records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features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8"/>
          <p:cNvSpPr/>
          <p:nvPr/>
        </p:nvSpPr>
        <p:spPr>
          <a:xfrm>
            <a:off x="3163529" y="2013155"/>
            <a:ext cx="430800" cy="21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12700">
            <a:solidFill>
              <a:srgbClr val="0070C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8"/>
          <p:cNvSpPr/>
          <p:nvPr/>
        </p:nvSpPr>
        <p:spPr>
          <a:xfrm>
            <a:off x="5156118" y="2013155"/>
            <a:ext cx="430800" cy="21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 cap="flat" cmpd="sng" w="12700">
            <a:solidFill>
              <a:srgbClr val="0070C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8"/>
          <p:cNvSpPr txBox="1"/>
          <p:nvPr/>
        </p:nvSpPr>
        <p:spPr>
          <a:xfrm>
            <a:off x="6648386" y="1175819"/>
            <a:ext cx="1421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of Weights (n</a:t>
            </a: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x1) to match features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8"/>
          <p:cNvSpPr txBox="1"/>
          <p:nvPr/>
        </p:nvSpPr>
        <p:spPr>
          <a:xfrm>
            <a:off x="5896450" y="2013150"/>
            <a:ext cx="26307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h(X) = 𝚹</a:t>
            </a:r>
            <a:r>
              <a:rPr baseline="-250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𝚹</a:t>
            </a:r>
            <a:r>
              <a:rPr baseline="-250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𝚹</a:t>
            </a:r>
            <a:r>
              <a:rPr baseline="-250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𝚹</a:t>
            </a:r>
            <a:r>
              <a:rPr baseline="-250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6" name="Google Shape;296;p38"/>
          <p:cNvCxnSpPr/>
          <p:nvPr/>
        </p:nvCxnSpPr>
        <p:spPr>
          <a:xfrm flipH="1" rot="10800000">
            <a:off x="6893725" y="1853925"/>
            <a:ext cx="196500" cy="2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38"/>
          <p:cNvCxnSpPr>
            <a:endCxn id="294" idx="2"/>
          </p:cNvCxnSpPr>
          <p:nvPr/>
        </p:nvCxnSpPr>
        <p:spPr>
          <a:xfrm rot="10800000">
            <a:off x="7359086" y="1868219"/>
            <a:ext cx="16800" cy="2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38"/>
          <p:cNvCxnSpPr/>
          <p:nvPr/>
        </p:nvCxnSpPr>
        <p:spPr>
          <a:xfrm rot="10800000">
            <a:off x="7572375" y="1880625"/>
            <a:ext cx="267900" cy="2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/>
          <p:nvPr>
            <p:ph type="title"/>
          </p:nvPr>
        </p:nvSpPr>
        <p:spPr>
          <a:xfrm>
            <a:off x="628650" y="134948"/>
            <a:ext cx="7886700" cy="472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Font typeface="Calibri"/>
              <a:buNone/>
            </a:pPr>
            <a:r>
              <a:rPr b="0" i="0" lang="en-GB" sz="18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Extension of concepts</a:t>
            </a:r>
            <a:endParaRPr b="0" i="0" sz="18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2525" y="955925"/>
            <a:ext cx="5490000" cy="36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/>
          <p:nvPr>
            <p:ph type="title"/>
          </p:nvPr>
        </p:nvSpPr>
        <p:spPr>
          <a:xfrm>
            <a:off x="628650" y="134948"/>
            <a:ext cx="7886700" cy="472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Font typeface="Calibri"/>
              <a:buNone/>
            </a:pPr>
            <a:r>
              <a:rPr b="0" i="0" lang="en-GB" sz="18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To Summarise – the ML Pipeline</a:t>
            </a:r>
            <a:endParaRPr b="0" i="0" sz="18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0"/>
          <p:cNvSpPr txBox="1"/>
          <p:nvPr>
            <p:ph idx="1" type="body"/>
          </p:nvPr>
        </p:nvSpPr>
        <p:spPr>
          <a:xfrm>
            <a:off x="1349237" y="1577680"/>
            <a:ext cx="6445500" cy="26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– training set with labels/values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some training data into test and validation sets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a model (training set)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/>
              <a:t>T</a:t>
            </a: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weaking model</a:t>
            </a:r>
            <a:r>
              <a:rPr lang="en-GB"/>
              <a:t>’s </a:t>
            </a: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hyperparameters (validation set)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GB"/>
              <a:t>Evaluation of the model (test set)</a:t>
            </a:r>
            <a:endParaRPr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model to make new predictions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sng" cap="none" strike="noStrik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628650" y="195716"/>
            <a:ext cx="7886700" cy="472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Font typeface="Calibri"/>
              <a:buNone/>
            </a:pPr>
            <a:r>
              <a:rPr b="0" i="0" lang="en-GB" sz="18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PLOT OF TRAINING SET</a:t>
            </a:r>
            <a:endParaRPr b="0" i="0" sz="18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628650" y="772610"/>
            <a:ext cx="7886700" cy="3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3691085" y="4256207"/>
            <a:ext cx="1272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House Size (feet</a:t>
            </a:r>
            <a:r>
              <a:rPr baseline="30000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1010814" y="1966227"/>
            <a:ext cx="7080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 Price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(USD)</a:t>
            </a:r>
            <a:endParaRPr sz="1100"/>
          </a:p>
        </p:txBody>
      </p:sp>
      <p:sp>
        <p:nvSpPr>
          <p:cNvPr id="140" name="Google Shape;140;p27"/>
          <p:cNvSpPr txBox="1"/>
          <p:nvPr/>
        </p:nvSpPr>
        <p:spPr>
          <a:xfrm>
            <a:off x="844301" y="4851193"/>
            <a:ext cx="26655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Src: Prof Andrew Ng Coursera Course: Introduction to Machine Learning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8841" y="830005"/>
            <a:ext cx="5217300" cy="34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680738" y="195716"/>
            <a:ext cx="3781200" cy="472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Font typeface="Calibri"/>
              <a:buNone/>
            </a:pPr>
            <a:r>
              <a:rPr b="0" i="0" lang="en-GB" sz="18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b="0" i="0" sz="18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oogle Shape;147;p28"/>
          <p:cNvGrpSpPr/>
          <p:nvPr/>
        </p:nvGrpSpPr>
        <p:grpSpPr>
          <a:xfrm>
            <a:off x="895591" y="1157827"/>
            <a:ext cx="3600450" cy="3125438"/>
            <a:chOff x="3510985" y="2005551"/>
            <a:chExt cx="4800600" cy="4167250"/>
          </a:xfrm>
        </p:grpSpPr>
        <p:pic>
          <p:nvPicPr>
            <p:cNvPr id="148" name="Google Shape;148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120584" y="2538951"/>
              <a:ext cx="2261400" cy="314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28"/>
            <p:cNvSpPr txBox="1"/>
            <p:nvPr/>
          </p:nvSpPr>
          <p:spPr>
            <a:xfrm>
              <a:off x="3510985" y="2005551"/>
              <a:ext cx="1651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Hypothesis: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0" name="Google Shape;150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144144" y="3628746"/>
              <a:ext cx="662100" cy="281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28"/>
            <p:cNvSpPr txBox="1"/>
            <p:nvPr/>
          </p:nvSpPr>
          <p:spPr>
            <a:xfrm>
              <a:off x="3510985" y="3121663"/>
              <a:ext cx="3371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Parameters/Co-efficients: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2" name="Google Shape;152;p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120585" y="4684742"/>
              <a:ext cx="3810000" cy="535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8"/>
            <p:cNvSpPr txBox="1"/>
            <p:nvPr/>
          </p:nvSpPr>
          <p:spPr>
            <a:xfrm>
              <a:off x="3510985" y="4237775"/>
              <a:ext cx="1971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Cost Function: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4" name="Google Shape;154;p2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417002" y="5562734"/>
              <a:ext cx="2435400" cy="481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28"/>
            <p:cNvSpPr txBox="1"/>
            <p:nvPr/>
          </p:nvSpPr>
          <p:spPr>
            <a:xfrm>
              <a:off x="3510985" y="5470640"/>
              <a:ext cx="840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Goal: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" name="Google Shape;156;p28"/>
            <p:cNvCxnSpPr/>
            <p:nvPr/>
          </p:nvCxnSpPr>
          <p:spPr>
            <a:xfrm>
              <a:off x="8311585" y="2210401"/>
              <a:ext cx="0" cy="3962400"/>
            </a:xfrm>
            <a:prstGeom prst="straightConnector1">
              <a:avLst/>
            </a:prstGeom>
            <a:noFill/>
            <a:ln>
              <a:noFill/>
            </a:ln>
          </p:spPr>
        </p:cxnSp>
      </p:grpSp>
      <p:sp>
        <p:nvSpPr>
          <p:cNvPr id="157" name="Google Shape;157;p28"/>
          <p:cNvSpPr txBox="1"/>
          <p:nvPr/>
        </p:nvSpPr>
        <p:spPr>
          <a:xfrm>
            <a:off x="4562591" y="4889087"/>
            <a:ext cx="26655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Src: Prof Andrew Ng Coursera Course: Introduction to Machine Learning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8"/>
          <p:cNvSpPr/>
          <p:nvPr/>
        </p:nvSpPr>
        <p:spPr>
          <a:xfrm>
            <a:off x="742950" y="781299"/>
            <a:ext cx="3666900" cy="3970800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62595" y="811326"/>
            <a:ext cx="4388700" cy="329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8"/>
          <p:cNvCxnSpPr/>
          <p:nvPr/>
        </p:nvCxnSpPr>
        <p:spPr>
          <a:xfrm>
            <a:off x="6850546" y="1915768"/>
            <a:ext cx="0" cy="2523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61" name="Google Shape;161;p28"/>
          <p:cNvCxnSpPr/>
          <p:nvPr/>
        </p:nvCxnSpPr>
        <p:spPr>
          <a:xfrm>
            <a:off x="6607037" y="2265893"/>
            <a:ext cx="5100" cy="1986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62" name="Google Shape;162;p28"/>
          <p:cNvCxnSpPr/>
          <p:nvPr/>
        </p:nvCxnSpPr>
        <p:spPr>
          <a:xfrm flipH="1">
            <a:off x="6949807" y="2102126"/>
            <a:ext cx="5100" cy="460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63" name="Google Shape;163;p28"/>
          <p:cNvCxnSpPr/>
          <p:nvPr/>
        </p:nvCxnSpPr>
        <p:spPr>
          <a:xfrm>
            <a:off x="6122504" y="2280802"/>
            <a:ext cx="0" cy="2523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/>
        </p:nvSpPr>
        <p:spPr>
          <a:xfrm>
            <a:off x="3162134" y="4877238"/>
            <a:ext cx="26655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Src: Prof Andrew Ng Coursera Course: Introduction to Machine Learning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Public\Documents\ml-class\lectures-slides\assets\2.bowl.png" id="169" name="Google Shape;16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02370"/>
            <a:ext cx="4514700" cy="35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/>
          <p:nvPr/>
        </p:nvSpPr>
        <p:spPr>
          <a:xfrm>
            <a:off x="223495" y="72927"/>
            <a:ext cx="3781200" cy="472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Font typeface="Calibri"/>
              <a:buNone/>
            </a:pPr>
            <a:r>
              <a:rPr lang="en-GB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Optimisation: Gradient Descent</a:t>
            </a:r>
            <a:endParaRPr sz="18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5678128" y="545650"/>
            <a:ext cx="1031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Contour plot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0732" y="1087200"/>
            <a:ext cx="807600" cy="22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/>
        </p:nvSpPr>
        <p:spPr>
          <a:xfrm>
            <a:off x="5393878" y="1364044"/>
            <a:ext cx="2613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of the parameters              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79787" y="1420200"/>
            <a:ext cx="386700" cy="1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14161" y="1641043"/>
            <a:ext cx="3291600" cy="24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6644" y="880382"/>
            <a:ext cx="4388700" cy="32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1" y="880382"/>
            <a:ext cx="4388700" cy="32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43050" y="209550"/>
            <a:ext cx="678900" cy="3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 txBox="1"/>
          <p:nvPr/>
        </p:nvSpPr>
        <p:spPr>
          <a:xfrm>
            <a:off x="838201" y="578676"/>
            <a:ext cx="366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(for fixed           , this is a function of x)</a:t>
            </a:r>
            <a:endParaRPr sz="1100"/>
          </a:p>
        </p:txBody>
      </p:sp>
      <p:pic>
        <p:nvPicPr>
          <p:cNvPr id="184" name="Google Shape;184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19569" y="666751"/>
            <a:ext cx="519300" cy="2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50784" y="209550"/>
            <a:ext cx="1076700" cy="3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0"/>
          <p:cNvSpPr txBox="1"/>
          <p:nvPr/>
        </p:nvSpPr>
        <p:spPr>
          <a:xfrm>
            <a:off x="5328313" y="578676"/>
            <a:ext cx="3417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(function of the parameters            )</a:t>
            </a:r>
            <a:endParaRPr sz="1100"/>
          </a:p>
        </p:txBody>
      </p:sp>
      <p:pic>
        <p:nvPicPr>
          <p:cNvPr id="187" name="Google Shape;187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80557" y="666750"/>
            <a:ext cx="515700" cy="2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 txBox="1"/>
          <p:nvPr/>
        </p:nvSpPr>
        <p:spPr>
          <a:xfrm>
            <a:off x="228601" y="4970376"/>
            <a:ext cx="26655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Src: Prof Andrew Ng Coursera Course: Introduction to Machine Learning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0"/>
          <p:cNvSpPr txBox="1"/>
          <p:nvPr/>
        </p:nvSpPr>
        <p:spPr>
          <a:xfrm>
            <a:off x="345029" y="81608"/>
            <a:ext cx="8526900" cy="472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Font typeface="Calibri"/>
              <a:buNone/>
            </a:pPr>
            <a:r>
              <a:rPr lang="en-GB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Gradient Descent: Step through Iterations</a:t>
            </a:r>
            <a:endParaRPr sz="18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6644" y="880382"/>
            <a:ext cx="4388700" cy="32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880382"/>
            <a:ext cx="4388700" cy="32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43050" y="209550"/>
            <a:ext cx="678900" cy="3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/>
        </p:nvSpPr>
        <p:spPr>
          <a:xfrm>
            <a:off x="838201" y="578676"/>
            <a:ext cx="366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(for fixed           , this is a function of x)</a:t>
            </a:r>
            <a:endParaRPr sz="1100"/>
          </a:p>
        </p:txBody>
      </p:sp>
      <p:pic>
        <p:nvPicPr>
          <p:cNvPr id="198" name="Google Shape;198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19569" y="666751"/>
            <a:ext cx="519300" cy="2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50784" y="209550"/>
            <a:ext cx="1076700" cy="3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/>
          <p:nvPr/>
        </p:nvSpPr>
        <p:spPr>
          <a:xfrm>
            <a:off x="5328313" y="578676"/>
            <a:ext cx="3417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(function of the parameters            )</a:t>
            </a:r>
            <a:endParaRPr sz="1100"/>
          </a:p>
        </p:txBody>
      </p:sp>
      <p:pic>
        <p:nvPicPr>
          <p:cNvPr id="201" name="Google Shape;201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80557" y="666750"/>
            <a:ext cx="515700" cy="2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/>
          <p:nvPr/>
        </p:nvSpPr>
        <p:spPr>
          <a:xfrm>
            <a:off x="149823" y="4894600"/>
            <a:ext cx="26655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Src: Prof Andrew Ng Coursera Course: Introduction to Machine Learning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6644" y="880382"/>
            <a:ext cx="4388700" cy="32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880382"/>
            <a:ext cx="4388700" cy="32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43050" y="209550"/>
            <a:ext cx="678900" cy="3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2"/>
          <p:cNvSpPr txBox="1"/>
          <p:nvPr/>
        </p:nvSpPr>
        <p:spPr>
          <a:xfrm>
            <a:off x="838201" y="578676"/>
            <a:ext cx="366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(for fixed           , this is a function of x)</a:t>
            </a:r>
            <a:endParaRPr sz="1100"/>
          </a:p>
        </p:txBody>
      </p:sp>
      <p:pic>
        <p:nvPicPr>
          <p:cNvPr id="211" name="Google Shape;211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19569" y="666751"/>
            <a:ext cx="519300" cy="2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50784" y="209550"/>
            <a:ext cx="1076700" cy="3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/>
        </p:nvSpPr>
        <p:spPr>
          <a:xfrm>
            <a:off x="5328313" y="578676"/>
            <a:ext cx="3417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(function of the parameters            )</a:t>
            </a:r>
            <a:endParaRPr sz="1100"/>
          </a:p>
        </p:txBody>
      </p:sp>
      <p:pic>
        <p:nvPicPr>
          <p:cNvPr id="214" name="Google Shape;214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80557" y="666750"/>
            <a:ext cx="515700" cy="2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2"/>
          <p:cNvSpPr txBox="1"/>
          <p:nvPr/>
        </p:nvSpPr>
        <p:spPr>
          <a:xfrm>
            <a:off x="149823" y="4894600"/>
            <a:ext cx="26655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Src: Prof Andrew Ng Coursera Course: Introduction to Machine Learning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6644" y="880382"/>
            <a:ext cx="4388700" cy="32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880382"/>
            <a:ext cx="4388700" cy="32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43050" y="209550"/>
            <a:ext cx="678900" cy="3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3"/>
          <p:cNvSpPr txBox="1"/>
          <p:nvPr/>
        </p:nvSpPr>
        <p:spPr>
          <a:xfrm>
            <a:off x="838201" y="578676"/>
            <a:ext cx="366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(for fixed           , this is a function of x)</a:t>
            </a:r>
            <a:endParaRPr sz="1100"/>
          </a:p>
        </p:txBody>
      </p:sp>
      <p:pic>
        <p:nvPicPr>
          <p:cNvPr id="224" name="Google Shape;224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19569" y="666751"/>
            <a:ext cx="519300" cy="2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50784" y="209550"/>
            <a:ext cx="1076700" cy="3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3"/>
          <p:cNvSpPr txBox="1"/>
          <p:nvPr/>
        </p:nvSpPr>
        <p:spPr>
          <a:xfrm>
            <a:off x="5328313" y="578676"/>
            <a:ext cx="3417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(function of the parameters            )</a:t>
            </a:r>
            <a:endParaRPr sz="1100"/>
          </a:p>
        </p:txBody>
      </p:sp>
      <p:pic>
        <p:nvPicPr>
          <p:cNvPr id="227" name="Google Shape;227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80557" y="666750"/>
            <a:ext cx="515700" cy="2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 txBox="1"/>
          <p:nvPr/>
        </p:nvSpPr>
        <p:spPr>
          <a:xfrm>
            <a:off x="149823" y="4894600"/>
            <a:ext cx="26655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Src: Prof Andrew Ng Coursera Course: Introduction to Machine Learning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6644" y="880382"/>
            <a:ext cx="4388700" cy="32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880382"/>
            <a:ext cx="4388700" cy="32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43050" y="209550"/>
            <a:ext cx="678900" cy="3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4"/>
          <p:cNvSpPr txBox="1"/>
          <p:nvPr/>
        </p:nvSpPr>
        <p:spPr>
          <a:xfrm>
            <a:off x="838201" y="578676"/>
            <a:ext cx="366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(for fixed           , this is a function of x)</a:t>
            </a:r>
            <a:endParaRPr sz="1100"/>
          </a:p>
        </p:txBody>
      </p:sp>
      <p:pic>
        <p:nvPicPr>
          <p:cNvPr id="237" name="Google Shape;237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19569" y="666751"/>
            <a:ext cx="519300" cy="2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50784" y="209550"/>
            <a:ext cx="1076700" cy="3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4"/>
          <p:cNvSpPr txBox="1"/>
          <p:nvPr/>
        </p:nvSpPr>
        <p:spPr>
          <a:xfrm>
            <a:off x="5328313" y="578676"/>
            <a:ext cx="3417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(function of the parameters            )</a:t>
            </a:r>
            <a:endParaRPr sz="1100"/>
          </a:p>
        </p:txBody>
      </p:sp>
      <p:pic>
        <p:nvPicPr>
          <p:cNvPr id="240" name="Google Shape;240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80557" y="666750"/>
            <a:ext cx="515700" cy="2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4"/>
          <p:cNvSpPr txBox="1"/>
          <p:nvPr/>
        </p:nvSpPr>
        <p:spPr>
          <a:xfrm>
            <a:off x="149823" y="4894600"/>
            <a:ext cx="26655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Src: Prof Andrew Ng Coursera Course: Introduction to Machine Learning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