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21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887" y="680719"/>
            <a:ext cx="77966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163" y="2848863"/>
            <a:ext cx="5649595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198" y="6982276"/>
            <a:ext cx="2832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1"/>
            <a:ext cx="9153525" cy="1400175"/>
            <a:chOff x="453443" y="452521"/>
            <a:chExt cx="9153525" cy="140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25" dirty="0">
                <a:solidFill>
                  <a:srgbClr val="000000"/>
                </a:solidFill>
              </a:rPr>
              <a:t>Git</a:t>
            </a:r>
            <a:r>
              <a:rPr dirty="0">
                <a:solidFill>
                  <a:srgbClr val="000000"/>
                </a:solidFill>
              </a:rPr>
              <a:t>	for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Version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>
                <a:solidFill>
                  <a:srgbClr val="000000"/>
                </a:solidFill>
              </a:rPr>
              <a:t>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0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Creating</a:t>
            </a:r>
            <a:r>
              <a:rPr spc="-30" dirty="0"/>
              <a:t> </a:t>
            </a:r>
            <a:r>
              <a:rPr spc="-50" dirty="0"/>
              <a:t>a</a:t>
            </a:r>
            <a:r>
              <a:rPr dirty="0"/>
              <a:t>	</a:t>
            </a:r>
            <a:r>
              <a:rPr spc="-25" dirty="0"/>
              <a:t>Git</a:t>
            </a:r>
            <a:r>
              <a:rPr dirty="0"/>
              <a:t>	</a:t>
            </a:r>
            <a:r>
              <a:rPr spc="-20"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50" i="1" dirty="0">
                <a:latin typeface="Tahoma"/>
                <a:cs typeface="Tahoma"/>
              </a:rPr>
              <a:t>Two</a:t>
            </a:r>
            <a:r>
              <a:rPr sz="2450" i="1" spc="-135" dirty="0">
                <a:latin typeface="Tahoma"/>
                <a:cs typeface="Tahoma"/>
              </a:rPr>
              <a:t> </a:t>
            </a:r>
            <a:r>
              <a:rPr sz="2450" i="1" spc="-30" dirty="0">
                <a:latin typeface="Tahoma"/>
                <a:cs typeface="Tahoma"/>
              </a:rPr>
              <a:t>common</a:t>
            </a:r>
            <a:r>
              <a:rPr sz="2450" i="1" spc="-130" dirty="0">
                <a:latin typeface="Tahoma"/>
                <a:cs typeface="Tahoma"/>
              </a:rPr>
              <a:t> </a:t>
            </a:r>
            <a:r>
              <a:rPr sz="2450" i="1" spc="-25" dirty="0">
                <a:latin typeface="Tahoma"/>
                <a:cs typeface="Tahoma"/>
              </a:rPr>
              <a:t>scenarios:</a:t>
            </a:r>
            <a:r>
              <a:rPr sz="2450" i="1" spc="-130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(only</a:t>
            </a:r>
            <a:r>
              <a:rPr sz="2450" i="1" spc="-130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do</a:t>
            </a:r>
            <a:r>
              <a:rPr sz="2450" i="1" spc="-130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one</a:t>
            </a:r>
            <a:r>
              <a:rPr sz="2450" i="1" spc="-130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of</a:t>
            </a:r>
            <a:r>
              <a:rPr sz="2450" i="1" spc="-125" dirty="0">
                <a:latin typeface="Tahoma"/>
                <a:cs typeface="Tahoma"/>
              </a:rPr>
              <a:t> </a:t>
            </a:r>
            <a:r>
              <a:rPr sz="2450" i="1" spc="-10" dirty="0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create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local Git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repo</a:t>
            </a:r>
            <a:r>
              <a:rPr sz="2400" b="1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 </a:t>
            </a:r>
            <a:r>
              <a:rPr sz="2400" spc="-10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This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create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current </a:t>
            </a:r>
            <a:r>
              <a:rPr sz="2000" spc="-10" dirty="0">
                <a:latin typeface="Tahoma"/>
                <a:cs typeface="Tahoma"/>
              </a:rPr>
              <a:t>directory.</a:t>
            </a:r>
            <a:endParaRPr sz="20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Then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commit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add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commit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–m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</a:t>
            </a:r>
            <a:r>
              <a:rPr sz="2200" i="1" dirty="0">
                <a:latin typeface="Courier New"/>
                <a:cs typeface="Courier New"/>
              </a:rPr>
              <a:t>commit</a:t>
            </a:r>
            <a:r>
              <a:rPr sz="2200" i="1" spc="-20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message</a:t>
            </a:r>
            <a:r>
              <a:rPr sz="2200" spc="-1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clone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remote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repo</a:t>
            </a:r>
            <a:r>
              <a:rPr sz="2400" b="1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clone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i="1" spc="-25" dirty="0">
                <a:latin typeface="Courier New"/>
                <a:cs typeface="Courier New"/>
              </a:rPr>
              <a:t>url</a:t>
            </a:r>
            <a:r>
              <a:rPr sz="2200" i="1" dirty="0">
                <a:latin typeface="Courier New"/>
                <a:cs typeface="Courier New"/>
              </a:rPr>
              <a:t>	</a:t>
            </a:r>
            <a:r>
              <a:rPr sz="2200" i="1" spc="-10" dirty="0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marL="926465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This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create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given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directory,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working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copy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 from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repo,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directory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(used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hold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actual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 </a:t>
            </a:r>
            <a:r>
              <a:rPr sz="2000" spc="-10" dirty="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4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6" y="1738312"/>
          <a:ext cx="85344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clone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url </a:t>
                      </a:r>
                      <a:r>
                        <a:rPr sz="1800" b="1" i="1" spc="-10" dirty="0">
                          <a:latin typeface="Consolas"/>
                          <a:cs typeface="Consolas"/>
                        </a:rPr>
                        <a:t>[dir]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Git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repository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add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add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spc="-20" dirty="0">
                          <a:latin typeface="Consolas"/>
                          <a:cs typeface="Consolas"/>
                        </a:rPr>
                        <a:t>file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adds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contents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records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snapshot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view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status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working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directory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diff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shows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diff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what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staged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 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modified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i="1" spc="-1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800" b="1" i="1" spc="-10" dirty="0"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800" i="1" spc="-10" dirty="0"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get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help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info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about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fetch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remote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repo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try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merge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push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branches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remote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</a:t>
                      </a:r>
                      <a:r>
                        <a:rPr sz="1800" spc="4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init, reset, branch, checkout, merge, log, 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tag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6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commit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20" dirty="0"/>
              <a:t>file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first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time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ask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tracked,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and</a:t>
            </a:r>
            <a:r>
              <a:rPr sz="2450" i="1" spc="-40" dirty="0">
                <a:latin typeface="Tahoma"/>
                <a:cs typeface="Tahoma"/>
              </a:rPr>
              <a:t> </a:t>
            </a:r>
            <a:r>
              <a:rPr sz="2450" i="1" spc="-10" dirty="0">
                <a:latin typeface="Tahoma"/>
                <a:cs typeface="Tahoma"/>
              </a:rPr>
              <a:t>every</a:t>
            </a:r>
            <a:r>
              <a:rPr sz="2450" i="1" spc="-45" dirty="0">
                <a:latin typeface="Tahoma"/>
                <a:cs typeface="Tahoma"/>
              </a:rPr>
              <a:t> </a:t>
            </a:r>
            <a:r>
              <a:rPr sz="2450" i="1" spc="-20" dirty="0">
                <a:latin typeface="Tahoma"/>
                <a:cs typeface="Tahoma"/>
              </a:rPr>
              <a:t>time </a:t>
            </a:r>
            <a:r>
              <a:rPr sz="2450" i="1" spc="-10" dirty="0">
                <a:latin typeface="Tahoma"/>
                <a:cs typeface="Tahoma"/>
              </a:rPr>
              <a:t>before</a:t>
            </a:r>
            <a:r>
              <a:rPr sz="2450" i="1" spc="-65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we</a:t>
            </a:r>
            <a:r>
              <a:rPr sz="2450" i="1" spc="-65" dirty="0">
                <a:latin typeface="Tahoma"/>
                <a:cs typeface="Tahoma"/>
              </a:rPr>
              <a:t> </a:t>
            </a:r>
            <a:r>
              <a:rPr sz="2450" i="1" spc="-20" dirty="0">
                <a:latin typeface="Tahoma"/>
                <a:cs typeface="Tahoma"/>
              </a:rPr>
              <a:t>commit</a:t>
            </a:r>
            <a:r>
              <a:rPr sz="2450" i="1" spc="-65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a</a:t>
            </a:r>
            <a:r>
              <a:rPr sz="2450" i="1" spc="-65" dirty="0">
                <a:latin typeface="Tahoma"/>
                <a:cs typeface="Tahoma"/>
              </a:rPr>
              <a:t> </a:t>
            </a:r>
            <a:r>
              <a:rPr sz="2450" i="1" dirty="0">
                <a:latin typeface="Tahoma"/>
                <a:cs typeface="Tahoma"/>
              </a:rPr>
              <a:t>file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add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Hello.java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Takes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snapshot 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these files,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adds them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the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marL="926465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older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VCS,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"add"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means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"start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tracking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file."</a:t>
            </a:r>
            <a:r>
              <a:rPr sz="2000" dirty="0">
                <a:latin typeface="Tahoma"/>
                <a:cs typeface="Tahoma"/>
              </a:rPr>
              <a:t>	In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Git,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"add" </a:t>
            </a:r>
            <a:r>
              <a:rPr sz="2000" dirty="0">
                <a:latin typeface="Tahoma"/>
                <a:cs typeface="Tahoma"/>
              </a:rPr>
              <a:t>means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"add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staging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area" so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 will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 part 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next </a:t>
            </a:r>
            <a:r>
              <a:rPr sz="2000" spc="-10" dirty="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repo,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 </a:t>
            </a:r>
            <a:r>
              <a:rPr sz="2400" spc="-10" dirty="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commit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–m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"Fixing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bug</a:t>
            </a:r>
            <a:r>
              <a:rPr sz="2200" spc="-20" dirty="0">
                <a:latin typeface="Courier New"/>
                <a:cs typeface="Courier New"/>
              </a:rPr>
              <a:t> 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undo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before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committed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it: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reset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-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checkout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-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(unstages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file) </a:t>
            </a:r>
            <a:r>
              <a:rPr sz="2200" dirty="0">
                <a:latin typeface="Tahoma"/>
                <a:cs typeface="Tahoma"/>
              </a:rPr>
              <a:t>(undoes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10" dirty="0">
                <a:latin typeface="Tahoma"/>
                <a:cs typeface="Tahoma"/>
              </a:rPr>
              <a:t> 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</a:t>
            </a:r>
            <a:r>
              <a:rPr sz="2200" spc="30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All these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commands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acting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10" dirty="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/>
              <a:t>Viewing/undoing</a:t>
            </a:r>
            <a:r>
              <a:rPr spc="-45" dirty="0"/>
              <a:t> </a:t>
            </a:r>
            <a:r>
              <a:rPr spc="-10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view status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files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working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directory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status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status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–s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(short </a:t>
            </a:r>
            <a:r>
              <a:rPr sz="2200" spc="-10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 what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modified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but </a:t>
            </a:r>
            <a:r>
              <a:rPr sz="2400" spc="-10" dirty="0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 a list of staged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diff</a:t>
            </a:r>
            <a:r>
              <a:rPr sz="2200" spc="-10" dirty="0">
                <a:latin typeface="Courier New"/>
                <a:cs typeface="Courier New"/>
              </a:rPr>
              <a:t> 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log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all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 </a:t>
            </a:r>
            <a:r>
              <a:rPr sz="2400" spc="-10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log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--oneline</a:t>
            </a:r>
            <a:r>
              <a:rPr sz="2200" spc="50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(shorter </a:t>
            </a:r>
            <a:r>
              <a:rPr sz="2200" spc="-10" dirty="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8665" marR="232156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Courier New"/>
                <a:cs typeface="Courier New"/>
              </a:rPr>
              <a:t>1677b2d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Edited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first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line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readme </a:t>
            </a:r>
            <a:r>
              <a:rPr sz="2000" dirty="0">
                <a:latin typeface="Courier New"/>
                <a:cs typeface="Courier New"/>
              </a:rPr>
              <a:t>258efa7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Added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line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readme </a:t>
            </a:r>
            <a:r>
              <a:rPr sz="2000" dirty="0">
                <a:latin typeface="Courier New"/>
                <a:cs typeface="Courier New"/>
              </a:rPr>
              <a:t>0e52da7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log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-5</a:t>
            </a:r>
            <a:r>
              <a:rPr sz="2000" spc="-57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(to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show only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 most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recent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updates),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7" y="680719"/>
            <a:ext cx="612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spc="-25" dirty="0"/>
              <a:t>An</a:t>
            </a:r>
            <a:r>
              <a:rPr dirty="0"/>
              <a:t>	</a:t>
            </a:r>
            <a:r>
              <a:rPr spc="-10" dirty="0"/>
              <a:t>example</a:t>
            </a:r>
            <a:r>
              <a:rPr dirty="0"/>
              <a:t>	</a:t>
            </a:r>
            <a:r>
              <a:rPr spc="-10" dirty="0"/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emacs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latin typeface="Courier New"/>
                <a:cs typeface="Courier New"/>
              </a:rPr>
              <a:t>no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changes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added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to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latin typeface="Courier New"/>
                <a:cs typeface="Courier New"/>
              </a:rPr>
              <a:t>(use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"git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add"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and/or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"git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commit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-</a:t>
            </a:r>
            <a:r>
              <a:rPr sz="1800" i="1" spc="-25" dirty="0">
                <a:latin typeface="Courier New"/>
                <a:cs typeface="Courier New"/>
              </a:rPr>
              <a:t>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status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latin typeface="Courier New"/>
                <a:cs typeface="Courier New"/>
              </a:rPr>
              <a:t>M</a:t>
            </a:r>
            <a:r>
              <a:rPr sz="1800" i="1" spc="-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50"/>
              </a:spcBef>
            </a:pPr>
            <a:r>
              <a:rPr sz="1800" i="1" dirty="0">
                <a:latin typeface="Courier New"/>
                <a:cs typeface="Courier New"/>
              </a:rPr>
              <a:t>diff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--</a:t>
            </a:r>
            <a:r>
              <a:rPr sz="1800" i="1" dirty="0">
                <a:latin typeface="Courier New"/>
                <a:cs typeface="Courier New"/>
              </a:rPr>
              <a:t>git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a/rea.txt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b/rea.txt </a:t>
            </a: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add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rea.txt </a:t>
            </a: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sz="1800" i="1" spc="-50" dirty="0">
                <a:latin typeface="Courier New"/>
                <a:cs typeface="Courier New"/>
              </a:rPr>
              <a:t>#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modified:</a:t>
            </a:r>
            <a:r>
              <a:rPr sz="1800" i="1" dirty="0">
                <a:latin typeface="Courier New"/>
                <a:cs typeface="Courier New"/>
              </a:rPr>
              <a:t>	</a:t>
            </a:r>
            <a:r>
              <a:rPr sz="1800" i="1" spc="-10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diff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latin typeface="Courier New"/>
                <a:cs typeface="Courier New"/>
              </a:rPr>
              <a:t>diff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--</a:t>
            </a:r>
            <a:r>
              <a:rPr sz="1800" i="1" dirty="0">
                <a:latin typeface="Courier New"/>
                <a:cs typeface="Courier New"/>
              </a:rPr>
              <a:t>git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a/rea.txt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urier New"/>
                <a:cs typeface="Courier New"/>
              </a:rPr>
              <a:t>[rea@attu1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superstar]$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git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commit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"Created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new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text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Branching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branching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heavily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switch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between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 </a:t>
            </a:r>
            <a:r>
              <a:rPr sz="2400" spc="-10" dirty="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create 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 local </a:t>
            </a:r>
            <a:r>
              <a:rPr sz="2400" spc="-10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branch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i="1" spc="-20" dirty="0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list all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 branches: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(* 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current </a:t>
            </a:r>
            <a:r>
              <a:rPr sz="2400" spc="-10" dirty="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switch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given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 </a:t>
            </a:r>
            <a:r>
              <a:rPr sz="2400" spc="-10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checkout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merge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branch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 </a:t>
            </a:r>
            <a:r>
              <a:rPr sz="2400" spc="-10" dirty="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checkout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merge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8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10" dirty="0"/>
              <a:t>Merge</a:t>
            </a:r>
            <a:r>
              <a:rPr dirty="0"/>
              <a:t>	</a:t>
            </a:r>
            <a:r>
              <a:rPr spc="-10" dirty="0"/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conflicting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will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contain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&lt;&lt;&lt;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&gt;&gt;&gt;</a:t>
            </a:r>
            <a:r>
              <a:rPr sz="2400" spc="-69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sections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indicate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where 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was unable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resolve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&lt;&lt;&lt;&lt;&lt;&lt;&lt;</a:t>
            </a:r>
            <a:r>
              <a:rPr spc="-35" dirty="0"/>
              <a:t> </a:t>
            </a:r>
            <a:r>
              <a:rPr spc="-10" dirty="0"/>
              <a:t>HEAD:index.html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/>
              <a:t>&lt;div</a:t>
            </a:r>
            <a:r>
              <a:rPr spc="-60" dirty="0"/>
              <a:t> </a:t>
            </a:r>
            <a:r>
              <a:rPr dirty="0"/>
              <a:t>id="footer"&gt;todo:</a:t>
            </a:r>
            <a:r>
              <a:rPr spc="-45" dirty="0"/>
              <a:t> </a:t>
            </a:r>
            <a:r>
              <a:rPr dirty="0"/>
              <a:t>message</a:t>
            </a:r>
            <a:r>
              <a:rPr spc="-45" dirty="0"/>
              <a:t> </a:t>
            </a:r>
            <a:r>
              <a:rPr spc="-10" dirty="0"/>
              <a:t>here&lt;/div&gt;</a:t>
            </a:r>
          </a:p>
          <a:p>
            <a:pPr marL="12700">
              <a:lnSpc>
                <a:spcPts val="2130"/>
              </a:lnSpc>
            </a:pPr>
            <a:r>
              <a:rPr b="1" spc="-10" dirty="0">
                <a:solidFill>
                  <a:srgbClr val="000000"/>
                </a:solidFill>
                <a:latin typeface="Courier New"/>
                <a:cs typeface="Courier New"/>
              </a:rPr>
              <a:t>=======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>
                <a:solidFill>
                  <a:srgbClr val="008000"/>
                </a:solidFill>
              </a:rPr>
              <a:t>&lt;div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id="footer"&gt;</a:t>
            </a:r>
          </a:p>
          <a:p>
            <a:pPr marL="287020">
              <a:lnSpc>
                <a:spcPts val="2130"/>
              </a:lnSpc>
            </a:pPr>
            <a:r>
              <a:rPr dirty="0">
                <a:solidFill>
                  <a:srgbClr val="008000"/>
                </a:solidFill>
              </a:rPr>
              <a:t>thanks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for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visiting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our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spc="-20" dirty="0">
                <a:solidFill>
                  <a:srgbClr val="008000"/>
                </a:solidFill>
              </a:rPr>
              <a:t>site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>
                <a:solidFill>
                  <a:srgbClr val="008000"/>
                </a:solidFill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08000"/>
                </a:solidFill>
              </a:rPr>
              <a:t>&gt;&gt;&gt;&gt;&gt;&gt;&gt;</a:t>
            </a:r>
            <a:r>
              <a:rPr spc="-35" dirty="0">
                <a:solidFill>
                  <a:srgbClr val="008000"/>
                </a:solidFill>
              </a:rPr>
              <a:t> </a:t>
            </a:r>
            <a:r>
              <a:rPr spc="-10" dirty="0">
                <a:solidFill>
                  <a:srgbClr val="008000"/>
                </a:solidFill>
              </a:rPr>
              <a:t>SpecialBranch:index.html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Find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such sections,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edit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proper </a:t>
            </a:r>
            <a:r>
              <a:rPr sz="2400" spc="-10" dirty="0">
                <a:latin typeface="Tahoma"/>
                <a:cs typeface="Tahoma"/>
              </a:rPr>
              <a:t>state </a:t>
            </a:r>
            <a:r>
              <a:rPr sz="2400" dirty="0">
                <a:latin typeface="Tahoma"/>
                <a:cs typeface="Tahoma"/>
              </a:rPr>
              <a:t>(whichever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two versions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newer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 better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20" dirty="0">
                <a:latin typeface="Tahoma"/>
                <a:cs typeface="Tahoma"/>
              </a:rPr>
              <a:t>more </a:t>
            </a:r>
            <a:r>
              <a:rPr sz="2400" spc="-10" dirty="0">
                <a:latin typeface="Tahoma"/>
                <a:cs typeface="Tahoma"/>
              </a:rPr>
              <a:t>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3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5"/>
                </a:lnTo>
                <a:lnTo>
                  <a:pt x="98518" y="326161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1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5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523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8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60"/>
                </a:lnTo>
                <a:lnTo>
                  <a:pt x="53881" y="892081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61" y="3081020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013861" y="4009708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4333240" algn="l"/>
                <a:tab pos="6512559" algn="l"/>
              </a:tabLst>
            </a:pPr>
            <a:r>
              <a:rPr spc="-10" dirty="0"/>
              <a:t>Interaction</a:t>
            </a:r>
            <a:r>
              <a:rPr dirty="0"/>
              <a:t>	</a:t>
            </a:r>
            <a:r>
              <a:rPr spc="-25" dirty="0"/>
              <a:t>w/</a:t>
            </a:r>
            <a:r>
              <a:rPr dirty="0"/>
              <a:t>	</a:t>
            </a:r>
            <a:r>
              <a:rPr spc="-10" dirty="0"/>
              <a:t>remote</a:t>
            </a:r>
            <a:r>
              <a:rPr dirty="0"/>
              <a:t>	</a:t>
            </a:r>
            <a:r>
              <a:rPr spc="-20"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dirty="0">
                <a:latin typeface="Tahoma"/>
                <a:cs typeface="Tahoma"/>
              </a:rPr>
              <a:t>Push</a:t>
            </a:r>
            <a:r>
              <a:rPr sz="2400" b="1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dirty="0">
                <a:latin typeface="Tahoma"/>
                <a:cs typeface="Tahoma"/>
              </a:rPr>
              <a:t>Pull</a:t>
            </a:r>
            <a:r>
              <a:rPr sz="2400" b="1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recent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(fix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conflicts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if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necessary,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add/commit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them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325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fetch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 recent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updates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 </a:t>
            </a:r>
            <a:r>
              <a:rPr sz="2400" spc="-20" dirty="0">
                <a:latin typeface="Tahoma"/>
                <a:cs typeface="Tahoma"/>
              </a:rPr>
              <a:t>into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put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working</a:t>
            </a:r>
            <a:r>
              <a:rPr sz="2400" spc="-10" dirty="0">
                <a:latin typeface="Tahoma"/>
                <a:cs typeface="Tahoma"/>
              </a:rPr>
              <a:t> directory: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pull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origin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33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put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push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origin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sz="2400" u="heavy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z="2400"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site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 online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storage 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 </a:t>
            </a:r>
            <a:r>
              <a:rPr sz="2400" spc="-10" dirty="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create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b="1" dirty="0">
                <a:latin typeface="Tahoma"/>
                <a:cs typeface="Tahoma"/>
              </a:rPr>
              <a:t>remote</a:t>
            </a:r>
            <a:r>
              <a:rPr sz="2200" b="1" spc="-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repo</a:t>
            </a:r>
            <a:r>
              <a:rPr sz="2200" b="1" spc="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push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code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25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Many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open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source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projects use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it,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such 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 </a:t>
            </a:r>
            <a:r>
              <a:rPr sz="2200" spc="-10" dirty="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marL="634365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get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free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space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open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source </a:t>
            </a:r>
            <a:r>
              <a:rPr sz="2200" spc="-10" dirty="0">
                <a:latin typeface="Tahoma"/>
                <a:cs typeface="Tahoma"/>
              </a:rPr>
              <a:t>projects,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private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sz="2000" dirty="0">
                <a:latin typeface="Tahoma"/>
                <a:cs typeface="Tahoma"/>
              </a:rPr>
              <a:t>Free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private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repos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educational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use: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7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450" i="1" spc="-25" dirty="0">
                <a:latin typeface="Tahoma"/>
                <a:cs typeface="Tahoma"/>
              </a:rPr>
              <a:t>Question:</a:t>
            </a:r>
            <a:r>
              <a:rPr sz="2450" i="1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always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GitHub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sz="2250" i="1" spc="-20" dirty="0">
                <a:latin typeface="Tahoma"/>
                <a:cs typeface="Tahoma"/>
              </a:rPr>
              <a:t>Answer:</a:t>
            </a:r>
            <a:r>
              <a:rPr sz="2250" i="1" spc="-12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No!</a:t>
            </a:r>
            <a:r>
              <a:rPr sz="2200" dirty="0">
                <a:latin typeface="Tahoma"/>
                <a:cs typeface="Tahoma"/>
              </a:rPr>
              <a:t>	You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 use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 locally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 your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own </a:t>
            </a:r>
            <a:r>
              <a:rPr sz="2200" spc="-10" dirty="0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 someone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else could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up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server 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share </a:t>
            </a:r>
            <a:r>
              <a:rPr sz="2200" spc="-10" dirty="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could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share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 with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users on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 file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system,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as </a:t>
            </a:r>
            <a:r>
              <a:rPr sz="2200" dirty="0">
                <a:latin typeface="Tahoma"/>
                <a:cs typeface="Tahoma"/>
              </a:rPr>
              <a:t>long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everyone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needed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4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pc="-10" dirty="0"/>
              <a:t>About</a:t>
            </a:r>
            <a:r>
              <a:rPr dirty="0"/>
              <a:t>	</a:t>
            </a:r>
            <a:r>
              <a:rPr spc="-25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6956425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Created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Linus </a:t>
            </a:r>
            <a:r>
              <a:rPr sz="2400" spc="-10" dirty="0">
                <a:latin typeface="Tahoma"/>
                <a:cs typeface="Tahoma"/>
              </a:rPr>
              <a:t>Torvalds, </a:t>
            </a:r>
            <a:r>
              <a:rPr sz="2400" dirty="0">
                <a:latin typeface="Tahoma"/>
                <a:cs typeface="Tahoma"/>
              </a:rPr>
              <a:t>creator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Linux,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20" dirty="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Came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out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development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Designed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control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Linux </a:t>
            </a:r>
            <a:r>
              <a:rPr sz="2200" spc="-10" dirty="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33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Goals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20" dirty="0">
                <a:latin typeface="Tahoma"/>
                <a:cs typeface="Tahoma"/>
              </a:rPr>
              <a:t>Git: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10" dirty="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marL="923290" marR="1911985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Support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non-</a:t>
            </a:r>
            <a:r>
              <a:rPr sz="2200" dirty="0">
                <a:latin typeface="Tahoma"/>
                <a:cs typeface="Tahoma"/>
              </a:rPr>
              <a:t>linear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development </a:t>
            </a:r>
            <a:r>
              <a:rPr sz="2200" dirty="0">
                <a:latin typeface="Tahoma"/>
                <a:cs typeface="Tahoma"/>
              </a:rPr>
              <a:t>(thousands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parallel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Fully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distributed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Able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handle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large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projects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95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1170" algn="l"/>
              </a:tabLst>
            </a:pPr>
            <a:r>
              <a:rPr sz="2250" i="1" dirty="0">
                <a:latin typeface="Tahoma"/>
                <a:cs typeface="Tahoma"/>
              </a:rPr>
              <a:t>(A</a:t>
            </a:r>
            <a:r>
              <a:rPr sz="2250" i="1" spc="-110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"git"</a:t>
            </a:r>
            <a:r>
              <a:rPr sz="2250" i="1" spc="-105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is</a:t>
            </a:r>
            <a:r>
              <a:rPr sz="2250" i="1" spc="-105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a</a:t>
            </a:r>
            <a:r>
              <a:rPr sz="2250" i="1" spc="-105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cranky</a:t>
            </a:r>
            <a:r>
              <a:rPr sz="2250" i="1" spc="-110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old</a:t>
            </a:r>
            <a:r>
              <a:rPr sz="2250" i="1" spc="-105" dirty="0">
                <a:latin typeface="Tahoma"/>
                <a:cs typeface="Tahoma"/>
              </a:rPr>
              <a:t> </a:t>
            </a:r>
            <a:r>
              <a:rPr sz="2250" i="1" spc="-20" dirty="0">
                <a:latin typeface="Tahoma"/>
                <a:cs typeface="Tahoma"/>
              </a:rPr>
              <a:t>man.</a:t>
            </a:r>
            <a:r>
              <a:rPr sz="2250" i="1" dirty="0">
                <a:latin typeface="Tahoma"/>
                <a:cs typeface="Tahoma"/>
              </a:rPr>
              <a:t>	Linus</a:t>
            </a:r>
            <a:r>
              <a:rPr sz="2250" i="1" spc="-175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meant</a:t>
            </a:r>
            <a:r>
              <a:rPr sz="2250" i="1" spc="-165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723" y="1790701"/>
            <a:ext cx="1714498" cy="17144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4495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Centralized</a:t>
            </a:r>
            <a:r>
              <a:rPr spc="-25" dirty="0"/>
              <a:t> 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Subversion,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CVS,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Perforce,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etc.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central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repository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(repo) </a:t>
            </a:r>
            <a:r>
              <a:rPr sz="2400" dirty="0">
                <a:latin typeface="Tahoma"/>
                <a:cs typeface="Tahoma"/>
              </a:rPr>
              <a:t>holds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"official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copy"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  <a:p>
            <a:pPr marL="634365" marR="1702435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server maintains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20" dirty="0">
                <a:latin typeface="Tahoma"/>
                <a:cs typeface="Tahoma"/>
              </a:rPr>
              <a:t>sole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You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make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"checkouts"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make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your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76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When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you're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done,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you </a:t>
            </a:r>
            <a:r>
              <a:rPr sz="2400" dirty="0">
                <a:latin typeface="Tahoma"/>
                <a:cs typeface="Tahoma"/>
              </a:rPr>
              <a:t>"check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in"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your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checkin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increments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repo's</a:t>
            </a:r>
            <a:r>
              <a:rPr sz="2200" spc="-10" dirty="0">
                <a:latin typeface="Tahoma"/>
                <a:cs typeface="Tahoma"/>
              </a:rPr>
              <a:t> version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3260" y="3227984"/>
            <a:ext cx="3654036" cy="27086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6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30" dirty="0"/>
              <a:t> </a:t>
            </a:r>
            <a:r>
              <a:rPr dirty="0"/>
              <a:t>VCS</a:t>
            </a:r>
            <a:r>
              <a:rPr spc="-15" dirty="0"/>
              <a:t> </a:t>
            </a:r>
            <a:r>
              <a:rPr spc="-10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mercurial,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etc.,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don't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"checkout"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central </a:t>
            </a:r>
            <a:r>
              <a:rPr sz="2400" spc="-20" dirty="0">
                <a:latin typeface="Tahoma"/>
                <a:cs typeface="Tahoma"/>
              </a:rPr>
              <a:t>repo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"clone"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"pull"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2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complete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copy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everything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remote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yours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"just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good"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Many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operations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10" dirty="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check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in/out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local</a:t>
            </a:r>
            <a:r>
              <a:rPr sz="2250" i="1" spc="-5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commit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50" i="1" dirty="0">
                <a:latin typeface="Tahoma"/>
                <a:cs typeface="Tahoma"/>
              </a:rPr>
              <a:t>local</a:t>
            </a:r>
            <a:r>
              <a:rPr sz="2250" i="1" spc="-6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local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keeps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10" dirty="0">
                <a:latin typeface="Tahoma"/>
                <a:cs typeface="Tahoma"/>
              </a:rPr>
              <a:t> history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When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you're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ready,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"push"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507" y="2444631"/>
            <a:ext cx="3095985" cy="34959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Centralized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VCS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like </a:t>
            </a:r>
            <a:r>
              <a:rPr sz="2400" spc="-10" dirty="0">
                <a:latin typeface="Tahoma"/>
                <a:cs typeface="Tahoma"/>
              </a:rPr>
              <a:t>Subversion </a:t>
            </a:r>
            <a:r>
              <a:rPr sz="2400" dirty="0">
                <a:latin typeface="Tahoma"/>
                <a:cs typeface="Tahoma"/>
              </a:rPr>
              <a:t>track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version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each </a:t>
            </a:r>
            <a:r>
              <a:rPr sz="2400" dirty="0">
                <a:latin typeface="Tahoma"/>
                <a:cs typeface="Tahoma"/>
              </a:rPr>
              <a:t>individual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keeps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"snapshots"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2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entire state of the </a:t>
            </a:r>
            <a:r>
              <a:rPr sz="2400" spc="-10" dirty="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marL="634365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Each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checkin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the </a:t>
            </a:r>
            <a:r>
              <a:rPr sz="2200" dirty="0">
                <a:latin typeface="Tahoma"/>
                <a:cs typeface="Tahoma"/>
              </a:rPr>
              <a:t>overall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code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copy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of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Some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change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10" dirty="0">
                <a:latin typeface="Tahoma"/>
                <a:cs typeface="Tahoma"/>
              </a:rPr>
              <a:t>given </a:t>
            </a:r>
            <a:r>
              <a:rPr sz="2200" dirty="0">
                <a:latin typeface="Tahoma"/>
                <a:cs typeface="Tahoma"/>
              </a:rPr>
              <a:t>checkin,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some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More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redundancy,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but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91" y="2316612"/>
            <a:ext cx="4098339" cy="1675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30631" y="1923733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401" y="4942702"/>
            <a:ext cx="4111320" cy="17546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77375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Local</a:t>
            </a:r>
            <a:r>
              <a:rPr spc="-10" dirty="0"/>
              <a:t> 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353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copy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git,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be: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In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your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local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2000" spc="-10" dirty="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634365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Checked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out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10" dirty="0">
                <a:latin typeface="Tahoma"/>
                <a:cs typeface="Tahoma"/>
              </a:rPr>
              <a:t> modified, </a:t>
            </a:r>
            <a:r>
              <a:rPr sz="2200" dirty="0">
                <a:latin typeface="Tahoma"/>
                <a:cs typeface="Tahoma"/>
              </a:rPr>
              <a:t>but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yet </a:t>
            </a:r>
            <a:r>
              <a:rPr sz="2200" spc="-10" dirty="0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(working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1465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2200" dirty="0">
                <a:latin typeface="Tahoma"/>
                <a:cs typeface="Tahoma"/>
              </a:rPr>
              <a:t>Or,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in-between,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in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"staging"</a:t>
            </a:r>
            <a:r>
              <a:rPr sz="2200" b="1" spc="-5" dirty="0">
                <a:latin typeface="Tahoma"/>
                <a:cs typeface="Tahoma"/>
              </a:rPr>
              <a:t> </a:t>
            </a:r>
            <a:r>
              <a:rPr sz="2200" b="1" spc="-20" dirty="0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marL="583565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2000" dirty="0">
                <a:latin typeface="Tahoma"/>
                <a:cs typeface="Tahoma"/>
              </a:rPr>
              <a:t>Staged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20" dirty="0">
                <a:latin typeface="Tahoma"/>
                <a:cs typeface="Tahoma"/>
              </a:rPr>
              <a:t>ready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10" dirty="0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3" y="6583680"/>
            <a:ext cx="5414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commit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saves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snapshot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staged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96" y="1675417"/>
            <a:ext cx="4394659" cy="37942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32625" y="5628957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Unmodified/modified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956714" y="5628957"/>
            <a:ext cx="64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Staged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7" y="5640071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ahoma"/>
                <a:cs typeface="Tahoma"/>
              </a:rPr>
              <a:t>Committed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29" y="680719"/>
            <a:ext cx="5284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10" dirty="0"/>
              <a:t>Basic</a:t>
            </a:r>
            <a:r>
              <a:rPr dirty="0"/>
              <a:t>	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dirty="0">
                <a:latin typeface="Tahoma"/>
                <a:cs typeface="Tahoma"/>
              </a:rPr>
              <a:t>Modify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working</a:t>
            </a:r>
            <a:r>
              <a:rPr sz="2400" spc="-10" dirty="0">
                <a:latin typeface="Tahoma"/>
                <a:cs typeface="Tahoma"/>
              </a:rPr>
              <a:t> directory.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dirty="0">
                <a:latin typeface="Tahoma"/>
                <a:cs typeface="Tahoma"/>
              </a:rPr>
              <a:t>Stage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snapshots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10" dirty="0">
                <a:latin typeface="Tahoma"/>
                <a:cs typeface="Tahoma"/>
              </a:rPr>
              <a:t> 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dirty="0">
                <a:latin typeface="Tahoma"/>
                <a:cs typeface="Tahoma"/>
              </a:rPr>
              <a:t>Commit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takes 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files 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staging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stores </a:t>
            </a:r>
            <a:r>
              <a:rPr sz="2400" dirty="0">
                <a:latin typeface="Tahoma"/>
                <a:cs typeface="Tahoma"/>
              </a:rPr>
              <a:t>that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snapshot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permanently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743" y="3840738"/>
            <a:ext cx="5399378" cy="31763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commit</a:t>
            </a:r>
            <a:r>
              <a:rPr dirty="0"/>
              <a:t>	</a:t>
            </a:r>
            <a:r>
              <a:rPr spc="-10" dirty="0"/>
              <a:t>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Subversion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modification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central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increments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version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#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the overall </a:t>
            </a:r>
            <a:r>
              <a:rPr sz="2400" spc="-10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634365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In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user has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 own copy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 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commits </a:t>
            </a:r>
            <a:r>
              <a:rPr sz="2200" dirty="0">
                <a:latin typeface="Tahoma"/>
                <a:cs typeface="Tahoma"/>
              </a:rPr>
              <a:t>changes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 local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copy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 the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repo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before pushing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25" dirty="0">
                <a:latin typeface="Tahoma"/>
                <a:cs typeface="Tahoma"/>
              </a:rPr>
              <a:t>the </a:t>
            </a:r>
            <a:r>
              <a:rPr sz="2200" dirty="0">
                <a:latin typeface="Tahoma"/>
                <a:cs typeface="Tahoma"/>
              </a:rPr>
              <a:t>central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marL="634365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So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Git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generates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unique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SHA-1</a:t>
            </a:r>
            <a:r>
              <a:rPr sz="2200" b="1" spc="-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hash</a:t>
            </a:r>
            <a:r>
              <a:rPr sz="2200" b="1" spc="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(40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character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string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hex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digits) for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every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Refers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commits by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this ID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rather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than 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version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0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Often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we only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see the first 7 </a:t>
            </a:r>
            <a:r>
              <a:rPr sz="2200" spc="-10" dirty="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marL="923925" lvl="2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Courier New"/>
                <a:cs typeface="Courier New"/>
              </a:rPr>
              <a:t>1677b2d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Edited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first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line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Courier New"/>
                <a:cs typeface="Courier New"/>
              </a:rPr>
              <a:t>258efa7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Added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line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Courier New"/>
                <a:cs typeface="Courier New"/>
              </a:rPr>
              <a:t>0e52da7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6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/>
              <a:t>Initial</a:t>
            </a:r>
            <a:r>
              <a:rPr spc="-15" dirty="0"/>
              <a:t> </a:t>
            </a:r>
            <a:r>
              <a:rPr spc="-25" dirty="0"/>
              <a:t>Git</a:t>
            </a:r>
            <a:r>
              <a:rPr dirty="0"/>
              <a:t>	</a:t>
            </a:r>
            <a:r>
              <a:rPr spc="-10" dirty="0"/>
              <a:t>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Set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 name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email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 Git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use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when you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config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--</a:t>
            </a:r>
            <a:r>
              <a:rPr sz="2200" dirty="0">
                <a:latin typeface="Courier New"/>
                <a:cs typeface="Courier New"/>
              </a:rPr>
              <a:t>global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user.name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"Bugs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config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--</a:t>
            </a:r>
            <a:r>
              <a:rPr sz="2200" dirty="0">
                <a:latin typeface="Courier New"/>
                <a:cs typeface="Courier New"/>
              </a:rPr>
              <a:t>global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user.email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You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call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config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–list</a:t>
            </a:r>
            <a:r>
              <a:rPr sz="2200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verify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these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 </a:t>
            </a:r>
            <a:r>
              <a:rPr sz="2200" spc="-20" dirty="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0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Set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editor that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used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 writing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commit </a:t>
            </a:r>
            <a:r>
              <a:rPr sz="2400" spc="-10" dirty="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Courier New"/>
                <a:cs typeface="Courier New"/>
              </a:rPr>
              <a:t>git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config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--</a:t>
            </a:r>
            <a:r>
              <a:rPr sz="2200" dirty="0">
                <a:latin typeface="Courier New"/>
                <a:cs typeface="Courier New"/>
              </a:rPr>
              <a:t>global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core.editor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marL="923925" lvl="2" indent="-175260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(it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1651</Words>
  <Application>Microsoft Office PowerPoint</Application>
  <PresentationFormat>Custom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Tahoma</vt:lpstr>
      <vt:lpstr>Verdana</vt:lpstr>
      <vt:lpstr>Office Theme</vt:lpstr>
      <vt:lpstr>Git for Version Control</vt:lpstr>
      <vt:lpstr>About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 remote repo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Kyle Clubb</cp:lastModifiedBy>
  <cp:revision>1</cp:revision>
  <dcterms:created xsi:type="dcterms:W3CDTF">2022-11-14T15:10:29Z</dcterms:created>
  <dcterms:modified xsi:type="dcterms:W3CDTF">2022-11-14T15:13:59Z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2022-11-14T15:13:59Z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346fad7c-6f02-4268-972b-a5282e6f525d</vt:lpwstr>
  </property>
  <property fmtid="{D5CDD505-2E9C-101B-9397-08002B2CF9AE}" pid="8" name="MSIP_Label_4f518368-b969-4042-91d9-8939bd921da2_ContentBits">
    <vt:lpwstr>0</vt:lpwstr>
  </property>
</Properties>
</file>