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5" r:id="rId5"/>
    <p:sldId id="268" r:id="rId6"/>
    <p:sldId id="267" r:id="rId7"/>
    <p:sldId id="269" r:id="rId8"/>
    <p:sldId id="262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3CC"/>
    <a:srgbClr val="0D0D0D"/>
    <a:srgbClr val="262626"/>
    <a:srgbClr val="30D499"/>
    <a:srgbClr val="00FFCC"/>
    <a:srgbClr val="66CCFF"/>
    <a:srgbClr val="3399FF"/>
    <a:srgbClr val="E46C0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14" autoAdjust="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1" r="9436"/>
          <a:stretch/>
        </p:blipFill>
        <p:spPr>
          <a:xfrm>
            <a:off x="1600200" y="228600"/>
            <a:ext cx="7371527" cy="4343400"/>
          </a:xfrm>
          <a:prstGeom prst="rect">
            <a:avLst/>
          </a:prstGeom>
          <a:noFill/>
          <a:ln>
            <a:noFill/>
          </a:ln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799" y="4191000"/>
            <a:ext cx="8534401" cy="17526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114300" lvl="0" algn="l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Vegetative Cover to Estimate          Occupancy of Bobcats in South Texas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5791200"/>
            <a:ext cx="4876800" cy="533400"/>
          </a:xfrm>
          <a:solidFill>
            <a:schemeClr val="bg1">
              <a:lumMod val="50000"/>
              <a:lumOff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 Miles Hopkins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31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Vegetation Cover and Camera Array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6400" y="1981200"/>
            <a:ext cx="5257800" cy="4038600"/>
          </a:xfrm>
          <a:solidFill>
            <a:srgbClr val="262626">
              <a:alpha val="94902"/>
            </a:srgbClr>
          </a:solidFill>
        </p:spPr>
        <p:txBody>
          <a:bodyPr anchor="ctr"/>
          <a:lstStyle/>
          <a:p>
            <a:pPr marL="45720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 array to monitor wildlife crossing structures (WCS) on SH100</a:t>
            </a:r>
          </a:p>
          <a:p>
            <a:pPr marL="45720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control sites to create an occupancy model surrounding SH100</a:t>
            </a:r>
          </a:p>
          <a:p>
            <a:pPr marL="45720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Chose bobcats as a surrogate for ocelots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600200"/>
            <a:ext cx="9144000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1447800"/>
            <a:ext cx="9144000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86600" y="3886200"/>
            <a:ext cx="1565620" cy="461665"/>
          </a:xfrm>
          <a:prstGeom prst="rect">
            <a:avLst/>
          </a:prstGeom>
          <a:solidFill>
            <a:srgbClr val="E1E1E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WCS</a:t>
            </a:r>
          </a:p>
        </p:txBody>
      </p:sp>
    </p:spTree>
    <p:extLst>
      <p:ext uri="{BB962C8B-B14F-4D97-AF65-F5344CB8AC3E}">
        <p14:creationId xmlns:p14="http://schemas.microsoft.com/office/powerpoint/2010/main" val="237024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40" b="26536"/>
          <a:stretch/>
        </p:blipFill>
        <p:spPr>
          <a:xfrm>
            <a:off x="0" y="1"/>
            <a:ext cx="9144000" cy="14351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1282022"/>
            <a:ext cx="9144000" cy="153078"/>
            <a:chOff x="0" y="1981201"/>
            <a:chExt cx="9144000" cy="153078"/>
          </a:xfrm>
        </p:grpSpPr>
        <p:cxnSp>
          <p:nvCxnSpPr>
            <p:cNvPr id="10" name="Straight Connector 9"/>
            <p:cNvCxnSpPr/>
            <p:nvPr/>
          </p:nvCxnSpPr>
          <p:spPr>
            <a:xfrm rot="10800000">
              <a:off x="0" y="1981201"/>
              <a:ext cx="9144000" cy="0"/>
            </a:xfrm>
            <a:prstGeom prst="line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0" y="2134279"/>
              <a:ext cx="9144000" cy="0"/>
            </a:xfrm>
            <a:prstGeom prst="line">
              <a:avLst/>
            </a:prstGeom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0" y="2057400"/>
              <a:ext cx="9144000" cy="0"/>
            </a:xfrm>
            <a:prstGeom prst="line">
              <a:avLst/>
            </a:prstGeom>
            <a:ln w="381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Occupancy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3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Occupancy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probability a patch is occupied by a species</a:t>
            </a: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MacKenzie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(2002) approach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probability &lt;1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Steps</a:t>
            </a:r>
          </a:p>
          <a:p>
            <a:pPr marL="514350" indent="-4000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Presence/absence database based on canopy cover</a:t>
            </a:r>
          </a:p>
          <a:p>
            <a:pPr marL="514350" indent="-4000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bootstrap averages to determine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1200"/>
              </a:spcAft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influence of canopy cover</a:t>
            </a:r>
          </a:p>
          <a:p>
            <a:pPr marL="514350" indent="-4000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occupancy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52400" y="6038850"/>
            <a:ext cx="8839200" cy="685800"/>
            <a:chOff x="-2057400" y="2590800"/>
            <a:chExt cx="13060680" cy="167640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57400" y="2590800"/>
              <a:ext cx="6804660" cy="1676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7260" y="2590800"/>
              <a:ext cx="6256020" cy="1676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3" name="Rectangle 32"/>
          <p:cNvSpPr/>
          <p:nvPr/>
        </p:nvSpPr>
        <p:spPr>
          <a:xfrm>
            <a:off x="152400" y="6038850"/>
            <a:ext cx="8839200" cy="68580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1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0" r="551" b="33410"/>
          <a:stretch/>
        </p:blipFill>
        <p:spPr>
          <a:xfrm>
            <a:off x="0" y="4295776"/>
            <a:ext cx="9144000" cy="256222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0" y="4267200"/>
            <a:ext cx="8915400" cy="0"/>
          </a:xfrm>
          <a:prstGeom prst="straightConnector1">
            <a:avLst/>
          </a:prstGeom>
          <a:ln w="7620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295400"/>
            <a:ext cx="8915400" cy="262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0" r="551" b="33410"/>
          <a:stretch/>
        </p:blipFill>
        <p:spPr>
          <a:xfrm>
            <a:off x="0" y="4295776"/>
            <a:ext cx="9144000" cy="2562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295400"/>
            <a:ext cx="8915400" cy="26289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295776"/>
            <a:ext cx="9144000" cy="2562224"/>
          </a:xfrm>
          <a:prstGeom prst="rect">
            <a:avLst/>
          </a:prstGeom>
          <a:solidFill>
            <a:srgbClr val="0D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4419600"/>
            <a:ext cx="8153400" cy="2286000"/>
          </a:xfrm>
          <a:noFill/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results are effectively zero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Abnormal for this type of analysis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due to data used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analysis should be more successful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0" y="4267200"/>
            <a:ext cx="8915400" cy="0"/>
          </a:xfrm>
          <a:prstGeom prst="straightConnector1">
            <a:avLst/>
          </a:prstGeom>
          <a:ln w="7620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11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0"/>
            <a:ext cx="8991600" cy="4649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62400" y="6331982"/>
            <a:ext cx="5105400" cy="369332"/>
          </a:xfrm>
          <a:prstGeom prst="rect">
            <a:avLst/>
          </a:prstGeom>
          <a:solidFill>
            <a:srgbClr val="0D0D0D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 dots indicate canopy cover from trees or shrubs.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2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0"/>
            <a:ext cx="8991600" cy="4649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62400" y="6331982"/>
            <a:ext cx="5105400" cy="369332"/>
          </a:xfrm>
          <a:prstGeom prst="rect">
            <a:avLst/>
          </a:prstGeom>
          <a:solidFill>
            <a:srgbClr val="0D0D0D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 dots indicate canopy cover from trees or shrubs.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2800" y="4267200"/>
            <a:ext cx="5410200" cy="1477328"/>
          </a:xfrm>
          <a:prstGeom prst="rect">
            <a:avLst/>
          </a:prstGeom>
          <a:solidFill>
            <a:srgbClr val="003399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data from the new control array within the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canopy cover map (pictured) to create an occupancy map using model results</a:t>
            </a:r>
          </a:p>
        </p:txBody>
      </p:sp>
    </p:spTree>
    <p:extLst>
      <p:ext uri="{BB962C8B-B14F-4D97-AF65-F5344CB8AC3E}">
        <p14:creationId xmlns:p14="http://schemas.microsoft.com/office/powerpoint/2010/main" val="378688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971800"/>
            <a:ext cx="5181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4" t="3089" r="44872" b="2950"/>
          <a:stretch/>
        </p:blipFill>
        <p:spPr>
          <a:xfrm>
            <a:off x="-19050" y="0"/>
            <a:ext cx="3552825" cy="6858000"/>
          </a:xfrm>
        </p:spPr>
      </p:pic>
      <p:sp>
        <p:nvSpPr>
          <p:cNvPr id="11" name="Rectangle 10"/>
          <p:cNvSpPr/>
          <p:nvPr/>
        </p:nvSpPr>
        <p:spPr>
          <a:xfrm>
            <a:off x="3533775" y="0"/>
            <a:ext cx="762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971800"/>
            <a:ext cx="5181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4" t="3089" r="44872" b="2950"/>
          <a:stretch/>
        </p:blipFill>
        <p:spPr>
          <a:xfrm>
            <a:off x="-19050" y="0"/>
            <a:ext cx="3552825" cy="6858000"/>
          </a:xfrm>
        </p:spPr>
      </p:pic>
      <p:sp>
        <p:nvSpPr>
          <p:cNvPr id="11" name="Rectangle 10"/>
          <p:cNvSpPr/>
          <p:nvPr/>
        </p:nvSpPr>
        <p:spPr>
          <a:xfrm>
            <a:off x="3533775" y="0"/>
            <a:ext cx="762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7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175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Using Vegetative Cover to Estimate          Occupancy of Bobcats in South Texas</vt:lpstr>
      <vt:lpstr>Vegetation Cover and Camera Array</vt:lpstr>
      <vt:lpstr>Occupancy Model</vt:lpstr>
      <vt:lpstr>Results</vt:lpstr>
      <vt:lpstr>Results</vt:lpstr>
      <vt:lpstr>Future Work</vt:lpstr>
      <vt:lpstr>Future Work</vt:lpstr>
      <vt:lpstr>Questions?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Hopkins</dc:creator>
  <cp:lastModifiedBy>Taylor Miles Hopkins</cp:lastModifiedBy>
  <cp:revision>46</cp:revision>
  <dcterms:created xsi:type="dcterms:W3CDTF">2006-08-16T00:00:00Z</dcterms:created>
  <dcterms:modified xsi:type="dcterms:W3CDTF">2019-05-08T15:04:58Z</dcterms:modified>
</cp:coreProperties>
</file>