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12" r:id="rId2"/>
    <p:sldId id="302" r:id="rId3"/>
    <p:sldId id="263" r:id="rId4"/>
    <p:sldId id="259" r:id="rId5"/>
    <p:sldId id="258" r:id="rId6"/>
    <p:sldId id="260" r:id="rId7"/>
    <p:sldId id="261" r:id="rId8"/>
    <p:sldId id="256" r:id="rId9"/>
    <p:sldId id="311" r:id="rId10"/>
    <p:sldId id="257" r:id="rId11"/>
    <p:sldId id="313" r:id="rId12"/>
    <p:sldId id="31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de Benavides" initials="JB" lastIdx="9" clrIdx="0">
    <p:extLst>
      <p:ext uri="{19B8F6BF-5375-455C-9EA6-DF929625EA0E}">
        <p15:presenceInfo xmlns:p15="http://schemas.microsoft.com/office/powerpoint/2012/main" userId="ec67579568d1af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2" autoAdjust="0"/>
    <p:restoredTop sz="94660"/>
  </p:normalViewPr>
  <p:slideViewPr>
    <p:cSldViewPr snapToGrid="0">
      <p:cViewPr>
        <p:scale>
          <a:sx n="57" d="100"/>
          <a:sy n="57" d="100"/>
        </p:scale>
        <p:origin x="1047" y="7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E48EFC-30DD-4174-BF62-010F7BB5B2BB}"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0E31E83B-DC04-4116-B222-D6A852E35AB0}">
      <dgm:prSet phldrT="[Text]" custT="1"/>
      <dgm:spPr>
        <a:solidFill>
          <a:srgbClr val="00B0F0"/>
        </a:solidFill>
        <a:ln>
          <a:solidFill>
            <a:schemeClr val="bg1"/>
          </a:solidFill>
        </a:ln>
      </dgm:spPr>
      <dgm:t>
        <a:bodyPr/>
        <a:lstStyle/>
        <a:p>
          <a:r>
            <a:rPr lang="en-US" sz="1600" dirty="0"/>
            <a:t>Sedimentation rate (response variable)</a:t>
          </a:r>
          <a:endParaRPr lang="en-US" sz="2000" dirty="0"/>
        </a:p>
      </dgm:t>
    </dgm:pt>
    <dgm:pt modelId="{2B63CBD8-A0BF-4445-9C4D-C8F5AD0B9484}" type="parTrans" cxnId="{5F07E0E6-1B85-4AF1-B700-EE85F6B9B6DE}">
      <dgm:prSet/>
      <dgm:spPr/>
      <dgm:t>
        <a:bodyPr/>
        <a:lstStyle/>
        <a:p>
          <a:endParaRPr lang="en-US"/>
        </a:p>
      </dgm:t>
    </dgm:pt>
    <dgm:pt modelId="{2A97E40B-A101-40E3-864F-177F7B729F47}" type="sibTrans" cxnId="{5F07E0E6-1B85-4AF1-B700-EE85F6B9B6DE}">
      <dgm:prSet/>
      <dgm:spPr/>
      <dgm:t>
        <a:bodyPr/>
        <a:lstStyle/>
        <a:p>
          <a:endParaRPr lang="en-US"/>
        </a:p>
      </dgm:t>
    </dgm:pt>
    <dgm:pt modelId="{CC36A483-9E81-4D29-953A-B7B791D13FF1}">
      <dgm:prSet phldrT="[Text]" custT="1"/>
      <dgm:spPr>
        <a:solidFill>
          <a:srgbClr val="00B050"/>
        </a:solidFill>
        <a:ln>
          <a:solidFill>
            <a:schemeClr val="bg1"/>
          </a:solidFill>
        </a:ln>
      </dgm:spPr>
      <dgm:t>
        <a:bodyPr/>
        <a:lstStyle/>
        <a:p>
          <a:r>
            <a:rPr lang="en-US" sz="2000" dirty="0"/>
            <a:t>Population</a:t>
          </a:r>
        </a:p>
      </dgm:t>
    </dgm:pt>
    <dgm:pt modelId="{2AD79C47-2CD8-48EC-BC40-416E1F2D7182}" type="parTrans" cxnId="{1FD91022-69F3-47D7-8394-6E592BA50773}">
      <dgm:prSet/>
      <dgm:spPr/>
      <dgm:t>
        <a:bodyPr/>
        <a:lstStyle/>
        <a:p>
          <a:endParaRPr lang="en-US"/>
        </a:p>
      </dgm:t>
    </dgm:pt>
    <dgm:pt modelId="{F7562976-688F-40B2-8098-7AF4A1CA0160}" type="sibTrans" cxnId="{1FD91022-69F3-47D7-8394-6E592BA50773}">
      <dgm:prSet/>
      <dgm:spPr/>
      <dgm:t>
        <a:bodyPr/>
        <a:lstStyle/>
        <a:p>
          <a:endParaRPr lang="en-US"/>
        </a:p>
      </dgm:t>
    </dgm:pt>
    <dgm:pt modelId="{28A89AC0-481F-4DA3-96F9-8CD5E1246953}">
      <dgm:prSet phldrT="[Text]" custT="1"/>
      <dgm:spPr>
        <a:solidFill>
          <a:srgbClr val="00B050"/>
        </a:solidFill>
        <a:ln>
          <a:solidFill>
            <a:schemeClr val="bg1"/>
          </a:solidFill>
        </a:ln>
      </dgm:spPr>
      <dgm:t>
        <a:bodyPr/>
        <a:lstStyle/>
        <a:p>
          <a:r>
            <a:rPr lang="en-US" sz="2000" dirty="0"/>
            <a:t>Connection Structures</a:t>
          </a:r>
        </a:p>
      </dgm:t>
    </dgm:pt>
    <dgm:pt modelId="{E269D5DC-660E-4DDB-986F-9737D1314B22}" type="parTrans" cxnId="{3CF2B8CF-974C-4784-8FBA-2D2B20F6947E}">
      <dgm:prSet/>
      <dgm:spPr/>
      <dgm:t>
        <a:bodyPr/>
        <a:lstStyle/>
        <a:p>
          <a:endParaRPr lang="en-US"/>
        </a:p>
      </dgm:t>
    </dgm:pt>
    <dgm:pt modelId="{766388A1-7230-4131-B533-FC2CF44D8DCF}" type="sibTrans" cxnId="{3CF2B8CF-974C-4784-8FBA-2D2B20F6947E}">
      <dgm:prSet/>
      <dgm:spPr/>
      <dgm:t>
        <a:bodyPr/>
        <a:lstStyle/>
        <a:p>
          <a:endParaRPr lang="en-US"/>
        </a:p>
      </dgm:t>
    </dgm:pt>
    <dgm:pt modelId="{FF70A7B5-E470-4703-AE71-C331F1D2C091}">
      <dgm:prSet phldrT="[Text]" custT="1"/>
      <dgm:spPr>
        <a:solidFill>
          <a:srgbClr val="00B050"/>
        </a:solidFill>
        <a:ln>
          <a:solidFill>
            <a:schemeClr val="bg1"/>
          </a:solidFill>
        </a:ln>
      </dgm:spPr>
      <dgm:t>
        <a:bodyPr/>
        <a:lstStyle/>
        <a:p>
          <a:r>
            <a:rPr lang="en-US" sz="2000" dirty="0"/>
            <a:t>Pool Length </a:t>
          </a:r>
        </a:p>
      </dgm:t>
    </dgm:pt>
    <dgm:pt modelId="{402188E1-BC91-43E3-8E81-5FC50D8A633F}" type="parTrans" cxnId="{A35BDC9B-D03E-494E-BFEF-952B8DE0BC45}">
      <dgm:prSet/>
      <dgm:spPr/>
      <dgm:t>
        <a:bodyPr/>
        <a:lstStyle/>
        <a:p>
          <a:endParaRPr lang="en-US"/>
        </a:p>
      </dgm:t>
    </dgm:pt>
    <dgm:pt modelId="{62F4232D-6DA0-4446-82E8-D1E95E30A17A}" type="sibTrans" cxnId="{A35BDC9B-D03E-494E-BFEF-952B8DE0BC45}">
      <dgm:prSet/>
      <dgm:spPr/>
      <dgm:t>
        <a:bodyPr/>
        <a:lstStyle/>
        <a:p>
          <a:endParaRPr lang="en-US"/>
        </a:p>
      </dgm:t>
    </dgm:pt>
    <dgm:pt modelId="{D9D27FF3-3130-43E6-AB68-07DF6A6592DD}">
      <dgm:prSet phldrT="[Text]" custT="1"/>
      <dgm:spPr>
        <a:solidFill>
          <a:srgbClr val="00B050"/>
        </a:solidFill>
        <a:ln>
          <a:solidFill>
            <a:schemeClr val="bg1"/>
          </a:solidFill>
        </a:ln>
      </dgm:spPr>
      <dgm:t>
        <a:bodyPr/>
        <a:lstStyle/>
        <a:p>
          <a:r>
            <a:rPr lang="en-US" sz="2000" dirty="0" err="1">
              <a:solidFill>
                <a:schemeClr val="bg1"/>
              </a:solidFill>
            </a:rPr>
            <a:t>Sewershed</a:t>
          </a:r>
          <a:r>
            <a:rPr lang="en-US" sz="2000" dirty="0">
              <a:solidFill>
                <a:schemeClr val="bg1"/>
              </a:solidFill>
            </a:rPr>
            <a:t> Area</a:t>
          </a:r>
        </a:p>
      </dgm:t>
    </dgm:pt>
    <dgm:pt modelId="{0BE53768-896A-4336-8EA9-F8387CE0A09F}" type="parTrans" cxnId="{3AFA41F5-880C-4CFD-B5EE-28A1FA7D0640}">
      <dgm:prSet/>
      <dgm:spPr/>
      <dgm:t>
        <a:bodyPr/>
        <a:lstStyle/>
        <a:p>
          <a:endParaRPr lang="en-US"/>
        </a:p>
      </dgm:t>
    </dgm:pt>
    <dgm:pt modelId="{F37F713E-F888-463C-A30B-3FAA7BF6EF1C}" type="sibTrans" cxnId="{3AFA41F5-880C-4CFD-B5EE-28A1FA7D0640}">
      <dgm:prSet/>
      <dgm:spPr/>
      <dgm:t>
        <a:bodyPr/>
        <a:lstStyle/>
        <a:p>
          <a:endParaRPr lang="en-US"/>
        </a:p>
      </dgm:t>
    </dgm:pt>
    <dgm:pt modelId="{CFBFB0BC-B571-4CF6-A984-D13A794BD49F}">
      <dgm:prSet phldrT="[Text]" custT="1"/>
      <dgm:spPr>
        <a:solidFill>
          <a:srgbClr val="00B050"/>
        </a:solidFill>
        <a:ln>
          <a:solidFill>
            <a:schemeClr val="bg1"/>
          </a:solidFill>
        </a:ln>
      </dgm:spPr>
      <dgm:t>
        <a:bodyPr/>
        <a:lstStyle/>
        <a:p>
          <a:r>
            <a:rPr lang="en-US" sz="2000" dirty="0">
              <a:solidFill>
                <a:schemeClr val="bg1"/>
              </a:solidFill>
            </a:rPr>
            <a:t>Urbanization </a:t>
          </a:r>
        </a:p>
      </dgm:t>
    </dgm:pt>
    <dgm:pt modelId="{2A34F1FA-BA72-4340-961B-23E4FE041C17}" type="parTrans" cxnId="{3CD3FF70-7C3D-47C3-8CC9-EFC376162F72}">
      <dgm:prSet/>
      <dgm:spPr/>
      <dgm:t>
        <a:bodyPr/>
        <a:lstStyle/>
        <a:p>
          <a:endParaRPr lang="en-US"/>
        </a:p>
      </dgm:t>
    </dgm:pt>
    <dgm:pt modelId="{4643DB33-3008-41BE-9A90-89408DFFA57A}" type="sibTrans" cxnId="{3CD3FF70-7C3D-47C3-8CC9-EFC376162F72}">
      <dgm:prSet/>
      <dgm:spPr/>
      <dgm:t>
        <a:bodyPr/>
        <a:lstStyle/>
        <a:p>
          <a:endParaRPr lang="en-US"/>
        </a:p>
      </dgm:t>
    </dgm:pt>
    <dgm:pt modelId="{AB9078C2-7919-4836-8692-6990273DC837}">
      <dgm:prSet phldrT="[Text]" custT="1"/>
      <dgm:spPr>
        <a:solidFill>
          <a:srgbClr val="00B050"/>
        </a:solidFill>
        <a:ln>
          <a:solidFill>
            <a:schemeClr val="bg1"/>
          </a:solidFill>
        </a:ln>
      </dgm:spPr>
      <dgm:t>
        <a:bodyPr/>
        <a:lstStyle/>
        <a:p>
          <a:pPr marL="0" lvl="0" indent="0" algn="ctr" defTabSz="889000">
            <a:lnSpc>
              <a:spcPct val="90000"/>
            </a:lnSpc>
            <a:spcBef>
              <a:spcPct val="0"/>
            </a:spcBef>
            <a:spcAft>
              <a:spcPct val="35000"/>
            </a:spcAft>
            <a:buNone/>
          </a:pPr>
          <a:r>
            <a:rPr lang="en-US" sz="2000" kern="1200" dirty="0">
              <a:solidFill>
                <a:prstClr val="white"/>
              </a:solidFill>
              <a:latin typeface="Calibri" panose="020F0502020204030204"/>
              <a:ea typeface="+mn-ea"/>
              <a:cs typeface="+mn-cs"/>
            </a:rPr>
            <a:t>Pool Area </a:t>
          </a:r>
        </a:p>
      </dgm:t>
    </dgm:pt>
    <dgm:pt modelId="{B9145463-0C8D-46C4-8338-9AB77A5B56A1}" type="parTrans" cxnId="{C9240C6E-4CB5-4BBF-AC0C-01DF09E383C0}">
      <dgm:prSet/>
      <dgm:spPr/>
      <dgm:t>
        <a:bodyPr/>
        <a:lstStyle/>
        <a:p>
          <a:endParaRPr lang="en-US"/>
        </a:p>
      </dgm:t>
    </dgm:pt>
    <dgm:pt modelId="{A5C7C8DB-474B-49C8-AAAD-7FE4A72726DA}" type="sibTrans" cxnId="{C9240C6E-4CB5-4BBF-AC0C-01DF09E383C0}">
      <dgm:prSet/>
      <dgm:spPr/>
      <dgm:t>
        <a:bodyPr/>
        <a:lstStyle/>
        <a:p>
          <a:endParaRPr lang="en-US"/>
        </a:p>
      </dgm:t>
    </dgm:pt>
    <dgm:pt modelId="{DA1A9B45-F8F1-4CA3-BB02-3AD43B2B9172}" type="pres">
      <dgm:prSet presAssocID="{CDE48EFC-30DD-4174-BF62-010F7BB5B2BB}" presName="cycle" presStyleCnt="0">
        <dgm:presLayoutVars>
          <dgm:chMax val="1"/>
          <dgm:dir/>
          <dgm:animLvl val="ctr"/>
          <dgm:resizeHandles val="exact"/>
        </dgm:presLayoutVars>
      </dgm:prSet>
      <dgm:spPr/>
    </dgm:pt>
    <dgm:pt modelId="{63BFBDBC-CFAA-4F62-A69F-E59DAFCB0E0D}" type="pres">
      <dgm:prSet presAssocID="{0E31E83B-DC04-4116-B222-D6A852E35AB0}" presName="centerShape" presStyleLbl="node0" presStyleIdx="0" presStyleCnt="1" custScaleX="130123" custScaleY="123381"/>
      <dgm:spPr/>
    </dgm:pt>
    <dgm:pt modelId="{C5753465-8DB9-413B-AB7F-E7C3B5E91650}" type="pres">
      <dgm:prSet presAssocID="{2AD79C47-2CD8-48EC-BC40-416E1F2D7182}" presName="Name9" presStyleLbl="parChTrans1D2" presStyleIdx="0" presStyleCnt="6"/>
      <dgm:spPr/>
    </dgm:pt>
    <dgm:pt modelId="{4C2264E9-784B-488A-A4DB-2EE7176345C8}" type="pres">
      <dgm:prSet presAssocID="{2AD79C47-2CD8-48EC-BC40-416E1F2D7182}" presName="connTx" presStyleLbl="parChTrans1D2" presStyleIdx="0" presStyleCnt="6"/>
      <dgm:spPr/>
    </dgm:pt>
    <dgm:pt modelId="{A5D0999D-0A9D-4EC4-8126-B150B8140852}" type="pres">
      <dgm:prSet presAssocID="{CC36A483-9E81-4D29-953A-B7B791D13FF1}" presName="node" presStyleLbl="node1" presStyleIdx="0" presStyleCnt="6" custScaleX="123325" custScaleY="109679" custRadScaleRad="89763" custRadScaleInc="-1515">
        <dgm:presLayoutVars>
          <dgm:bulletEnabled val="1"/>
        </dgm:presLayoutVars>
      </dgm:prSet>
      <dgm:spPr/>
    </dgm:pt>
    <dgm:pt modelId="{E32927D3-EC37-49E3-A55F-EFDA0BA502F4}" type="pres">
      <dgm:prSet presAssocID="{0BE53768-896A-4336-8EA9-F8387CE0A09F}" presName="Name9" presStyleLbl="parChTrans1D2" presStyleIdx="1" presStyleCnt="6"/>
      <dgm:spPr/>
    </dgm:pt>
    <dgm:pt modelId="{6224F894-7E9B-4384-845B-65B5E7A94945}" type="pres">
      <dgm:prSet presAssocID="{0BE53768-896A-4336-8EA9-F8387CE0A09F}" presName="connTx" presStyleLbl="parChTrans1D2" presStyleIdx="1" presStyleCnt="6"/>
      <dgm:spPr/>
    </dgm:pt>
    <dgm:pt modelId="{F0A1C7C7-7585-4578-96D4-AB07DED91D1D}" type="pres">
      <dgm:prSet presAssocID="{D9D27FF3-3130-43E6-AB68-07DF6A6592DD}" presName="node" presStyleLbl="node1" presStyleIdx="1" presStyleCnt="6" custScaleX="123325" custScaleY="109679">
        <dgm:presLayoutVars>
          <dgm:bulletEnabled val="1"/>
        </dgm:presLayoutVars>
      </dgm:prSet>
      <dgm:spPr/>
    </dgm:pt>
    <dgm:pt modelId="{F9A8C00E-949B-4A58-8102-CBB758ECDA0C}" type="pres">
      <dgm:prSet presAssocID="{2A34F1FA-BA72-4340-961B-23E4FE041C17}" presName="Name9" presStyleLbl="parChTrans1D2" presStyleIdx="2" presStyleCnt="6"/>
      <dgm:spPr/>
    </dgm:pt>
    <dgm:pt modelId="{A80E2D8E-0182-405E-8149-8EF8635E1B0E}" type="pres">
      <dgm:prSet presAssocID="{2A34F1FA-BA72-4340-961B-23E4FE041C17}" presName="connTx" presStyleLbl="parChTrans1D2" presStyleIdx="2" presStyleCnt="6"/>
      <dgm:spPr/>
    </dgm:pt>
    <dgm:pt modelId="{AF2E01EF-E8D5-46D7-9B47-EC43DA687B96}" type="pres">
      <dgm:prSet presAssocID="{CFBFB0BC-B571-4CF6-A984-D13A794BD49F}" presName="node" presStyleLbl="node1" presStyleIdx="2" presStyleCnt="6" custScaleX="123325" custScaleY="109679">
        <dgm:presLayoutVars>
          <dgm:bulletEnabled val="1"/>
        </dgm:presLayoutVars>
      </dgm:prSet>
      <dgm:spPr/>
    </dgm:pt>
    <dgm:pt modelId="{EBB5573F-2DBD-4CAC-811C-AC53669E5249}" type="pres">
      <dgm:prSet presAssocID="{E269D5DC-660E-4DDB-986F-9737D1314B22}" presName="Name9" presStyleLbl="parChTrans1D2" presStyleIdx="3" presStyleCnt="6"/>
      <dgm:spPr/>
    </dgm:pt>
    <dgm:pt modelId="{67A92C5B-587E-4C00-A177-53C5ABBA7624}" type="pres">
      <dgm:prSet presAssocID="{E269D5DC-660E-4DDB-986F-9737D1314B22}" presName="connTx" presStyleLbl="parChTrans1D2" presStyleIdx="3" presStyleCnt="6"/>
      <dgm:spPr/>
    </dgm:pt>
    <dgm:pt modelId="{69AF7F01-8B96-4D05-83E5-3E8A06F1A0CB}" type="pres">
      <dgm:prSet presAssocID="{28A89AC0-481F-4DA3-96F9-8CD5E1246953}" presName="node" presStyleLbl="node1" presStyleIdx="3" presStyleCnt="6" custScaleX="123325" custScaleY="109679">
        <dgm:presLayoutVars>
          <dgm:bulletEnabled val="1"/>
        </dgm:presLayoutVars>
      </dgm:prSet>
      <dgm:spPr/>
    </dgm:pt>
    <dgm:pt modelId="{40AA83C6-0AC3-4502-8852-38F9AC50FF66}" type="pres">
      <dgm:prSet presAssocID="{402188E1-BC91-43E3-8E81-5FC50D8A633F}" presName="Name9" presStyleLbl="parChTrans1D2" presStyleIdx="4" presStyleCnt="6"/>
      <dgm:spPr/>
    </dgm:pt>
    <dgm:pt modelId="{D2B1A704-9913-45C7-9848-9DB598496361}" type="pres">
      <dgm:prSet presAssocID="{402188E1-BC91-43E3-8E81-5FC50D8A633F}" presName="connTx" presStyleLbl="parChTrans1D2" presStyleIdx="4" presStyleCnt="6"/>
      <dgm:spPr/>
    </dgm:pt>
    <dgm:pt modelId="{A5C899B3-337C-4B78-9BC1-BA57E280246E}" type="pres">
      <dgm:prSet presAssocID="{FF70A7B5-E470-4703-AE71-C331F1D2C091}" presName="node" presStyleLbl="node1" presStyleIdx="4" presStyleCnt="6" custScaleX="123325" custScaleY="109679">
        <dgm:presLayoutVars>
          <dgm:bulletEnabled val="1"/>
        </dgm:presLayoutVars>
      </dgm:prSet>
      <dgm:spPr/>
    </dgm:pt>
    <dgm:pt modelId="{A9E1D573-0661-4811-AAE0-C37387883063}" type="pres">
      <dgm:prSet presAssocID="{B9145463-0C8D-46C4-8338-9AB77A5B56A1}" presName="Name9" presStyleLbl="parChTrans1D2" presStyleIdx="5" presStyleCnt="6"/>
      <dgm:spPr/>
    </dgm:pt>
    <dgm:pt modelId="{7BD4CEEE-70D4-4F49-9F6E-D9F0E30D1AF8}" type="pres">
      <dgm:prSet presAssocID="{B9145463-0C8D-46C4-8338-9AB77A5B56A1}" presName="connTx" presStyleLbl="parChTrans1D2" presStyleIdx="5" presStyleCnt="6"/>
      <dgm:spPr/>
    </dgm:pt>
    <dgm:pt modelId="{BB68DA2B-321A-4001-94EE-B9E03C093611}" type="pres">
      <dgm:prSet presAssocID="{AB9078C2-7919-4836-8692-6990273DC837}" presName="node" presStyleLbl="node1" presStyleIdx="5" presStyleCnt="6" custScaleX="123325" custScaleY="109679">
        <dgm:presLayoutVars>
          <dgm:bulletEnabled val="1"/>
        </dgm:presLayoutVars>
      </dgm:prSet>
      <dgm:spPr/>
    </dgm:pt>
  </dgm:ptLst>
  <dgm:cxnLst>
    <dgm:cxn modelId="{6C2A701E-026F-494E-9C7C-20C42BC1BF43}" type="presOf" srcId="{28A89AC0-481F-4DA3-96F9-8CD5E1246953}" destId="{69AF7F01-8B96-4D05-83E5-3E8A06F1A0CB}" srcOrd="0" destOrd="0" presId="urn:microsoft.com/office/officeart/2005/8/layout/radial1"/>
    <dgm:cxn modelId="{CC795B1F-D6FF-43CA-A08E-6AE27EA20844}" type="presOf" srcId="{402188E1-BC91-43E3-8E81-5FC50D8A633F}" destId="{D2B1A704-9913-45C7-9848-9DB598496361}" srcOrd="1" destOrd="0" presId="urn:microsoft.com/office/officeart/2005/8/layout/radial1"/>
    <dgm:cxn modelId="{1FD91022-69F3-47D7-8394-6E592BA50773}" srcId="{0E31E83B-DC04-4116-B222-D6A852E35AB0}" destId="{CC36A483-9E81-4D29-953A-B7B791D13FF1}" srcOrd="0" destOrd="0" parTransId="{2AD79C47-2CD8-48EC-BC40-416E1F2D7182}" sibTransId="{F7562976-688F-40B2-8098-7AF4A1CA0160}"/>
    <dgm:cxn modelId="{FE8B022C-E836-450D-96F6-012C908520C8}" type="presOf" srcId="{B9145463-0C8D-46C4-8338-9AB77A5B56A1}" destId="{A9E1D573-0661-4811-AAE0-C37387883063}" srcOrd="0" destOrd="0" presId="urn:microsoft.com/office/officeart/2005/8/layout/radial1"/>
    <dgm:cxn modelId="{F659D139-D7D6-4905-8F51-92D63433E31A}" type="presOf" srcId="{CDE48EFC-30DD-4174-BF62-010F7BB5B2BB}" destId="{DA1A9B45-F8F1-4CA3-BB02-3AD43B2B9172}" srcOrd="0" destOrd="0" presId="urn:microsoft.com/office/officeart/2005/8/layout/radial1"/>
    <dgm:cxn modelId="{214D295C-DCC6-4899-8B68-A0D6B9A0CA43}" type="presOf" srcId="{0BE53768-896A-4336-8EA9-F8387CE0A09F}" destId="{6224F894-7E9B-4384-845B-65B5E7A94945}" srcOrd="1" destOrd="0" presId="urn:microsoft.com/office/officeart/2005/8/layout/radial1"/>
    <dgm:cxn modelId="{C0742363-9E3D-4E4E-B07B-26F643AA81E0}" type="presOf" srcId="{2AD79C47-2CD8-48EC-BC40-416E1F2D7182}" destId="{C5753465-8DB9-413B-AB7F-E7C3B5E91650}" srcOrd="0" destOrd="0" presId="urn:microsoft.com/office/officeart/2005/8/layout/radial1"/>
    <dgm:cxn modelId="{A001D96A-5671-4F81-9D8B-0BA74026FCDD}" type="presOf" srcId="{0E31E83B-DC04-4116-B222-D6A852E35AB0}" destId="{63BFBDBC-CFAA-4F62-A69F-E59DAFCB0E0D}" srcOrd="0" destOrd="0" presId="urn:microsoft.com/office/officeart/2005/8/layout/radial1"/>
    <dgm:cxn modelId="{C34E6F4B-2956-45A3-AF54-15D215421A7B}" type="presOf" srcId="{E269D5DC-660E-4DDB-986F-9737D1314B22}" destId="{EBB5573F-2DBD-4CAC-811C-AC53669E5249}" srcOrd="0" destOrd="0" presId="urn:microsoft.com/office/officeart/2005/8/layout/radial1"/>
    <dgm:cxn modelId="{C9240C6E-4CB5-4BBF-AC0C-01DF09E383C0}" srcId="{0E31E83B-DC04-4116-B222-D6A852E35AB0}" destId="{AB9078C2-7919-4836-8692-6990273DC837}" srcOrd="5" destOrd="0" parTransId="{B9145463-0C8D-46C4-8338-9AB77A5B56A1}" sibTransId="{A5C7C8DB-474B-49C8-AAAD-7FE4A72726DA}"/>
    <dgm:cxn modelId="{BB61EA50-756A-472A-9D14-3A354ABC1AD5}" type="presOf" srcId="{2A34F1FA-BA72-4340-961B-23E4FE041C17}" destId="{F9A8C00E-949B-4A58-8102-CBB758ECDA0C}" srcOrd="0" destOrd="0" presId="urn:microsoft.com/office/officeart/2005/8/layout/radial1"/>
    <dgm:cxn modelId="{3CD3FF70-7C3D-47C3-8CC9-EFC376162F72}" srcId="{0E31E83B-DC04-4116-B222-D6A852E35AB0}" destId="{CFBFB0BC-B571-4CF6-A984-D13A794BD49F}" srcOrd="2" destOrd="0" parTransId="{2A34F1FA-BA72-4340-961B-23E4FE041C17}" sibTransId="{4643DB33-3008-41BE-9A90-89408DFFA57A}"/>
    <dgm:cxn modelId="{B98B0C73-41DA-4A88-90BA-6E4146BD19A7}" type="presOf" srcId="{CC36A483-9E81-4D29-953A-B7B791D13FF1}" destId="{A5D0999D-0A9D-4EC4-8126-B150B8140852}" srcOrd="0" destOrd="0" presId="urn:microsoft.com/office/officeart/2005/8/layout/radial1"/>
    <dgm:cxn modelId="{5973377D-9A40-44AF-94FF-59A4016227BF}" type="presOf" srcId="{2A34F1FA-BA72-4340-961B-23E4FE041C17}" destId="{A80E2D8E-0182-405E-8149-8EF8635E1B0E}" srcOrd="1" destOrd="0" presId="urn:microsoft.com/office/officeart/2005/8/layout/radial1"/>
    <dgm:cxn modelId="{A35BDC9B-D03E-494E-BFEF-952B8DE0BC45}" srcId="{0E31E83B-DC04-4116-B222-D6A852E35AB0}" destId="{FF70A7B5-E470-4703-AE71-C331F1D2C091}" srcOrd="4" destOrd="0" parTransId="{402188E1-BC91-43E3-8E81-5FC50D8A633F}" sibTransId="{62F4232D-6DA0-4446-82E8-D1E95E30A17A}"/>
    <dgm:cxn modelId="{C5679DA2-5CA5-4DB6-BF0B-6FC8BE7E6AEF}" type="presOf" srcId="{D9D27FF3-3130-43E6-AB68-07DF6A6592DD}" destId="{F0A1C7C7-7585-4578-96D4-AB07DED91D1D}" srcOrd="0" destOrd="0" presId="urn:microsoft.com/office/officeart/2005/8/layout/radial1"/>
    <dgm:cxn modelId="{5F8381AA-9CE1-414B-B746-0D95A426ABE5}" type="presOf" srcId="{E269D5DC-660E-4DDB-986F-9737D1314B22}" destId="{67A92C5B-587E-4C00-A177-53C5ABBA7624}" srcOrd="1" destOrd="0" presId="urn:microsoft.com/office/officeart/2005/8/layout/radial1"/>
    <dgm:cxn modelId="{D0BB59AC-B60D-4BB0-AA94-39D4CB2712F8}" type="presOf" srcId="{B9145463-0C8D-46C4-8338-9AB77A5B56A1}" destId="{7BD4CEEE-70D4-4F49-9F6E-D9F0E30D1AF8}" srcOrd="1" destOrd="0" presId="urn:microsoft.com/office/officeart/2005/8/layout/radial1"/>
    <dgm:cxn modelId="{4DBFD5C3-62D1-42FF-AD2D-71DB0C043E29}" type="presOf" srcId="{AB9078C2-7919-4836-8692-6990273DC837}" destId="{BB68DA2B-321A-4001-94EE-B9E03C093611}" srcOrd="0" destOrd="0" presId="urn:microsoft.com/office/officeart/2005/8/layout/radial1"/>
    <dgm:cxn modelId="{9E5A34CB-44ED-4462-A39E-31D0EF78EC33}" type="presOf" srcId="{FF70A7B5-E470-4703-AE71-C331F1D2C091}" destId="{A5C899B3-337C-4B78-9BC1-BA57E280246E}" srcOrd="0" destOrd="0" presId="urn:microsoft.com/office/officeart/2005/8/layout/radial1"/>
    <dgm:cxn modelId="{CF3E77CD-69AD-4718-825C-A7E05A6F0B08}" type="presOf" srcId="{402188E1-BC91-43E3-8E81-5FC50D8A633F}" destId="{40AA83C6-0AC3-4502-8852-38F9AC50FF66}" srcOrd="0" destOrd="0" presId="urn:microsoft.com/office/officeart/2005/8/layout/radial1"/>
    <dgm:cxn modelId="{3CF2B8CF-974C-4784-8FBA-2D2B20F6947E}" srcId="{0E31E83B-DC04-4116-B222-D6A852E35AB0}" destId="{28A89AC0-481F-4DA3-96F9-8CD5E1246953}" srcOrd="3" destOrd="0" parTransId="{E269D5DC-660E-4DDB-986F-9737D1314B22}" sibTransId="{766388A1-7230-4131-B533-FC2CF44D8DCF}"/>
    <dgm:cxn modelId="{F59042E5-8E5A-4340-96D3-525BE5F4C5BB}" type="presOf" srcId="{0BE53768-896A-4336-8EA9-F8387CE0A09F}" destId="{E32927D3-EC37-49E3-A55F-EFDA0BA502F4}" srcOrd="0" destOrd="0" presId="urn:microsoft.com/office/officeart/2005/8/layout/radial1"/>
    <dgm:cxn modelId="{5F07E0E6-1B85-4AF1-B700-EE85F6B9B6DE}" srcId="{CDE48EFC-30DD-4174-BF62-010F7BB5B2BB}" destId="{0E31E83B-DC04-4116-B222-D6A852E35AB0}" srcOrd="0" destOrd="0" parTransId="{2B63CBD8-A0BF-4445-9C4D-C8F5AD0B9484}" sibTransId="{2A97E40B-A101-40E3-864F-177F7B729F47}"/>
    <dgm:cxn modelId="{0312D9EE-01DD-4987-A8E0-531F5BAF99F0}" type="presOf" srcId="{CFBFB0BC-B571-4CF6-A984-D13A794BD49F}" destId="{AF2E01EF-E8D5-46D7-9B47-EC43DA687B96}" srcOrd="0" destOrd="0" presId="urn:microsoft.com/office/officeart/2005/8/layout/radial1"/>
    <dgm:cxn modelId="{3AFA41F5-880C-4CFD-B5EE-28A1FA7D0640}" srcId="{0E31E83B-DC04-4116-B222-D6A852E35AB0}" destId="{D9D27FF3-3130-43E6-AB68-07DF6A6592DD}" srcOrd="1" destOrd="0" parTransId="{0BE53768-896A-4336-8EA9-F8387CE0A09F}" sibTransId="{F37F713E-F888-463C-A30B-3FAA7BF6EF1C}"/>
    <dgm:cxn modelId="{A07633FD-A539-4779-878D-7DA1F8EAF2FA}" type="presOf" srcId="{2AD79C47-2CD8-48EC-BC40-416E1F2D7182}" destId="{4C2264E9-784B-488A-A4DB-2EE7176345C8}" srcOrd="1" destOrd="0" presId="urn:microsoft.com/office/officeart/2005/8/layout/radial1"/>
    <dgm:cxn modelId="{DAADC0AE-3B42-42AC-8DF3-FE2A0C03B905}" type="presParOf" srcId="{DA1A9B45-F8F1-4CA3-BB02-3AD43B2B9172}" destId="{63BFBDBC-CFAA-4F62-A69F-E59DAFCB0E0D}" srcOrd="0" destOrd="0" presId="urn:microsoft.com/office/officeart/2005/8/layout/radial1"/>
    <dgm:cxn modelId="{6F3F64E9-EC13-4235-BAB2-08AA59CEFBA4}" type="presParOf" srcId="{DA1A9B45-F8F1-4CA3-BB02-3AD43B2B9172}" destId="{C5753465-8DB9-413B-AB7F-E7C3B5E91650}" srcOrd="1" destOrd="0" presId="urn:microsoft.com/office/officeart/2005/8/layout/radial1"/>
    <dgm:cxn modelId="{217CF572-ECE5-457E-B937-63B38B95D4F9}" type="presParOf" srcId="{C5753465-8DB9-413B-AB7F-E7C3B5E91650}" destId="{4C2264E9-784B-488A-A4DB-2EE7176345C8}" srcOrd="0" destOrd="0" presId="urn:microsoft.com/office/officeart/2005/8/layout/radial1"/>
    <dgm:cxn modelId="{6A7E5256-7730-431B-AAD0-621FE91939A2}" type="presParOf" srcId="{DA1A9B45-F8F1-4CA3-BB02-3AD43B2B9172}" destId="{A5D0999D-0A9D-4EC4-8126-B150B8140852}" srcOrd="2" destOrd="0" presId="urn:microsoft.com/office/officeart/2005/8/layout/radial1"/>
    <dgm:cxn modelId="{7AB40668-D3DB-43D5-B3F8-A7C1FE075E5F}" type="presParOf" srcId="{DA1A9B45-F8F1-4CA3-BB02-3AD43B2B9172}" destId="{E32927D3-EC37-49E3-A55F-EFDA0BA502F4}" srcOrd="3" destOrd="0" presId="urn:microsoft.com/office/officeart/2005/8/layout/radial1"/>
    <dgm:cxn modelId="{44A5A36A-1681-4A89-B743-4F52A3B3D6CB}" type="presParOf" srcId="{E32927D3-EC37-49E3-A55F-EFDA0BA502F4}" destId="{6224F894-7E9B-4384-845B-65B5E7A94945}" srcOrd="0" destOrd="0" presId="urn:microsoft.com/office/officeart/2005/8/layout/radial1"/>
    <dgm:cxn modelId="{DBA3273C-773E-4D3F-8E8E-30A21826331E}" type="presParOf" srcId="{DA1A9B45-F8F1-4CA3-BB02-3AD43B2B9172}" destId="{F0A1C7C7-7585-4578-96D4-AB07DED91D1D}" srcOrd="4" destOrd="0" presId="urn:microsoft.com/office/officeart/2005/8/layout/radial1"/>
    <dgm:cxn modelId="{9EAA41C6-3337-41C4-A5ED-950E53E45FB2}" type="presParOf" srcId="{DA1A9B45-F8F1-4CA3-BB02-3AD43B2B9172}" destId="{F9A8C00E-949B-4A58-8102-CBB758ECDA0C}" srcOrd="5" destOrd="0" presId="urn:microsoft.com/office/officeart/2005/8/layout/radial1"/>
    <dgm:cxn modelId="{5D3FC4DB-1064-48D5-BB6D-AA493074D877}" type="presParOf" srcId="{F9A8C00E-949B-4A58-8102-CBB758ECDA0C}" destId="{A80E2D8E-0182-405E-8149-8EF8635E1B0E}" srcOrd="0" destOrd="0" presId="urn:microsoft.com/office/officeart/2005/8/layout/radial1"/>
    <dgm:cxn modelId="{AF706BCC-83A9-4BBB-BFAF-4DF8131DEF20}" type="presParOf" srcId="{DA1A9B45-F8F1-4CA3-BB02-3AD43B2B9172}" destId="{AF2E01EF-E8D5-46D7-9B47-EC43DA687B96}" srcOrd="6" destOrd="0" presId="urn:microsoft.com/office/officeart/2005/8/layout/radial1"/>
    <dgm:cxn modelId="{995529BF-A958-4A48-B3FE-7552D23783BB}" type="presParOf" srcId="{DA1A9B45-F8F1-4CA3-BB02-3AD43B2B9172}" destId="{EBB5573F-2DBD-4CAC-811C-AC53669E5249}" srcOrd="7" destOrd="0" presId="urn:microsoft.com/office/officeart/2005/8/layout/radial1"/>
    <dgm:cxn modelId="{7573A875-E5D8-4867-AFE5-255EC0094725}" type="presParOf" srcId="{EBB5573F-2DBD-4CAC-811C-AC53669E5249}" destId="{67A92C5B-587E-4C00-A177-53C5ABBA7624}" srcOrd="0" destOrd="0" presId="urn:microsoft.com/office/officeart/2005/8/layout/radial1"/>
    <dgm:cxn modelId="{0A0F4C95-1380-4D22-AE80-755B8915FAD9}" type="presParOf" srcId="{DA1A9B45-F8F1-4CA3-BB02-3AD43B2B9172}" destId="{69AF7F01-8B96-4D05-83E5-3E8A06F1A0CB}" srcOrd="8" destOrd="0" presId="urn:microsoft.com/office/officeart/2005/8/layout/radial1"/>
    <dgm:cxn modelId="{B64AFA95-C8B0-4BF3-9C26-65721C4CDFBF}" type="presParOf" srcId="{DA1A9B45-F8F1-4CA3-BB02-3AD43B2B9172}" destId="{40AA83C6-0AC3-4502-8852-38F9AC50FF66}" srcOrd="9" destOrd="0" presId="urn:microsoft.com/office/officeart/2005/8/layout/radial1"/>
    <dgm:cxn modelId="{346CA39B-4F1C-4FEA-A9B5-66936731733A}" type="presParOf" srcId="{40AA83C6-0AC3-4502-8852-38F9AC50FF66}" destId="{D2B1A704-9913-45C7-9848-9DB598496361}" srcOrd="0" destOrd="0" presId="urn:microsoft.com/office/officeart/2005/8/layout/radial1"/>
    <dgm:cxn modelId="{8CA0FFEC-69DF-4BD1-BE67-82D2FA45CA6A}" type="presParOf" srcId="{DA1A9B45-F8F1-4CA3-BB02-3AD43B2B9172}" destId="{A5C899B3-337C-4B78-9BC1-BA57E280246E}" srcOrd="10" destOrd="0" presId="urn:microsoft.com/office/officeart/2005/8/layout/radial1"/>
    <dgm:cxn modelId="{9D48F350-85CB-4908-8811-4DE61028CBCC}" type="presParOf" srcId="{DA1A9B45-F8F1-4CA3-BB02-3AD43B2B9172}" destId="{A9E1D573-0661-4811-AAE0-C37387883063}" srcOrd="11" destOrd="0" presId="urn:microsoft.com/office/officeart/2005/8/layout/radial1"/>
    <dgm:cxn modelId="{2E1FCE9A-66C0-4125-BB67-8B327A9CC37A}" type="presParOf" srcId="{A9E1D573-0661-4811-AAE0-C37387883063}" destId="{7BD4CEEE-70D4-4F49-9F6E-D9F0E30D1AF8}" srcOrd="0" destOrd="0" presId="urn:microsoft.com/office/officeart/2005/8/layout/radial1"/>
    <dgm:cxn modelId="{B866D9FE-5D85-42F4-AFD4-BE9A283C155C}" type="presParOf" srcId="{DA1A9B45-F8F1-4CA3-BB02-3AD43B2B9172}" destId="{BB68DA2B-321A-4001-94EE-B9E03C093611}"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FBDBC-CFAA-4F62-A69F-E59DAFCB0E0D}">
      <dsp:nvSpPr>
        <dsp:cNvPr id="0" name=""/>
        <dsp:cNvSpPr/>
      </dsp:nvSpPr>
      <dsp:spPr>
        <a:xfrm>
          <a:off x="2373789" y="1779257"/>
          <a:ext cx="1930117" cy="1830113"/>
        </a:xfrm>
        <a:prstGeom prst="ellipse">
          <a:avLst/>
        </a:prstGeom>
        <a:solidFill>
          <a:srgbClr val="00B0F0"/>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Sedimentation rate (response variable)</a:t>
          </a:r>
          <a:endParaRPr lang="en-US" sz="2000" kern="1200" dirty="0"/>
        </a:p>
      </dsp:txBody>
      <dsp:txXfrm>
        <a:off x="2656448" y="2047271"/>
        <a:ext cx="1364799" cy="1294085"/>
      </dsp:txXfrm>
    </dsp:sp>
    <dsp:sp modelId="{C5753465-8DB9-413B-AB7F-E7C3B5E91650}">
      <dsp:nvSpPr>
        <dsp:cNvPr id="0" name=""/>
        <dsp:cNvSpPr/>
      </dsp:nvSpPr>
      <dsp:spPr>
        <a:xfrm rot="16172730">
          <a:off x="3328886" y="1756610"/>
          <a:ext cx="5364" cy="39983"/>
        </a:xfrm>
        <a:custGeom>
          <a:avLst/>
          <a:gdLst/>
          <a:ahLst/>
          <a:cxnLst/>
          <a:rect l="0" t="0" r="0" b="0"/>
          <a:pathLst>
            <a:path>
              <a:moveTo>
                <a:pt x="0" y="19991"/>
              </a:moveTo>
              <a:lnTo>
                <a:pt x="5364" y="1999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331433" y="1776467"/>
        <a:ext cx="268" cy="268"/>
      </dsp:txXfrm>
    </dsp:sp>
    <dsp:sp modelId="{A5D0999D-0A9D-4EC4-8126-B150B8140852}">
      <dsp:nvSpPr>
        <dsp:cNvPr id="0" name=""/>
        <dsp:cNvSpPr/>
      </dsp:nvSpPr>
      <dsp:spPr>
        <a:xfrm>
          <a:off x="2410452" y="147068"/>
          <a:ext cx="1829283" cy="1626871"/>
        </a:xfrm>
        <a:prstGeom prst="ellipse">
          <a:avLst/>
        </a:prstGeom>
        <a:solidFill>
          <a:srgbClr val="00B050"/>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Population</a:t>
          </a:r>
        </a:p>
      </dsp:txBody>
      <dsp:txXfrm>
        <a:off x="2678344" y="385318"/>
        <a:ext cx="1293499" cy="1150371"/>
      </dsp:txXfrm>
    </dsp:sp>
    <dsp:sp modelId="{E32927D3-EC37-49E3-A55F-EFDA0BA502F4}">
      <dsp:nvSpPr>
        <dsp:cNvPr id="0" name=""/>
        <dsp:cNvSpPr/>
      </dsp:nvSpPr>
      <dsp:spPr>
        <a:xfrm rot="19800000">
          <a:off x="4156830" y="2174934"/>
          <a:ext cx="93967" cy="39983"/>
        </a:xfrm>
        <a:custGeom>
          <a:avLst/>
          <a:gdLst/>
          <a:ahLst/>
          <a:cxnLst/>
          <a:rect l="0" t="0" r="0" b="0"/>
          <a:pathLst>
            <a:path>
              <a:moveTo>
                <a:pt x="0" y="19991"/>
              </a:moveTo>
              <a:lnTo>
                <a:pt x="93967" y="1999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01465" y="2192576"/>
        <a:ext cx="4698" cy="4698"/>
      </dsp:txXfrm>
    </dsp:sp>
    <dsp:sp modelId="{F0A1C7C7-7585-4578-96D4-AB07DED91D1D}">
      <dsp:nvSpPr>
        <dsp:cNvPr id="0" name=""/>
        <dsp:cNvSpPr/>
      </dsp:nvSpPr>
      <dsp:spPr>
        <a:xfrm>
          <a:off x="4097023" y="915077"/>
          <a:ext cx="1829283" cy="1626871"/>
        </a:xfrm>
        <a:prstGeom prst="ellipse">
          <a:avLst/>
        </a:prstGeom>
        <a:solidFill>
          <a:srgbClr val="00B050"/>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bg1"/>
              </a:solidFill>
            </a:rPr>
            <a:t>Sewershed</a:t>
          </a:r>
          <a:r>
            <a:rPr lang="en-US" sz="2000" kern="1200" dirty="0">
              <a:solidFill>
                <a:schemeClr val="bg1"/>
              </a:solidFill>
            </a:rPr>
            <a:t> Area</a:t>
          </a:r>
        </a:p>
      </dsp:txBody>
      <dsp:txXfrm>
        <a:off x="4364915" y="1153327"/>
        <a:ext cx="1293499" cy="1150371"/>
      </dsp:txXfrm>
    </dsp:sp>
    <dsp:sp modelId="{F9A8C00E-949B-4A58-8102-CBB758ECDA0C}">
      <dsp:nvSpPr>
        <dsp:cNvPr id="0" name=""/>
        <dsp:cNvSpPr/>
      </dsp:nvSpPr>
      <dsp:spPr>
        <a:xfrm rot="1800000">
          <a:off x="4156830" y="3173711"/>
          <a:ext cx="93967" cy="39983"/>
        </a:xfrm>
        <a:custGeom>
          <a:avLst/>
          <a:gdLst/>
          <a:ahLst/>
          <a:cxnLst/>
          <a:rect l="0" t="0" r="0" b="0"/>
          <a:pathLst>
            <a:path>
              <a:moveTo>
                <a:pt x="0" y="19991"/>
              </a:moveTo>
              <a:lnTo>
                <a:pt x="93967" y="1999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01465" y="3191354"/>
        <a:ext cx="4698" cy="4698"/>
      </dsp:txXfrm>
    </dsp:sp>
    <dsp:sp modelId="{AF2E01EF-E8D5-46D7-9B47-EC43DA687B96}">
      <dsp:nvSpPr>
        <dsp:cNvPr id="0" name=""/>
        <dsp:cNvSpPr/>
      </dsp:nvSpPr>
      <dsp:spPr>
        <a:xfrm>
          <a:off x="4097023" y="2846680"/>
          <a:ext cx="1829283" cy="1626871"/>
        </a:xfrm>
        <a:prstGeom prst="ellipse">
          <a:avLst/>
        </a:prstGeom>
        <a:solidFill>
          <a:srgbClr val="00B050"/>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Urbanization </a:t>
          </a:r>
        </a:p>
      </dsp:txBody>
      <dsp:txXfrm>
        <a:off x="4364915" y="3084930"/>
        <a:ext cx="1293499" cy="1150371"/>
      </dsp:txXfrm>
    </dsp:sp>
    <dsp:sp modelId="{EBB5573F-2DBD-4CAC-811C-AC53669E5249}">
      <dsp:nvSpPr>
        <dsp:cNvPr id="0" name=""/>
        <dsp:cNvSpPr/>
      </dsp:nvSpPr>
      <dsp:spPr>
        <a:xfrm rot="5400000">
          <a:off x="3237292" y="3690935"/>
          <a:ext cx="203110" cy="39983"/>
        </a:xfrm>
        <a:custGeom>
          <a:avLst/>
          <a:gdLst/>
          <a:ahLst/>
          <a:cxnLst/>
          <a:rect l="0" t="0" r="0" b="0"/>
          <a:pathLst>
            <a:path>
              <a:moveTo>
                <a:pt x="0" y="19991"/>
              </a:moveTo>
              <a:lnTo>
                <a:pt x="203110" y="1999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33770" y="3705848"/>
        <a:ext cx="10155" cy="10155"/>
      </dsp:txXfrm>
    </dsp:sp>
    <dsp:sp modelId="{69AF7F01-8B96-4D05-83E5-3E8A06F1A0CB}">
      <dsp:nvSpPr>
        <dsp:cNvPr id="0" name=""/>
        <dsp:cNvSpPr/>
      </dsp:nvSpPr>
      <dsp:spPr>
        <a:xfrm>
          <a:off x="2424206" y="3812481"/>
          <a:ext cx="1829283" cy="1626871"/>
        </a:xfrm>
        <a:prstGeom prst="ellipse">
          <a:avLst/>
        </a:prstGeom>
        <a:solidFill>
          <a:srgbClr val="00B050"/>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Connection Structures</a:t>
          </a:r>
        </a:p>
      </dsp:txBody>
      <dsp:txXfrm>
        <a:off x="2692098" y="4050731"/>
        <a:ext cx="1293499" cy="1150371"/>
      </dsp:txXfrm>
    </dsp:sp>
    <dsp:sp modelId="{40AA83C6-0AC3-4502-8852-38F9AC50FF66}">
      <dsp:nvSpPr>
        <dsp:cNvPr id="0" name=""/>
        <dsp:cNvSpPr/>
      </dsp:nvSpPr>
      <dsp:spPr>
        <a:xfrm rot="9000000">
          <a:off x="2426897" y="3173711"/>
          <a:ext cx="93967" cy="39983"/>
        </a:xfrm>
        <a:custGeom>
          <a:avLst/>
          <a:gdLst/>
          <a:ahLst/>
          <a:cxnLst/>
          <a:rect l="0" t="0" r="0" b="0"/>
          <a:pathLst>
            <a:path>
              <a:moveTo>
                <a:pt x="0" y="19991"/>
              </a:moveTo>
              <a:lnTo>
                <a:pt x="93967" y="1999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471532" y="3191354"/>
        <a:ext cx="4698" cy="4698"/>
      </dsp:txXfrm>
    </dsp:sp>
    <dsp:sp modelId="{A5C899B3-337C-4B78-9BC1-BA57E280246E}">
      <dsp:nvSpPr>
        <dsp:cNvPr id="0" name=""/>
        <dsp:cNvSpPr/>
      </dsp:nvSpPr>
      <dsp:spPr>
        <a:xfrm>
          <a:off x="751389" y="2846680"/>
          <a:ext cx="1829283" cy="1626871"/>
        </a:xfrm>
        <a:prstGeom prst="ellipse">
          <a:avLst/>
        </a:prstGeom>
        <a:solidFill>
          <a:srgbClr val="00B050"/>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Pool Length </a:t>
          </a:r>
        </a:p>
      </dsp:txBody>
      <dsp:txXfrm>
        <a:off x="1019281" y="3084930"/>
        <a:ext cx="1293499" cy="1150371"/>
      </dsp:txXfrm>
    </dsp:sp>
    <dsp:sp modelId="{A9E1D573-0661-4811-AAE0-C37387883063}">
      <dsp:nvSpPr>
        <dsp:cNvPr id="0" name=""/>
        <dsp:cNvSpPr/>
      </dsp:nvSpPr>
      <dsp:spPr>
        <a:xfrm rot="12600000">
          <a:off x="2426897" y="2174934"/>
          <a:ext cx="93967" cy="39983"/>
        </a:xfrm>
        <a:custGeom>
          <a:avLst/>
          <a:gdLst/>
          <a:ahLst/>
          <a:cxnLst/>
          <a:rect l="0" t="0" r="0" b="0"/>
          <a:pathLst>
            <a:path>
              <a:moveTo>
                <a:pt x="0" y="19991"/>
              </a:moveTo>
              <a:lnTo>
                <a:pt x="93967" y="1999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471532" y="2192576"/>
        <a:ext cx="4698" cy="4698"/>
      </dsp:txXfrm>
    </dsp:sp>
    <dsp:sp modelId="{BB68DA2B-321A-4001-94EE-B9E03C093611}">
      <dsp:nvSpPr>
        <dsp:cNvPr id="0" name=""/>
        <dsp:cNvSpPr/>
      </dsp:nvSpPr>
      <dsp:spPr>
        <a:xfrm>
          <a:off x="751389" y="915077"/>
          <a:ext cx="1829283" cy="1626871"/>
        </a:xfrm>
        <a:prstGeom prst="ellipse">
          <a:avLst/>
        </a:prstGeom>
        <a:solidFill>
          <a:srgbClr val="00B050"/>
        </a:solidFill>
        <a:ln w="19050" cap="rnd"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prstClr val="white"/>
              </a:solidFill>
              <a:latin typeface="Calibri" panose="020F0502020204030204"/>
              <a:ea typeface="+mn-ea"/>
              <a:cs typeface="+mn-cs"/>
            </a:rPr>
            <a:t>Pool Area </a:t>
          </a:r>
        </a:p>
      </dsp:txBody>
      <dsp:txXfrm>
        <a:off x="1019281" y="1153327"/>
        <a:ext cx="1293499" cy="115037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F68DCC-9F0E-4598-8189-078794932BD7}" type="datetimeFigureOut">
              <a:rPr lang="en-US" smtClean="0"/>
              <a:t>5/8/2019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AB7B96-F934-48A1-BC6E-A53EED732DD4}" type="slidenum">
              <a:rPr lang="en-US" smtClean="0"/>
              <a:t>‹#›</a:t>
            </a:fld>
            <a:endParaRPr lang="en-US"/>
          </a:p>
        </p:txBody>
      </p:sp>
    </p:spTree>
    <p:extLst>
      <p:ext uri="{BB962C8B-B14F-4D97-AF65-F5344CB8AC3E}">
        <p14:creationId xmlns:p14="http://schemas.microsoft.com/office/powerpoint/2010/main" val="919941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only the three southernmost Resaca systems have been assessed by the Brownsville PUB and other organizations such as the U.S. Army Corps of Engineers.  Historical data were not found for the northern two </a:t>
            </a:r>
            <a:r>
              <a:rPr lang="en-US" sz="1200" kern="1200" dirty="0" err="1">
                <a:solidFill>
                  <a:schemeClr val="tx1"/>
                </a:solidFill>
                <a:effectLst/>
                <a:latin typeface="+mn-lt"/>
                <a:ea typeface="+mn-ea"/>
                <a:cs typeface="+mn-cs"/>
              </a:rPr>
              <a:t>resaca</a:t>
            </a:r>
            <a:r>
              <a:rPr lang="en-US" sz="1200" kern="1200" dirty="0">
                <a:solidFill>
                  <a:schemeClr val="tx1"/>
                </a:solidFill>
                <a:effectLst/>
                <a:latin typeface="+mn-lt"/>
                <a:ea typeface="+mn-ea"/>
                <a:cs typeface="+mn-cs"/>
              </a:rPr>
              <a:t> systems (de </a:t>
            </a:r>
            <a:r>
              <a:rPr lang="en-US" sz="1200" kern="1200" dirty="0" err="1">
                <a:solidFill>
                  <a:schemeClr val="tx1"/>
                </a:solidFill>
                <a:effectLst/>
                <a:latin typeface="+mn-lt"/>
                <a:ea typeface="+mn-ea"/>
                <a:cs typeface="+mn-cs"/>
              </a:rPr>
              <a:t>los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Cuates</a:t>
            </a:r>
            <a:r>
              <a:rPr lang="en-US" sz="1200" kern="1200" dirty="0">
                <a:solidFill>
                  <a:schemeClr val="tx1"/>
                </a:solidFill>
                <a:effectLst/>
                <a:latin typeface="+mn-lt"/>
                <a:ea typeface="+mn-ea"/>
                <a:cs typeface="+mn-cs"/>
              </a:rPr>
              <a:t> and de </a:t>
            </a:r>
            <a:r>
              <a:rPr lang="en-US" sz="1200" kern="1200" dirty="0" err="1">
                <a:solidFill>
                  <a:schemeClr val="tx1"/>
                </a:solidFill>
                <a:effectLst/>
                <a:latin typeface="+mn-lt"/>
                <a:ea typeface="+mn-ea"/>
                <a:cs typeface="+mn-cs"/>
              </a:rPr>
              <a:t>los</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Fresnos</a:t>
            </a:r>
            <a:r>
              <a:rPr lang="en-US" sz="1200" kern="1200" dirty="0">
                <a:solidFill>
                  <a:schemeClr val="tx1"/>
                </a:solidFill>
                <a:effectLst/>
                <a:latin typeface="+mn-lt"/>
                <a:ea typeface="+mn-ea"/>
                <a:cs typeface="+mn-cs"/>
              </a:rPr>
              <a:t>).  As the purpose of this study is to evaluate changes to the system based on historical data such as depth, sediment thickness, and other parameters, this scope focuses on the three southernmost </a:t>
            </a:r>
            <a:r>
              <a:rPr lang="en-US" sz="1200" kern="1200" dirty="0" err="1">
                <a:solidFill>
                  <a:schemeClr val="tx1"/>
                </a:solidFill>
                <a:effectLst/>
                <a:latin typeface="+mn-lt"/>
                <a:ea typeface="+mn-ea"/>
                <a:cs typeface="+mn-cs"/>
              </a:rPr>
              <a:t>resaca</a:t>
            </a:r>
            <a:r>
              <a:rPr lang="en-US" sz="1200" kern="1200" dirty="0">
                <a:solidFill>
                  <a:schemeClr val="tx1"/>
                </a:solidFill>
                <a:effectLst/>
                <a:latin typeface="+mn-lt"/>
                <a:ea typeface="+mn-ea"/>
                <a:cs typeface="+mn-cs"/>
              </a:rPr>
              <a:t> systems</a:t>
            </a:r>
            <a:endParaRPr lang="en-US" sz="1000" dirty="0"/>
          </a:p>
        </p:txBody>
      </p:sp>
      <p:sp>
        <p:nvSpPr>
          <p:cNvPr id="4" name="Slide Number Placeholder 3"/>
          <p:cNvSpPr>
            <a:spLocks noGrp="1"/>
          </p:cNvSpPr>
          <p:nvPr>
            <p:ph type="sldNum" sz="quarter" idx="10"/>
          </p:nvPr>
        </p:nvSpPr>
        <p:spPr/>
        <p:txBody>
          <a:bodyPr/>
          <a:lstStyle/>
          <a:p>
            <a:fld id="{AAA3FBC8-5A98-4615-923B-B80C630942E1}" type="slidenum">
              <a:rPr lang="en-US" smtClean="0"/>
              <a:t>2</a:t>
            </a:fld>
            <a:endParaRPr lang="en-US"/>
          </a:p>
        </p:txBody>
      </p:sp>
    </p:spTree>
    <p:extLst>
      <p:ext uri="{BB962C8B-B14F-4D97-AF65-F5344CB8AC3E}">
        <p14:creationId xmlns:p14="http://schemas.microsoft.com/office/powerpoint/2010/main" val="2038432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FB2197-B484-4E7A-AB3B-621DA704915D}" type="slidenum">
              <a:rPr lang="en-US" smtClean="0"/>
              <a:t>3</a:t>
            </a:fld>
            <a:endParaRPr lang="en-US"/>
          </a:p>
        </p:txBody>
      </p:sp>
    </p:spTree>
    <p:extLst>
      <p:ext uri="{BB962C8B-B14F-4D97-AF65-F5344CB8AC3E}">
        <p14:creationId xmlns:p14="http://schemas.microsoft.com/office/powerpoint/2010/main" val="1741829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variety</a:t>
            </a:r>
            <a:r>
              <a:rPr lang="en-US" baseline="0" dirty="0"/>
              <a:t> of hydraulic structures along the systems some are designed to allow flow between the inline pools and some designed to maintain water levels, others play an important role on storm water management and flood protection. </a:t>
            </a:r>
            <a:endParaRPr lang="en-US" dirty="0"/>
          </a:p>
        </p:txBody>
      </p:sp>
      <p:sp>
        <p:nvSpPr>
          <p:cNvPr id="4" name="Slide Number Placeholder 3"/>
          <p:cNvSpPr>
            <a:spLocks noGrp="1"/>
          </p:cNvSpPr>
          <p:nvPr>
            <p:ph type="sldNum" sz="quarter" idx="10"/>
          </p:nvPr>
        </p:nvSpPr>
        <p:spPr/>
        <p:txBody>
          <a:bodyPr/>
          <a:lstStyle/>
          <a:p>
            <a:fld id="{AAA3FBC8-5A98-4615-923B-B80C630942E1}" type="slidenum">
              <a:rPr lang="en-US" smtClean="0"/>
              <a:t>9</a:t>
            </a:fld>
            <a:endParaRPr lang="en-US"/>
          </a:p>
        </p:txBody>
      </p:sp>
    </p:spTree>
    <p:extLst>
      <p:ext uri="{BB962C8B-B14F-4D97-AF65-F5344CB8AC3E}">
        <p14:creationId xmlns:p14="http://schemas.microsoft.com/office/powerpoint/2010/main" val="87235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2F91FE-E714-4B5D-8A43-B96E55B76076}"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183644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2F91FE-E714-4B5D-8A43-B96E55B76076}"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257097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2F91FE-E714-4B5D-8A43-B96E55B76076}"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C13C7-949C-46E9-A575-DE4C6EC0AC0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1753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2F91FE-E714-4B5D-8A43-B96E55B76076}"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2280368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2F91FE-E714-4B5D-8A43-B96E55B76076}"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C13C7-949C-46E9-A575-DE4C6EC0AC0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3187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2F91FE-E714-4B5D-8A43-B96E55B76076}"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133993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2F91FE-E714-4B5D-8A43-B96E55B76076}"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3999955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2F91FE-E714-4B5D-8A43-B96E55B76076}"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10680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2F91FE-E714-4B5D-8A43-B96E55B76076}"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162321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2F91FE-E714-4B5D-8A43-B96E55B76076}" type="datetimeFigureOut">
              <a:rPr lang="en-US" smtClean="0"/>
              <a:t>5/7/2019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4081439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2F91FE-E714-4B5D-8A43-B96E55B76076}"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1835969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2F91FE-E714-4B5D-8A43-B96E55B76076}" type="datetimeFigureOut">
              <a:rPr lang="en-US" smtClean="0"/>
              <a:t>5/7/2019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356177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2F91FE-E714-4B5D-8A43-B96E55B76076}" type="datetimeFigureOut">
              <a:rPr lang="en-US" smtClean="0"/>
              <a:t>5/7/2019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28505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F91FE-E714-4B5D-8A43-B96E55B76076}" type="datetimeFigureOut">
              <a:rPr lang="en-US" smtClean="0"/>
              <a:t>5/7/2019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102111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2F91FE-E714-4B5D-8A43-B96E55B76076}"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65731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2F91FE-E714-4B5D-8A43-B96E55B76076}" type="datetimeFigureOut">
              <a:rPr lang="en-US" smtClean="0"/>
              <a:t>5/7/2019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C13C7-949C-46E9-A575-DE4C6EC0AC0A}" type="slidenum">
              <a:rPr lang="en-US" smtClean="0"/>
              <a:t>‹#›</a:t>
            </a:fld>
            <a:endParaRPr lang="en-US"/>
          </a:p>
        </p:txBody>
      </p:sp>
    </p:spTree>
    <p:extLst>
      <p:ext uri="{BB962C8B-B14F-4D97-AF65-F5344CB8AC3E}">
        <p14:creationId xmlns:p14="http://schemas.microsoft.com/office/powerpoint/2010/main" val="62990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2F91FE-E714-4B5D-8A43-B96E55B76076}" type="datetimeFigureOut">
              <a:rPr lang="en-US" smtClean="0"/>
              <a:t>5/7/2019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8C13C7-949C-46E9-A575-DE4C6EC0AC0A}" type="slidenum">
              <a:rPr lang="en-US" smtClean="0"/>
              <a:t>‹#›</a:t>
            </a:fld>
            <a:endParaRPr lang="en-US"/>
          </a:p>
        </p:txBody>
      </p:sp>
    </p:spTree>
    <p:extLst>
      <p:ext uri="{BB962C8B-B14F-4D97-AF65-F5344CB8AC3E}">
        <p14:creationId xmlns:p14="http://schemas.microsoft.com/office/powerpoint/2010/main" val="11506114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6552-905D-4C56-AC63-CFE222364BE0}"/>
              </a:ext>
            </a:extLst>
          </p:cNvPr>
          <p:cNvSpPr>
            <a:spLocks noGrp="1"/>
          </p:cNvSpPr>
          <p:nvPr>
            <p:ph type="ctrTitle"/>
          </p:nvPr>
        </p:nvSpPr>
        <p:spPr/>
        <p:txBody>
          <a:bodyPr>
            <a:normAutofit fontScale="90000"/>
          </a:bodyPr>
          <a:lstStyle/>
          <a:p>
            <a:r>
              <a:rPr lang="en-US" dirty="0"/>
              <a:t>ANALYSIS OF SEDIMENTATION AND PROJECTED WATER DEPTH LEVELS IN RESACAS OF BROWNSVILLE, TEXAS</a:t>
            </a:r>
          </a:p>
        </p:txBody>
      </p:sp>
      <p:sp>
        <p:nvSpPr>
          <p:cNvPr id="3" name="Subtitle 2">
            <a:extLst>
              <a:ext uri="{FF2B5EF4-FFF2-40B4-BE49-F238E27FC236}">
                <a16:creationId xmlns:a16="http://schemas.microsoft.com/office/drawing/2014/main" id="{4839433F-A85D-4C1C-8A20-73A2C1BFFF5E}"/>
              </a:ext>
            </a:extLst>
          </p:cNvPr>
          <p:cNvSpPr>
            <a:spLocks noGrp="1"/>
          </p:cNvSpPr>
          <p:nvPr>
            <p:ph type="subTitle" idx="1"/>
          </p:nvPr>
        </p:nvSpPr>
        <p:spPr>
          <a:xfrm>
            <a:off x="1459606" y="4907756"/>
            <a:ext cx="9144000" cy="1655762"/>
          </a:xfrm>
        </p:spPr>
        <p:txBody>
          <a:bodyPr/>
          <a:lstStyle/>
          <a:p>
            <a:r>
              <a:rPr lang="en-US" dirty="0"/>
              <a:t>May, 2019</a:t>
            </a:r>
          </a:p>
          <a:p>
            <a:endParaRPr lang="en-US" dirty="0"/>
          </a:p>
          <a:p>
            <a:r>
              <a:rPr lang="en-US" dirty="0"/>
              <a:t>Herman Ramsden</a:t>
            </a:r>
          </a:p>
        </p:txBody>
      </p:sp>
    </p:spTree>
    <p:extLst>
      <p:ext uri="{BB962C8B-B14F-4D97-AF65-F5344CB8AC3E}">
        <p14:creationId xmlns:p14="http://schemas.microsoft.com/office/powerpoint/2010/main" val="125267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FDCDFF-983C-452C-A83F-D6E32F33D7E9}"/>
              </a:ext>
            </a:extLst>
          </p:cNvPr>
          <p:cNvSpPr>
            <a:spLocks noGrp="1"/>
          </p:cNvSpPr>
          <p:nvPr>
            <p:ph type="title"/>
          </p:nvPr>
        </p:nvSpPr>
        <p:spPr>
          <a:xfrm>
            <a:off x="446586" y="567774"/>
            <a:ext cx="2972934" cy="1454209"/>
          </a:xfrm>
        </p:spPr>
        <p:txBody>
          <a:bodyPr>
            <a:normAutofit/>
          </a:bodyPr>
          <a:lstStyle/>
          <a:p>
            <a:pPr algn="ctr"/>
            <a:r>
              <a:rPr lang="en-US" dirty="0"/>
              <a:t>ANCOVA results </a:t>
            </a:r>
          </a:p>
        </p:txBody>
      </p:sp>
      <p:pic>
        <p:nvPicPr>
          <p:cNvPr id="5" name="Content Placeholder 4">
            <a:extLst>
              <a:ext uri="{FF2B5EF4-FFF2-40B4-BE49-F238E27FC236}">
                <a16:creationId xmlns:a16="http://schemas.microsoft.com/office/drawing/2014/main" id="{C07458EE-FE8C-4732-8E7F-41509145DB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2436" y="0"/>
            <a:ext cx="8359564" cy="3916123"/>
          </a:xfrm>
        </p:spPr>
      </p:pic>
      <p:sp>
        <p:nvSpPr>
          <p:cNvPr id="7" name="Rectangle 6">
            <a:extLst>
              <a:ext uri="{FF2B5EF4-FFF2-40B4-BE49-F238E27FC236}">
                <a16:creationId xmlns:a16="http://schemas.microsoft.com/office/drawing/2014/main" id="{A8D591F2-965C-4952-A018-C32F863AD103}"/>
              </a:ext>
            </a:extLst>
          </p:cNvPr>
          <p:cNvSpPr/>
          <p:nvPr/>
        </p:nvSpPr>
        <p:spPr>
          <a:xfrm>
            <a:off x="3832436" y="2021983"/>
            <a:ext cx="8286584" cy="231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8FD7E99-A26C-41E4-BE2E-00F9C92AF30E}"/>
              </a:ext>
            </a:extLst>
          </p:cNvPr>
          <p:cNvSpPr/>
          <p:nvPr/>
        </p:nvSpPr>
        <p:spPr>
          <a:xfrm>
            <a:off x="3832436" y="702972"/>
            <a:ext cx="8286584" cy="231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C629CBD-E02A-4A89-91FB-B1238D9495D5}"/>
              </a:ext>
            </a:extLst>
          </p:cNvPr>
          <p:cNvSpPr/>
          <p:nvPr/>
        </p:nvSpPr>
        <p:spPr>
          <a:xfrm>
            <a:off x="3832436" y="2737233"/>
            <a:ext cx="8286584" cy="2318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B2AC8BF-EE52-4079-A855-3EA01D864A12}"/>
              </a:ext>
            </a:extLst>
          </p:cNvPr>
          <p:cNvSpPr txBox="1"/>
          <p:nvPr/>
        </p:nvSpPr>
        <p:spPr>
          <a:xfrm>
            <a:off x="520117" y="4345497"/>
            <a:ext cx="10972800" cy="1754326"/>
          </a:xfrm>
          <a:prstGeom prst="rect">
            <a:avLst/>
          </a:prstGeom>
          <a:noFill/>
        </p:spPr>
        <p:txBody>
          <a:bodyPr wrap="square" rtlCol="0">
            <a:spAutoFit/>
          </a:bodyPr>
          <a:lstStyle/>
          <a:p>
            <a:r>
              <a:rPr lang="en-US" dirty="0"/>
              <a:t>Statistically significant factors:</a:t>
            </a:r>
          </a:p>
          <a:p>
            <a:endParaRPr lang="en-US" dirty="0"/>
          </a:p>
          <a:p>
            <a:pPr marL="285750" indent="-285750">
              <a:buFont typeface="Arial" panose="020B0604020202020204" pitchFamily="34" charset="0"/>
              <a:buChar char="•"/>
            </a:pPr>
            <a:r>
              <a:rPr lang="en-US" dirty="0"/>
              <a:t>Connection structures</a:t>
            </a:r>
          </a:p>
          <a:p>
            <a:pPr marL="285750" indent="-285750">
              <a:buFont typeface="Arial" panose="020B0604020202020204" pitchFamily="34" charset="0"/>
              <a:buChar char="•"/>
            </a:pPr>
            <a:r>
              <a:rPr lang="en-US" dirty="0"/>
              <a:t>Interception of Pool Length and Connection Structure</a:t>
            </a:r>
          </a:p>
          <a:p>
            <a:pPr marL="285750" indent="-285750">
              <a:buFont typeface="Arial" panose="020B0604020202020204" pitchFamily="34" charset="0"/>
              <a:buChar char="•"/>
            </a:pPr>
            <a:r>
              <a:rPr lang="en-US" dirty="0"/>
              <a:t>Interception of </a:t>
            </a:r>
            <a:r>
              <a:rPr lang="en-US" dirty="0" err="1"/>
              <a:t>Sewershed</a:t>
            </a:r>
            <a:r>
              <a:rPr lang="en-US" dirty="0"/>
              <a:t> area and Urbanization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3663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84BC-AF41-45D2-AAAA-030807C215FB}"/>
              </a:ext>
            </a:extLst>
          </p:cNvPr>
          <p:cNvSpPr>
            <a:spLocks noGrp="1"/>
          </p:cNvSpPr>
          <p:nvPr>
            <p:ph type="title"/>
          </p:nvPr>
        </p:nvSpPr>
        <p:spPr/>
        <p:txBody>
          <a:bodyPr/>
          <a:lstStyle/>
          <a:p>
            <a:r>
              <a:rPr lang="en-US" dirty="0"/>
              <a:t>In other words… sediment thickness will be higher in:</a:t>
            </a:r>
          </a:p>
        </p:txBody>
      </p:sp>
      <p:sp>
        <p:nvSpPr>
          <p:cNvPr id="4" name="TextBox 3">
            <a:extLst>
              <a:ext uri="{FF2B5EF4-FFF2-40B4-BE49-F238E27FC236}">
                <a16:creationId xmlns:a16="http://schemas.microsoft.com/office/drawing/2014/main" id="{B28BF032-A24E-4CD9-979B-4081054D655B}"/>
              </a:ext>
            </a:extLst>
          </p:cNvPr>
          <p:cNvSpPr txBox="1"/>
          <p:nvPr/>
        </p:nvSpPr>
        <p:spPr>
          <a:xfrm>
            <a:off x="1006679" y="2464843"/>
            <a:ext cx="3498209" cy="3600986"/>
          </a:xfrm>
          <a:prstGeom prst="rect">
            <a:avLst/>
          </a:prstGeom>
          <a:noFill/>
        </p:spPr>
        <p:txBody>
          <a:bodyPr wrap="square" rtlCol="0">
            <a:spAutoFit/>
          </a:bodyPr>
          <a:lstStyle/>
          <a:p>
            <a:pPr marL="285750" indent="-285750">
              <a:buFont typeface="Arial" panose="020B0604020202020204" pitchFamily="34" charset="0"/>
              <a:buChar char="•"/>
            </a:pPr>
            <a:r>
              <a:rPr lang="en-US" sz="2400" dirty="0"/>
              <a:t>Long </a:t>
            </a:r>
            <a:r>
              <a:rPr lang="en-US" sz="2400" dirty="0" err="1"/>
              <a:t>resacas</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Connection structure with reduced flow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Large </a:t>
            </a:r>
            <a:r>
              <a:rPr lang="en-US" sz="2400" dirty="0" err="1"/>
              <a:t>sewershed</a:t>
            </a:r>
            <a:r>
              <a:rPr lang="en-US" sz="2400" dirty="0"/>
              <a: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High urbanization</a:t>
            </a:r>
          </a:p>
          <a:p>
            <a:endParaRPr lang="en-US" dirty="0"/>
          </a:p>
          <a:p>
            <a:endParaRPr lang="en-US" dirty="0"/>
          </a:p>
        </p:txBody>
      </p:sp>
    </p:spTree>
    <p:extLst>
      <p:ext uri="{BB962C8B-B14F-4D97-AF65-F5344CB8AC3E}">
        <p14:creationId xmlns:p14="http://schemas.microsoft.com/office/powerpoint/2010/main" val="2892806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C298-CBDC-451F-8FB1-CC54F3AC5C81}"/>
              </a:ext>
            </a:extLst>
          </p:cNvPr>
          <p:cNvSpPr>
            <a:spLocks noGrp="1"/>
          </p:cNvSpPr>
          <p:nvPr>
            <p:ph type="title"/>
          </p:nvPr>
        </p:nvSpPr>
        <p:spPr>
          <a:xfrm>
            <a:off x="2766193" y="2768600"/>
            <a:ext cx="4683231" cy="1320800"/>
          </a:xfrm>
        </p:spPr>
        <p:txBody>
          <a:bodyPr>
            <a:normAutofit/>
          </a:bodyPr>
          <a:lstStyle/>
          <a:p>
            <a:r>
              <a:rPr lang="en-US" sz="7200" dirty="0"/>
              <a:t>Questions</a:t>
            </a:r>
          </a:p>
        </p:txBody>
      </p:sp>
    </p:spTree>
    <p:extLst>
      <p:ext uri="{BB962C8B-B14F-4D97-AF65-F5344CB8AC3E}">
        <p14:creationId xmlns:p14="http://schemas.microsoft.com/office/powerpoint/2010/main" val="241524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785" y="137489"/>
            <a:ext cx="4000395" cy="1478570"/>
          </a:xfrm>
        </p:spPr>
        <p:txBody>
          <a:bodyPr/>
          <a:lstStyle/>
          <a:p>
            <a:r>
              <a:rPr lang="en-US" dirty="0">
                <a:solidFill>
                  <a:schemeClr val="tx1">
                    <a:lumMod val="95000"/>
                    <a:lumOff val="5000"/>
                  </a:schemeClr>
                </a:solidFill>
              </a:rPr>
              <a:t>Study area</a:t>
            </a:r>
          </a:p>
        </p:txBody>
      </p:sp>
      <p:sp>
        <p:nvSpPr>
          <p:cNvPr id="9" name="Slide Number Placeholder 8"/>
          <p:cNvSpPr>
            <a:spLocks noGrp="1"/>
          </p:cNvSpPr>
          <p:nvPr>
            <p:ph type="sldNum" sz="quarter" idx="12"/>
          </p:nvPr>
        </p:nvSpPr>
        <p:spPr/>
        <p:txBody>
          <a:bodyPr/>
          <a:lstStyle/>
          <a:p>
            <a:fld id="{6D22F896-40B5-4ADD-8801-0D06FADFA095}" type="slidenum">
              <a:rPr lang="en-US" smtClean="0"/>
              <a:t>2</a:t>
            </a:fld>
            <a:endParaRPr lang="en-US" dirty="0"/>
          </a:p>
        </p:txBody>
      </p:sp>
      <p:sp>
        <p:nvSpPr>
          <p:cNvPr id="4" name="TextBox 3"/>
          <p:cNvSpPr txBox="1"/>
          <p:nvPr/>
        </p:nvSpPr>
        <p:spPr>
          <a:xfrm>
            <a:off x="339785" y="1501827"/>
            <a:ext cx="3949831" cy="5078313"/>
          </a:xfrm>
          <a:prstGeom prst="rect">
            <a:avLst/>
          </a:prstGeom>
          <a:noFill/>
        </p:spPr>
        <p:txBody>
          <a:bodyPr wrap="square" rtlCol="0">
            <a:spAutoFit/>
          </a:bodyPr>
          <a:lstStyle/>
          <a:p>
            <a:r>
              <a:rPr lang="en-US" dirty="0"/>
              <a:t>Population: 183,000</a:t>
            </a:r>
          </a:p>
          <a:p>
            <a:endParaRPr lang="en-US" dirty="0"/>
          </a:p>
          <a:p>
            <a:r>
              <a:rPr lang="en-US" dirty="0"/>
              <a:t>Annual precipitation: 25 – 30 inches</a:t>
            </a:r>
          </a:p>
          <a:p>
            <a:endParaRPr lang="en-US" dirty="0"/>
          </a:p>
          <a:p>
            <a:r>
              <a:rPr lang="en-US" dirty="0"/>
              <a:t>Evaporation rate: 55 – 65 inches</a:t>
            </a:r>
          </a:p>
          <a:p>
            <a:endParaRPr lang="en-US" dirty="0"/>
          </a:p>
          <a:p>
            <a:r>
              <a:rPr lang="en-US" dirty="0"/>
              <a:t>5 Resaca systems:</a:t>
            </a:r>
          </a:p>
          <a:p>
            <a:pPr marL="285750" indent="-285750">
              <a:buFont typeface="Arial" panose="020B0604020202020204" pitchFamily="34" charset="0"/>
              <a:buChar char="•"/>
            </a:pPr>
            <a:r>
              <a:rPr lang="en-US" dirty="0"/>
              <a:t>Resaca de </a:t>
            </a:r>
            <a:r>
              <a:rPr lang="en-US" dirty="0" err="1"/>
              <a:t>los</a:t>
            </a:r>
            <a:r>
              <a:rPr lang="en-US" dirty="0"/>
              <a:t> </a:t>
            </a:r>
            <a:r>
              <a:rPr lang="en-US" dirty="0" err="1"/>
              <a:t>Fresnos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Resaca de </a:t>
            </a:r>
            <a:r>
              <a:rPr lang="en-US" dirty="0" err="1"/>
              <a:t>los</a:t>
            </a:r>
            <a:r>
              <a:rPr lang="en-US" dirty="0"/>
              <a:t> </a:t>
            </a:r>
            <a:r>
              <a:rPr lang="en-US" dirty="0" err="1"/>
              <a:t>Cuates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Resaca del Rancho Viejo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Resaca de la Guerra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Town Resaca</a:t>
            </a:r>
          </a:p>
          <a:p>
            <a:endParaRPr lang="en-US" dirty="0"/>
          </a:p>
          <a:p>
            <a:endParaRPr lang="en-US" dirty="0"/>
          </a:p>
        </p:txBody>
      </p:sp>
      <p:sp>
        <p:nvSpPr>
          <p:cNvPr id="5" name="Rectangle 4"/>
          <p:cNvSpPr/>
          <p:nvPr/>
        </p:nvSpPr>
        <p:spPr>
          <a:xfrm>
            <a:off x="339785" y="4984124"/>
            <a:ext cx="2968911" cy="11348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545114" y="390419"/>
            <a:ext cx="7646886" cy="5930590"/>
            <a:chOff x="6066437" y="1883150"/>
            <a:chExt cx="5642677" cy="4376213"/>
          </a:xfrm>
        </p:grpSpPr>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3984" t="3633"/>
            <a:stretch/>
          </p:blipFill>
          <p:spPr>
            <a:xfrm>
              <a:off x="6066437" y="1883150"/>
              <a:ext cx="5642677" cy="4376213"/>
            </a:xfrm>
            <a:prstGeom prst="rect">
              <a:avLst/>
            </a:prstGeom>
          </p:spPr>
        </p:pic>
        <p:sp>
          <p:nvSpPr>
            <p:cNvPr id="6" name="Rectangle 5"/>
            <p:cNvSpPr/>
            <p:nvPr/>
          </p:nvSpPr>
          <p:spPr>
            <a:xfrm>
              <a:off x="7811907" y="4460329"/>
              <a:ext cx="2383972" cy="150926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215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677" y="293498"/>
            <a:ext cx="9742956" cy="1478570"/>
          </a:xfrm>
        </p:spPr>
        <p:txBody>
          <a:bodyPr>
            <a:normAutofit/>
          </a:bodyPr>
          <a:lstStyle/>
          <a:p>
            <a:r>
              <a:rPr lang="en-US" dirty="0" err="1">
                <a:solidFill>
                  <a:schemeClr val="tx1">
                    <a:lumMod val="95000"/>
                    <a:lumOff val="5000"/>
                  </a:schemeClr>
                </a:solidFill>
              </a:rPr>
              <a:t>Resacas</a:t>
            </a:r>
            <a:r>
              <a:rPr lang="en-US" dirty="0">
                <a:solidFill>
                  <a:schemeClr val="tx1">
                    <a:lumMod val="95000"/>
                    <a:lumOff val="5000"/>
                  </a:schemeClr>
                </a:solidFill>
              </a:rPr>
              <a:t> play vital roles in our study area</a:t>
            </a:r>
          </a:p>
        </p:txBody>
      </p:sp>
      <p:sp>
        <p:nvSpPr>
          <p:cNvPr id="13" name="Slide Number Placeholder 12"/>
          <p:cNvSpPr>
            <a:spLocks noGrp="1"/>
          </p:cNvSpPr>
          <p:nvPr>
            <p:ph type="sldNum" sz="quarter" idx="12"/>
          </p:nvPr>
        </p:nvSpPr>
        <p:spPr/>
        <p:txBody>
          <a:bodyPr/>
          <a:lstStyle/>
          <a:p>
            <a:fld id="{6D22F896-40B5-4ADD-8801-0D06FADFA095}" type="slidenum">
              <a:rPr lang="en-US" smtClean="0"/>
              <a:t>3</a:t>
            </a:fld>
            <a:endParaRPr lang="en-US" dirty="0"/>
          </a:p>
        </p:txBody>
      </p:sp>
      <p:sp>
        <p:nvSpPr>
          <p:cNvPr id="3" name="TextBox 2"/>
          <p:cNvSpPr txBox="1"/>
          <p:nvPr/>
        </p:nvSpPr>
        <p:spPr>
          <a:xfrm>
            <a:off x="642884" y="1172896"/>
            <a:ext cx="550198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Flood protection.</a:t>
            </a:r>
          </a:p>
          <a:p>
            <a:pPr marL="457200" indent="-457200">
              <a:buFont typeface="Arial" panose="020B0604020202020204" pitchFamily="34" charset="0"/>
              <a:buChar char="•"/>
            </a:pPr>
            <a:r>
              <a:rPr lang="en-US" sz="2800" dirty="0"/>
              <a:t>Raw water storage.</a:t>
            </a:r>
          </a:p>
          <a:p>
            <a:pPr marL="457200" indent="-457200">
              <a:buFont typeface="Arial" panose="020B0604020202020204" pitchFamily="34" charset="0"/>
              <a:buChar char="•"/>
            </a:pPr>
            <a:r>
              <a:rPr lang="en-US" sz="2800" dirty="0"/>
              <a:t>Irrigation conveyance. </a:t>
            </a:r>
          </a:p>
          <a:p>
            <a:pPr marL="457200" indent="-457200">
              <a:buFont typeface="Arial" panose="020B0604020202020204" pitchFamily="34" charset="0"/>
              <a:buChar char="•"/>
            </a:pPr>
            <a:r>
              <a:rPr lang="en-US" sz="2800" dirty="0"/>
              <a:t>Habitat for bird / wildlife species.</a:t>
            </a:r>
          </a:p>
        </p:txBody>
      </p:sp>
      <p:pic>
        <p:nvPicPr>
          <p:cNvPr id="12" name="Picture 11"/>
          <p:cNvPicPr>
            <a:picLocks noChangeAspect="1"/>
          </p:cNvPicPr>
          <p:nvPr/>
        </p:nvPicPr>
        <p:blipFill>
          <a:blip r:embed="rId3"/>
          <a:stretch>
            <a:fillRect/>
          </a:stretch>
        </p:blipFill>
        <p:spPr>
          <a:xfrm>
            <a:off x="1273386" y="3581967"/>
            <a:ext cx="8109537" cy="2982535"/>
          </a:xfrm>
          <a:prstGeom prst="rect">
            <a:avLst/>
          </a:prstGeom>
        </p:spPr>
      </p:pic>
    </p:spTree>
    <p:extLst>
      <p:ext uri="{BB962C8B-B14F-4D97-AF65-F5344CB8AC3E}">
        <p14:creationId xmlns:p14="http://schemas.microsoft.com/office/powerpoint/2010/main" val="355141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B777-E659-48EF-B313-397647604A3B}"/>
              </a:ext>
            </a:extLst>
          </p:cNvPr>
          <p:cNvSpPr>
            <a:spLocks noGrp="1"/>
          </p:cNvSpPr>
          <p:nvPr>
            <p:ph type="title"/>
          </p:nvPr>
        </p:nvSpPr>
        <p:spPr>
          <a:xfrm>
            <a:off x="-386036" y="251138"/>
            <a:ext cx="10515600" cy="920839"/>
          </a:xfrm>
        </p:spPr>
        <p:txBody>
          <a:bodyPr/>
          <a:lstStyle/>
          <a:p>
            <a:pPr algn="ctr"/>
            <a:r>
              <a:rPr lang="en-US" dirty="0"/>
              <a:t>Projected Water Depth Town Resaca</a:t>
            </a:r>
          </a:p>
        </p:txBody>
      </p:sp>
      <p:pic>
        <p:nvPicPr>
          <p:cNvPr id="5" name="Content Placeholder 4">
            <a:extLst>
              <a:ext uri="{FF2B5EF4-FFF2-40B4-BE49-F238E27FC236}">
                <a16:creationId xmlns:a16="http://schemas.microsoft.com/office/drawing/2014/main" id="{5A6A797C-C59C-45FC-8B05-4E05A6128E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4885" y="2208571"/>
            <a:ext cx="6838231" cy="4566918"/>
          </a:xfrm>
        </p:spPr>
      </p:pic>
      <p:sp>
        <p:nvSpPr>
          <p:cNvPr id="6" name="TextBox 5">
            <a:extLst>
              <a:ext uri="{FF2B5EF4-FFF2-40B4-BE49-F238E27FC236}">
                <a16:creationId xmlns:a16="http://schemas.microsoft.com/office/drawing/2014/main" id="{0D345D93-996B-4ADC-981F-9E7439C3D975}"/>
              </a:ext>
            </a:extLst>
          </p:cNvPr>
          <p:cNvSpPr txBox="1"/>
          <p:nvPr/>
        </p:nvSpPr>
        <p:spPr>
          <a:xfrm>
            <a:off x="173865" y="1045266"/>
            <a:ext cx="9131121" cy="923330"/>
          </a:xfrm>
          <a:prstGeom prst="rect">
            <a:avLst/>
          </a:prstGeom>
          <a:noFill/>
        </p:spPr>
        <p:txBody>
          <a:bodyPr wrap="square" rtlCol="0">
            <a:spAutoFit/>
          </a:bodyPr>
          <a:lstStyle/>
          <a:p>
            <a:r>
              <a:rPr lang="en-US" dirty="0"/>
              <a:t>Projected Water Depth = Current Water Depth – Sedimentation rate</a:t>
            </a:r>
          </a:p>
          <a:p>
            <a:endParaRPr lang="en-US" dirty="0"/>
          </a:p>
          <a:p>
            <a:r>
              <a:rPr lang="en-US" dirty="0"/>
              <a:t>Where Sedimentation rate = (Sediment thickness 1976 – Sediment thickness 2004) / 28   </a:t>
            </a:r>
          </a:p>
        </p:txBody>
      </p:sp>
    </p:spTree>
    <p:extLst>
      <p:ext uri="{BB962C8B-B14F-4D97-AF65-F5344CB8AC3E}">
        <p14:creationId xmlns:p14="http://schemas.microsoft.com/office/powerpoint/2010/main" val="345113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11E0D-AED9-4944-9FB5-293D8405D9B9}"/>
              </a:ext>
            </a:extLst>
          </p:cNvPr>
          <p:cNvSpPr>
            <a:spLocks noGrp="1"/>
          </p:cNvSpPr>
          <p:nvPr>
            <p:ph type="title"/>
          </p:nvPr>
        </p:nvSpPr>
        <p:spPr>
          <a:xfrm>
            <a:off x="-565597" y="251139"/>
            <a:ext cx="10515600" cy="734096"/>
          </a:xfrm>
        </p:spPr>
        <p:txBody>
          <a:bodyPr/>
          <a:lstStyle/>
          <a:p>
            <a:pPr algn="ctr"/>
            <a:r>
              <a:rPr lang="en-US" dirty="0"/>
              <a:t>Projected Water Depth Resaca de la Guerra</a:t>
            </a:r>
          </a:p>
        </p:txBody>
      </p:sp>
      <p:pic>
        <p:nvPicPr>
          <p:cNvPr id="5" name="Content Placeholder 4">
            <a:extLst>
              <a:ext uri="{FF2B5EF4-FFF2-40B4-BE49-F238E27FC236}">
                <a16:creationId xmlns:a16="http://schemas.microsoft.com/office/drawing/2014/main" id="{828B7B86-3056-46C9-97DF-A81C576DD8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095" y="985235"/>
            <a:ext cx="7820338" cy="5724357"/>
          </a:xfrm>
        </p:spPr>
      </p:pic>
    </p:spTree>
    <p:extLst>
      <p:ext uri="{BB962C8B-B14F-4D97-AF65-F5344CB8AC3E}">
        <p14:creationId xmlns:p14="http://schemas.microsoft.com/office/powerpoint/2010/main" val="399757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BD71-59E4-4673-90DE-681502E576D3}"/>
              </a:ext>
            </a:extLst>
          </p:cNvPr>
          <p:cNvSpPr>
            <a:spLocks noGrp="1"/>
          </p:cNvSpPr>
          <p:nvPr>
            <p:ph type="title"/>
          </p:nvPr>
        </p:nvSpPr>
        <p:spPr/>
        <p:txBody>
          <a:bodyPr>
            <a:normAutofit fontScale="90000"/>
          </a:bodyPr>
          <a:lstStyle/>
          <a:p>
            <a:r>
              <a:rPr lang="en-US" dirty="0"/>
              <a:t>Status of Town Resaca and Resaca de la Guerra according to the projected water depth. </a:t>
            </a:r>
          </a:p>
        </p:txBody>
      </p:sp>
      <p:graphicFrame>
        <p:nvGraphicFramePr>
          <p:cNvPr id="4" name="Content Placeholder 3">
            <a:extLst>
              <a:ext uri="{FF2B5EF4-FFF2-40B4-BE49-F238E27FC236}">
                <a16:creationId xmlns:a16="http://schemas.microsoft.com/office/drawing/2014/main" id="{14B31A83-C6FE-4DFF-A5E9-7792B51995E1}"/>
              </a:ext>
            </a:extLst>
          </p:cNvPr>
          <p:cNvGraphicFramePr>
            <a:graphicFrameLocks noGrp="1"/>
          </p:cNvGraphicFramePr>
          <p:nvPr>
            <p:ph idx="1"/>
            <p:extLst>
              <p:ext uri="{D42A27DB-BD31-4B8C-83A1-F6EECF244321}">
                <p14:modId xmlns:p14="http://schemas.microsoft.com/office/powerpoint/2010/main" val="821952392"/>
              </p:ext>
            </p:extLst>
          </p:nvPr>
        </p:nvGraphicFramePr>
        <p:xfrm>
          <a:off x="297287" y="2521692"/>
          <a:ext cx="10515600" cy="3114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67174202"/>
                    </a:ext>
                  </a:extLst>
                </a:gridCol>
                <a:gridCol w="5257800">
                  <a:extLst>
                    <a:ext uri="{9D8B030D-6E8A-4147-A177-3AD203B41FA5}">
                      <a16:colId xmlns:a16="http://schemas.microsoft.com/office/drawing/2014/main" val="2487078782"/>
                    </a:ext>
                  </a:extLst>
                </a:gridCol>
              </a:tblGrid>
              <a:tr h="370840">
                <a:tc>
                  <a:txBody>
                    <a:bodyPr/>
                    <a:lstStyle/>
                    <a:p>
                      <a:r>
                        <a:rPr lang="en-US" dirty="0"/>
                        <a:t>Status</a:t>
                      </a:r>
                    </a:p>
                  </a:txBody>
                  <a:tcPr/>
                </a:tc>
                <a:tc>
                  <a:txBody>
                    <a:bodyPr/>
                    <a:lstStyle/>
                    <a:p>
                      <a:r>
                        <a:rPr lang="en-US" dirty="0"/>
                        <a:t>Pools</a:t>
                      </a:r>
                    </a:p>
                  </a:txBody>
                  <a:tcPr/>
                </a:tc>
                <a:extLst>
                  <a:ext uri="{0D108BD9-81ED-4DB2-BD59-A6C34878D82A}">
                    <a16:rowId xmlns:a16="http://schemas.microsoft.com/office/drawing/2014/main" val="4205341373"/>
                  </a:ext>
                </a:extLst>
              </a:tr>
              <a:tr h="370840">
                <a:tc>
                  <a:txBody>
                    <a:bodyPr/>
                    <a:lstStyle/>
                    <a:p>
                      <a:r>
                        <a:rPr lang="en-US" dirty="0"/>
                        <a:t>Critical (50 years or less)</a:t>
                      </a:r>
                    </a:p>
                  </a:txBody>
                  <a:tcPr/>
                </a:tc>
                <a:tc>
                  <a:txBody>
                    <a:bodyPr/>
                    <a:lstStyle/>
                    <a:p>
                      <a:r>
                        <a:rPr lang="en-US" dirty="0"/>
                        <a:t>TR13, TR14, RG16, RG17, RG18, RG27, RG34, RG36, RG57</a:t>
                      </a:r>
                    </a:p>
                  </a:txBody>
                  <a:tcPr/>
                </a:tc>
                <a:extLst>
                  <a:ext uri="{0D108BD9-81ED-4DB2-BD59-A6C34878D82A}">
                    <a16:rowId xmlns:a16="http://schemas.microsoft.com/office/drawing/2014/main" val="514339918"/>
                  </a:ext>
                </a:extLst>
              </a:tr>
              <a:tr h="370840">
                <a:tc>
                  <a:txBody>
                    <a:bodyPr/>
                    <a:lstStyle/>
                    <a:p>
                      <a:r>
                        <a:rPr lang="en-US" dirty="0"/>
                        <a:t>Moderate (50 – 200 years)</a:t>
                      </a:r>
                    </a:p>
                  </a:txBody>
                  <a:tcPr/>
                </a:tc>
                <a:tc>
                  <a:txBody>
                    <a:bodyPr/>
                    <a:lstStyle/>
                    <a:p>
                      <a:r>
                        <a:rPr lang="en-US" dirty="0"/>
                        <a:t>TR05, TR06, TR07, TR08, TR19, RG19, RG20, RG21, RG22, RG24, RG28, RG33, RG35, RG37, RG55</a:t>
                      </a:r>
                    </a:p>
                  </a:txBody>
                  <a:tcPr/>
                </a:tc>
                <a:extLst>
                  <a:ext uri="{0D108BD9-81ED-4DB2-BD59-A6C34878D82A}">
                    <a16:rowId xmlns:a16="http://schemas.microsoft.com/office/drawing/2014/main" val="832271295"/>
                  </a:ext>
                </a:extLst>
              </a:tr>
              <a:tr h="370840">
                <a:tc>
                  <a:txBody>
                    <a:bodyPr/>
                    <a:lstStyle/>
                    <a:p>
                      <a:r>
                        <a:rPr lang="en-US" dirty="0"/>
                        <a:t>No risk ( &gt; 200 years)</a:t>
                      </a:r>
                    </a:p>
                  </a:txBody>
                  <a:tcPr/>
                </a:tc>
                <a:tc>
                  <a:txBody>
                    <a:bodyPr/>
                    <a:lstStyle/>
                    <a:p>
                      <a:r>
                        <a:rPr lang="en-US" dirty="0"/>
                        <a:t>TR02, TR03, TR04, TR10, TR11, RG23, RG25, RG26, RG29, RG30, RG31, RG32, RG38, RG39, RG40, RG41, RG42, RG43, RG44, RG46, RG51, RG52, RG53</a:t>
                      </a:r>
                    </a:p>
                  </a:txBody>
                  <a:tcPr/>
                </a:tc>
                <a:extLst>
                  <a:ext uri="{0D108BD9-81ED-4DB2-BD59-A6C34878D82A}">
                    <a16:rowId xmlns:a16="http://schemas.microsoft.com/office/drawing/2014/main" val="3036730477"/>
                  </a:ext>
                </a:extLst>
              </a:tr>
            </a:tbl>
          </a:graphicData>
        </a:graphic>
      </p:graphicFrame>
    </p:spTree>
    <p:extLst>
      <p:ext uri="{BB962C8B-B14F-4D97-AF65-F5344CB8AC3E}">
        <p14:creationId xmlns:p14="http://schemas.microsoft.com/office/powerpoint/2010/main" val="207370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6A64DE3-8568-47F7-9A3F-814BAD7A7E0A}"/>
              </a:ext>
            </a:extLst>
          </p:cNvPr>
          <p:cNvGraphicFramePr/>
          <p:nvPr>
            <p:extLst>
              <p:ext uri="{D42A27DB-BD31-4B8C-83A1-F6EECF244321}">
                <p14:modId xmlns:p14="http://schemas.microsoft.com/office/powerpoint/2010/main" val="807383672"/>
              </p:ext>
            </p:extLst>
          </p:nvPr>
        </p:nvGraphicFramePr>
        <p:xfrm>
          <a:off x="0" y="862885"/>
          <a:ext cx="6677696" cy="5388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ACC997A2-C178-42B5-8CAA-0F3566A73A7E}"/>
              </a:ext>
            </a:extLst>
          </p:cNvPr>
          <p:cNvSpPr>
            <a:spLocks noGrp="1"/>
          </p:cNvSpPr>
          <p:nvPr>
            <p:ph type="title"/>
          </p:nvPr>
        </p:nvSpPr>
        <p:spPr>
          <a:xfrm>
            <a:off x="0" y="0"/>
            <a:ext cx="6020873" cy="862885"/>
          </a:xfrm>
        </p:spPr>
        <p:txBody>
          <a:bodyPr>
            <a:normAutofit/>
          </a:bodyPr>
          <a:lstStyle/>
          <a:p>
            <a:pPr algn="ctr"/>
            <a:r>
              <a:rPr lang="en-US" sz="3200" dirty="0"/>
              <a:t>Analysis of Covariance(ANCOVA)</a:t>
            </a:r>
            <a:endParaRPr lang="en-US" sz="4000" dirty="0"/>
          </a:p>
        </p:txBody>
      </p:sp>
      <p:pic>
        <p:nvPicPr>
          <p:cNvPr id="8" name="Picture 7">
            <a:extLst>
              <a:ext uri="{FF2B5EF4-FFF2-40B4-BE49-F238E27FC236}">
                <a16:creationId xmlns:a16="http://schemas.microsoft.com/office/drawing/2014/main" id="{C62256F1-0A94-4832-B054-D3DA2659CD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0063" y="62844"/>
            <a:ext cx="5329661" cy="3541690"/>
          </a:xfrm>
          <a:prstGeom prst="rect">
            <a:avLst/>
          </a:prstGeom>
        </p:spPr>
      </p:pic>
      <p:graphicFrame>
        <p:nvGraphicFramePr>
          <p:cNvPr id="9" name="Table 8">
            <a:extLst>
              <a:ext uri="{FF2B5EF4-FFF2-40B4-BE49-F238E27FC236}">
                <a16:creationId xmlns:a16="http://schemas.microsoft.com/office/drawing/2014/main" id="{8BA139CC-7818-4F71-AE6D-817D92051C92}"/>
              </a:ext>
            </a:extLst>
          </p:cNvPr>
          <p:cNvGraphicFramePr>
            <a:graphicFrameLocks noGrp="1"/>
          </p:cNvGraphicFramePr>
          <p:nvPr>
            <p:extLst>
              <p:ext uri="{D42A27DB-BD31-4B8C-83A1-F6EECF244321}">
                <p14:modId xmlns:p14="http://schemas.microsoft.com/office/powerpoint/2010/main" val="3915779994"/>
              </p:ext>
            </p:extLst>
          </p:nvPr>
        </p:nvGraphicFramePr>
        <p:xfrm>
          <a:off x="6360063" y="3557199"/>
          <a:ext cx="5746124" cy="2926080"/>
        </p:xfrm>
        <a:graphic>
          <a:graphicData uri="http://schemas.openxmlformats.org/drawingml/2006/table">
            <a:tbl>
              <a:tblPr firstRow="1" bandRow="1">
                <a:tableStyleId>{5C22544A-7EE6-4342-B048-85BDC9FD1C3A}</a:tableStyleId>
              </a:tblPr>
              <a:tblGrid>
                <a:gridCol w="2873062">
                  <a:extLst>
                    <a:ext uri="{9D8B030D-6E8A-4147-A177-3AD203B41FA5}">
                      <a16:colId xmlns:a16="http://schemas.microsoft.com/office/drawing/2014/main" val="3401092550"/>
                    </a:ext>
                  </a:extLst>
                </a:gridCol>
                <a:gridCol w="2873062">
                  <a:extLst>
                    <a:ext uri="{9D8B030D-6E8A-4147-A177-3AD203B41FA5}">
                      <a16:colId xmlns:a16="http://schemas.microsoft.com/office/drawing/2014/main" val="2006044771"/>
                    </a:ext>
                  </a:extLst>
                </a:gridCol>
              </a:tblGrid>
              <a:tr h="268235">
                <a:tc>
                  <a:txBody>
                    <a:bodyPr/>
                    <a:lstStyle/>
                    <a:p>
                      <a:r>
                        <a:rPr lang="en-US" dirty="0"/>
                        <a:t>Variable</a:t>
                      </a:r>
                    </a:p>
                  </a:txBody>
                  <a:tcPr/>
                </a:tc>
                <a:tc>
                  <a:txBody>
                    <a:bodyPr/>
                    <a:lstStyle/>
                    <a:p>
                      <a:r>
                        <a:rPr lang="en-US" dirty="0"/>
                        <a:t>Value</a:t>
                      </a:r>
                    </a:p>
                  </a:txBody>
                  <a:tcPr/>
                </a:tc>
                <a:extLst>
                  <a:ext uri="{0D108BD9-81ED-4DB2-BD59-A6C34878D82A}">
                    <a16:rowId xmlns:a16="http://schemas.microsoft.com/office/drawing/2014/main" val="430176052"/>
                  </a:ext>
                </a:extLst>
              </a:tr>
              <a:tr h="268235">
                <a:tc>
                  <a:txBody>
                    <a:bodyPr/>
                    <a:lstStyle/>
                    <a:p>
                      <a:r>
                        <a:rPr lang="en-US" dirty="0"/>
                        <a:t>Sediment thickness</a:t>
                      </a:r>
                    </a:p>
                  </a:txBody>
                  <a:tcPr/>
                </a:tc>
                <a:tc>
                  <a:txBody>
                    <a:bodyPr/>
                    <a:lstStyle/>
                    <a:p>
                      <a:r>
                        <a:rPr lang="en-US" dirty="0"/>
                        <a:t>31.9 cm</a:t>
                      </a:r>
                    </a:p>
                  </a:txBody>
                  <a:tcPr/>
                </a:tc>
                <a:extLst>
                  <a:ext uri="{0D108BD9-81ED-4DB2-BD59-A6C34878D82A}">
                    <a16:rowId xmlns:a16="http://schemas.microsoft.com/office/drawing/2014/main" val="169840886"/>
                  </a:ext>
                </a:extLst>
              </a:tr>
              <a:tr h="268235">
                <a:tc>
                  <a:txBody>
                    <a:bodyPr/>
                    <a:lstStyle/>
                    <a:p>
                      <a:r>
                        <a:rPr lang="en-US" dirty="0"/>
                        <a:t>Pool area</a:t>
                      </a:r>
                    </a:p>
                  </a:txBody>
                  <a:tcPr/>
                </a:tc>
                <a:tc>
                  <a:txBody>
                    <a:bodyPr/>
                    <a:lstStyle/>
                    <a:p>
                      <a:r>
                        <a:rPr lang="en-US" dirty="0"/>
                        <a:t>97,567 m2</a:t>
                      </a:r>
                    </a:p>
                  </a:txBody>
                  <a:tcPr/>
                </a:tc>
                <a:extLst>
                  <a:ext uri="{0D108BD9-81ED-4DB2-BD59-A6C34878D82A}">
                    <a16:rowId xmlns:a16="http://schemas.microsoft.com/office/drawing/2014/main" val="4292592646"/>
                  </a:ext>
                </a:extLst>
              </a:tr>
              <a:tr h="268235">
                <a:tc>
                  <a:txBody>
                    <a:bodyPr/>
                    <a:lstStyle/>
                    <a:p>
                      <a:r>
                        <a:rPr lang="en-US" dirty="0"/>
                        <a:t>Pool length </a:t>
                      </a:r>
                    </a:p>
                  </a:txBody>
                  <a:tcPr/>
                </a:tc>
                <a:tc>
                  <a:txBody>
                    <a:bodyPr/>
                    <a:lstStyle/>
                    <a:p>
                      <a:r>
                        <a:rPr lang="en-US" dirty="0"/>
                        <a:t>2.3 km</a:t>
                      </a:r>
                    </a:p>
                  </a:txBody>
                  <a:tcPr/>
                </a:tc>
                <a:extLst>
                  <a:ext uri="{0D108BD9-81ED-4DB2-BD59-A6C34878D82A}">
                    <a16:rowId xmlns:a16="http://schemas.microsoft.com/office/drawing/2014/main" val="440067470"/>
                  </a:ext>
                </a:extLst>
              </a:tr>
              <a:tr h="268235">
                <a:tc>
                  <a:txBody>
                    <a:bodyPr/>
                    <a:lstStyle/>
                    <a:p>
                      <a:r>
                        <a:rPr lang="en-US" dirty="0"/>
                        <a:t>Connection structure</a:t>
                      </a:r>
                    </a:p>
                  </a:txBody>
                  <a:tcPr/>
                </a:tc>
                <a:tc>
                  <a:txBody>
                    <a:bodyPr/>
                    <a:lstStyle/>
                    <a:p>
                      <a:r>
                        <a:rPr lang="en-US" dirty="0"/>
                        <a:t>Rail Road Bridge</a:t>
                      </a:r>
                    </a:p>
                  </a:txBody>
                  <a:tcPr/>
                </a:tc>
                <a:extLst>
                  <a:ext uri="{0D108BD9-81ED-4DB2-BD59-A6C34878D82A}">
                    <a16:rowId xmlns:a16="http://schemas.microsoft.com/office/drawing/2014/main" val="2040771843"/>
                  </a:ext>
                </a:extLst>
              </a:tr>
              <a:tr h="268235">
                <a:tc>
                  <a:txBody>
                    <a:bodyPr/>
                    <a:lstStyle/>
                    <a:p>
                      <a:r>
                        <a:rPr lang="en-US" dirty="0"/>
                        <a:t>Urbanization</a:t>
                      </a:r>
                    </a:p>
                  </a:txBody>
                  <a:tcPr/>
                </a:tc>
                <a:tc>
                  <a:txBody>
                    <a:bodyPr/>
                    <a:lstStyle/>
                    <a:p>
                      <a:r>
                        <a:rPr lang="en-US" dirty="0"/>
                        <a:t>83.1%</a:t>
                      </a:r>
                    </a:p>
                  </a:txBody>
                  <a:tcPr/>
                </a:tc>
                <a:extLst>
                  <a:ext uri="{0D108BD9-81ED-4DB2-BD59-A6C34878D82A}">
                    <a16:rowId xmlns:a16="http://schemas.microsoft.com/office/drawing/2014/main" val="2642359716"/>
                  </a:ext>
                </a:extLst>
              </a:tr>
              <a:tr h="268235">
                <a:tc>
                  <a:txBody>
                    <a:bodyPr/>
                    <a:lstStyle/>
                    <a:p>
                      <a:r>
                        <a:rPr lang="en-US" dirty="0" err="1"/>
                        <a:t>Sewershed</a:t>
                      </a:r>
                      <a:r>
                        <a:rPr lang="en-US" dirty="0"/>
                        <a:t> area </a:t>
                      </a:r>
                    </a:p>
                  </a:txBody>
                  <a:tcPr/>
                </a:tc>
                <a:tc>
                  <a:txBody>
                    <a:bodyPr/>
                    <a:lstStyle/>
                    <a:p>
                      <a:r>
                        <a:rPr lang="en-US" dirty="0"/>
                        <a:t>491,155 m2</a:t>
                      </a:r>
                    </a:p>
                  </a:txBody>
                  <a:tcPr/>
                </a:tc>
                <a:extLst>
                  <a:ext uri="{0D108BD9-81ED-4DB2-BD59-A6C34878D82A}">
                    <a16:rowId xmlns:a16="http://schemas.microsoft.com/office/drawing/2014/main" val="1016382726"/>
                  </a:ext>
                </a:extLst>
              </a:tr>
              <a:tr h="268235">
                <a:tc>
                  <a:txBody>
                    <a:bodyPr/>
                    <a:lstStyle/>
                    <a:p>
                      <a:r>
                        <a:rPr lang="en-US" dirty="0"/>
                        <a:t>Population</a:t>
                      </a:r>
                    </a:p>
                  </a:txBody>
                  <a:tcPr/>
                </a:tc>
                <a:tc>
                  <a:txBody>
                    <a:bodyPr/>
                    <a:lstStyle/>
                    <a:p>
                      <a:r>
                        <a:rPr lang="en-US" dirty="0"/>
                        <a:t>875 habitants</a:t>
                      </a:r>
                    </a:p>
                  </a:txBody>
                  <a:tcPr/>
                </a:tc>
                <a:extLst>
                  <a:ext uri="{0D108BD9-81ED-4DB2-BD59-A6C34878D82A}">
                    <a16:rowId xmlns:a16="http://schemas.microsoft.com/office/drawing/2014/main" val="2222417233"/>
                  </a:ext>
                </a:extLst>
              </a:tr>
            </a:tbl>
          </a:graphicData>
        </a:graphic>
      </p:graphicFrame>
    </p:spTree>
    <p:extLst>
      <p:ext uri="{BB962C8B-B14F-4D97-AF65-F5344CB8AC3E}">
        <p14:creationId xmlns:p14="http://schemas.microsoft.com/office/powerpoint/2010/main" val="242349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9F51B26D-83AB-4884-9128-E296605D5572}"/>
              </a:ext>
            </a:extLst>
          </p:cNvPr>
          <p:cNvSpPr txBox="1"/>
          <p:nvPr/>
        </p:nvSpPr>
        <p:spPr>
          <a:xfrm>
            <a:off x="6040782" y="3451737"/>
            <a:ext cx="3017228" cy="276999"/>
          </a:xfrm>
          <a:prstGeom prst="rect">
            <a:avLst/>
          </a:prstGeom>
          <a:noFill/>
        </p:spPr>
        <p:txBody>
          <a:bodyPr wrap="square" rtlCol="0">
            <a:spAutoFit/>
          </a:bodyPr>
          <a:lstStyle/>
          <a:p>
            <a:pPr algn="ctr"/>
            <a:r>
              <a:rPr lang="en-US" sz="1200" dirty="0"/>
              <a:t>Sediment Thickness vs </a:t>
            </a:r>
            <a:r>
              <a:rPr lang="en-US" sz="1200" dirty="0" err="1"/>
              <a:t>Sewershed</a:t>
            </a:r>
            <a:r>
              <a:rPr lang="en-US" sz="1200" dirty="0"/>
              <a:t>  = 0.0533</a:t>
            </a:r>
          </a:p>
        </p:txBody>
      </p:sp>
      <p:grpSp>
        <p:nvGrpSpPr>
          <p:cNvPr id="27" name="Group 26">
            <a:extLst>
              <a:ext uri="{FF2B5EF4-FFF2-40B4-BE49-F238E27FC236}">
                <a16:creationId xmlns:a16="http://schemas.microsoft.com/office/drawing/2014/main" id="{C5DDA2A2-AAE4-4C64-A7B9-E6B93B61068F}"/>
              </a:ext>
            </a:extLst>
          </p:cNvPr>
          <p:cNvGrpSpPr/>
          <p:nvPr/>
        </p:nvGrpSpPr>
        <p:grpSpPr>
          <a:xfrm>
            <a:off x="2912549" y="-1044"/>
            <a:ext cx="9279451" cy="6858000"/>
            <a:chOff x="355123" y="0"/>
            <a:chExt cx="9279451" cy="6858000"/>
          </a:xfrm>
        </p:grpSpPr>
        <p:pic>
          <p:nvPicPr>
            <p:cNvPr id="5" name="Picture 4">
              <a:extLst>
                <a:ext uri="{FF2B5EF4-FFF2-40B4-BE49-F238E27FC236}">
                  <a16:creationId xmlns:a16="http://schemas.microsoft.com/office/drawing/2014/main" id="{6892C91D-1E56-414D-B8B4-D8BBFC2AA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346" y="322052"/>
              <a:ext cx="2790646" cy="3106947"/>
            </a:xfrm>
            <a:prstGeom prst="rect">
              <a:avLst/>
            </a:prstGeom>
          </p:spPr>
        </p:pic>
        <p:pic>
          <p:nvPicPr>
            <p:cNvPr id="7" name="Picture 6">
              <a:extLst>
                <a:ext uri="{FF2B5EF4-FFF2-40B4-BE49-F238E27FC236}">
                  <a16:creationId xmlns:a16="http://schemas.microsoft.com/office/drawing/2014/main" id="{4F3D77CF-B1EC-4E5F-8048-4C296E948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123" y="3830128"/>
              <a:ext cx="3027872" cy="3027872"/>
            </a:xfrm>
            <a:prstGeom prst="rect">
              <a:avLst/>
            </a:prstGeom>
          </p:spPr>
        </p:pic>
        <p:pic>
          <p:nvPicPr>
            <p:cNvPr id="10" name="Picture 9">
              <a:extLst>
                <a:ext uri="{FF2B5EF4-FFF2-40B4-BE49-F238E27FC236}">
                  <a16:creationId xmlns:a16="http://schemas.microsoft.com/office/drawing/2014/main" id="{7250DF33-B73F-4ADB-B9FE-753F7E9582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8999" y="3830127"/>
              <a:ext cx="3017228" cy="3027873"/>
            </a:xfrm>
            <a:prstGeom prst="rect">
              <a:avLst/>
            </a:prstGeom>
          </p:spPr>
        </p:pic>
        <p:sp>
          <p:nvSpPr>
            <p:cNvPr id="11" name="TextBox 10">
              <a:extLst>
                <a:ext uri="{FF2B5EF4-FFF2-40B4-BE49-F238E27FC236}">
                  <a16:creationId xmlns:a16="http://schemas.microsoft.com/office/drawing/2014/main" id="{7F33D10F-E091-43FA-9E45-1693447EA600}"/>
                </a:ext>
              </a:extLst>
            </p:cNvPr>
            <p:cNvSpPr txBox="1"/>
            <p:nvPr/>
          </p:nvSpPr>
          <p:spPr>
            <a:xfrm>
              <a:off x="520488" y="24260"/>
              <a:ext cx="3017228" cy="276999"/>
            </a:xfrm>
            <a:prstGeom prst="rect">
              <a:avLst/>
            </a:prstGeom>
            <a:noFill/>
          </p:spPr>
          <p:txBody>
            <a:bodyPr wrap="square" rtlCol="0">
              <a:spAutoFit/>
            </a:bodyPr>
            <a:lstStyle/>
            <a:p>
              <a:pPr algn="ctr"/>
              <a:r>
                <a:rPr lang="en-US" sz="1200" dirty="0"/>
                <a:t>Sediment Thickness vs Urbanization = 0.1826</a:t>
              </a:r>
            </a:p>
          </p:txBody>
        </p:sp>
        <p:sp>
          <p:nvSpPr>
            <p:cNvPr id="13" name="TextBox 12">
              <a:extLst>
                <a:ext uri="{FF2B5EF4-FFF2-40B4-BE49-F238E27FC236}">
                  <a16:creationId xmlns:a16="http://schemas.microsoft.com/office/drawing/2014/main" id="{7001223B-EE68-4D49-8927-DCAF3AE744A3}"/>
                </a:ext>
              </a:extLst>
            </p:cNvPr>
            <p:cNvSpPr txBox="1"/>
            <p:nvPr/>
          </p:nvSpPr>
          <p:spPr>
            <a:xfrm>
              <a:off x="3537716" y="0"/>
              <a:ext cx="3017228" cy="276999"/>
            </a:xfrm>
            <a:prstGeom prst="rect">
              <a:avLst/>
            </a:prstGeom>
            <a:noFill/>
          </p:spPr>
          <p:txBody>
            <a:bodyPr wrap="square" rtlCol="0">
              <a:spAutoFit/>
            </a:bodyPr>
            <a:lstStyle/>
            <a:p>
              <a:pPr algn="ctr"/>
              <a:r>
                <a:rPr lang="en-US" sz="1200" dirty="0"/>
                <a:t>Sediment Thickness vs Connections = 0.0089</a:t>
              </a:r>
            </a:p>
          </p:txBody>
        </p:sp>
        <p:pic>
          <p:nvPicPr>
            <p:cNvPr id="17" name="Picture 16">
              <a:extLst>
                <a:ext uri="{FF2B5EF4-FFF2-40B4-BE49-F238E27FC236}">
                  <a16:creationId xmlns:a16="http://schemas.microsoft.com/office/drawing/2014/main" id="{DAA92859-2979-4809-9508-DC8C1D0254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8998" y="322051"/>
              <a:ext cx="3125945" cy="3125945"/>
            </a:xfrm>
            <a:prstGeom prst="rect">
              <a:avLst/>
            </a:prstGeom>
          </p:spPr>
        </p:pic>
        <p:sp>
          <p:nvSpPr>
            <p:cNvPr id="18" name="TextBox 17">
              <a:extLst>
                <a:ext uri="{FF2B5EF4-FFF2-40B4-BE49-F238E27FC236}">
                  <a16:creationId xmlns:a16="http://schemas.microsoft.com/office/drawing/2014/main" id="{28559FD4-91FE-42A3-8AEB-7F20EF505B1C}"/>
                </a:ext>
              </a:extLst>
            </p:cNvPr>
            <p:cNvSpPr txBox="1"/>
            <p:nvPr/>
          </p:nvSpPr>
          <p:spPr>
            <a:xfrm>
              <a:off x="569346" y="3475674"/>
              <a:ext cx="3017228" cy="276999"/>
            </a:xfrm>
            <a:prstGeom prst="rect">
              <a:avLst/>
            </a:prstGeom>
            <a:noFill/>
          </p:spPr>
          <p:txBody>
            <a:bodyPr wrap="square" rtlCol="0">
              <a:spAutoFit/>
            </a:bodyPr>
            <a:lstStyle/>
            <a:p>
              <a:pPr algn="ctr"/>
              <a:r>
                <a:rPr lang="en-US" sz="1200" dirty="0"/>
                <a:t>Sediment Thickness vs Pool area = -0.0876</a:t>
              </a:r>
            </a:p>
          </p:txBody>
        </p:sp>
        <p:pic>
          <p:nvPicPr>
            <p:cNvPr id="21" name="Picture 20">
              <a:extLst>
                <a:ext uri="{FF2B5EF4-FFF2-40B4-BE49-F238E27FC236}">
                  <a16:creationId xmlns:a16="http://schemas.microsoft.com/office/drawing/2014/main" id="{3A35DF7B-B84F-4CDF-846A-60539C83E9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0584" y="322051"/>
              <a:ext cx="3058133" cy="3153624"/>
            </a:xfrm>
            <a:prstGeom prst="rect">
              <a:avLst/>
            </a:prstGeom>
          </p:spPr>
        </p:pic>
        <p:sp>
          <p:nvSpPr>
            <p:cNvPr id="22" name="TextBox 21">
              <a:extLst>
                <a:ext uri="{FF2B5EF4-FFF2-40B4-BE49-F238E27FC236}">
                  <a16:creationId xmlns:a16="http://schemas.microsoft.com/office/drawing/2014/main" id="{3E8C93AF-6995-4798-AFD7-655F5C953277}"/>
                </a:ext>
              </a:extLst>
            </p:cNvPr>
            <p:cNvSpPr txBox="1"/>
            <p:nvPr/>
          </p:nvSpPr>
          <p:spPr>
            <a:xfrm>
              <a:off x="6617346" y="32704"/>
              <a:ext cx="3017228" cy="276999"/>
            </a:xfrm>
            <a:prstGeom prst="rect">
              <a:avLst/>
            </a:prstGeom>
            <a:noFill/>
          </p:spPr>
          <p:txBody>
            <a:bodyPr wrap="square" rtlCol="0">
              <a:spAutoFit/>
            </a:bodyPr>
            <a:lstStyle/>
            <a:p>
              <a:pPr algn="ctr"/>
              <a:r>
                <a:rPr lang="en-US" sz="1200" dirty="0"/>
                <a:t>Sediment Thickness vs Population = 0.1074</a:t>
              </a:r>
            </a:p>
          </p:txBody>
        </p:sp>
        <p:pic>
          <p:nvPicPr>
            <p:cNvPr id="25" name="Picture 24">
              <a:extLst>
                <a:ext uri="{FF2B5EF4-FFF2-40B4-BE49-F238E27FC236}">
                  <a16:creationId xmlns:a16="http://schemas.microsoft.com/office/drawing/2014/main" id="{9E4B854E-5B66-480E-A3BF-12C370D9D7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4566" y="3845782"/>
              <a:ext cx="2821743" cy="2821743"/>
            </a:xfrm>
            <a:prstGeom prst="rect">
              <a:avLst/>
            </a:prstGeom>
          </p:spPr>
        </p:pic>
        <p:sp>
          <p:nvSpPr>
            <p:cNvPr id="26" name="TextBox 25">
              <a:extLst>
                <a:ext uri="{FF2B5EF4-FFF2-40B4-BE49-F238E27FC236}">
                  <a16:creationId xmlns:a16="http://schemas.microsoft.com/office/drawing/2014/main" id="{B6A22E5A-EF29-4D6D-97AF-1133858F1D86}"/>
                </a:ext>
              </a:extLst>
            </p:cNvPr>
            <p:cNvSpPr txBox="1"/>
            <p:nvPr/>
          </p:nvSpPr>
          <p:spPr>
            <a:xfrm>
              <a:off x="6586823" y="3475674"/>
              <a:ext cx="3017228" cy="276999"/>
            </a:xfrm>
            <a:prstGeom prst="rect">
              <a:avLst/>
            </a:prstGeom>
            <a:noFill/>
          </p:spPr>
          <p:txBody>
            <a:bodyPr wrap="square" rtlCol="0">
              <a:spAutoFit/>
            </a:bodyPr>
            <a:lstStyle/>
            <a:p>
              <a:pPr algn="ctr"/>
              <a:r>
                <a:rPr lang="en-US" sz="1200" dirty="0"/>
                <a:t>Sediment Thickness vs Pool length  = -0.0034</a:t>
              </a:r>
            </a:p>
          </p:txBody>
        </p:sp>
      </p:grpSp>
      <p:sp>
        <p:nvSpPr>
          <p:cNvPr id="28" name="Title 1">
            <a:extLst>
              <a:ext uri="{FF2B5EF4-FFF2-40B4-BE49-F238E27FC236}">
                <a16:creationId xmlns:a16="http://schemas.microsoft.com/office/drawing/2014/main" id="{54FFD4B1-9BEE-470D-894E-EA5A2F5C958C}"/>
              </a:ext>
            </a:extLst>
          </p:cNvPr>
          <p:cNvSpPr txBox="1">
            <a:spLocks/>
          </p:cNvSpPr>
          <p:nvPr/>
        </p:nvSpPr>
        <p:spPr>
          <a:xfrm>
            <a:off x="-308673" y="-1044"/>
            <a:ext cx="3693544" cy="159993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Correlation test</a:t>
            </a:r>
          </a:p>
        </p:txBody>
      </p:sp>
      <p:sp>
        <p:nvSpPr>
          <p:cNvPr id="30" name="TextBox 29">
            <a:extLst>
              <a:ext uri="{FF2B5EF4-FFF2-40B4-BE49-F238E27FC236}">
                <a16:creationId xmlns:a16="http://schemas.microsoft.com/office/drawing/2014/main" id="{DF49758A-4F7B-4A70-9911-7A154343C1D8}"/>
              </a:ext>
            </a:extLst>
          </p:cNvPr>
          <p:cNvSpPr txBox="1"/>
          <p:nvPr/>
        </p:nvSpPr>
        <p:spPr>
          <a:xfrm>
            <a:off x="141668" y="1874481"/>
            <a:ext cx="270187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Urbanization has the highest correlation coefficient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Population has the second highest correlation coefficient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Pool area and pool length have negative coefficients </a:t>
            </a:r>
          </a:p>
        </p:txBody>
      </p:sp>
    </p:spTree>
    <p:extLst>
      <p:ext uri="{BB962C8B-B14F-4D97-AF65-F5344CB8AC3E}">
        <p14:creationId xmlns:p14="http://schemas.microsoft.com/office/powerpoint/2010/main" val="188014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4812"/>
            <a:ext cx="9905998" cy="755423"/>
          </a:xfrm>
        </p:spPr>
        <p:txBody>
          <a:bodyPr/>
          <a:lstStyle/>
          <a:p>
            <a:r>
              <a:rPr lang="en-US" dirty="0">
                <a:solidFill>
                  <a:schemeClr val="tx1">
                    <a:lumMod val="95000"/>
                    <a:lumOff val="5000"/>
                  </a:schemeClr>
                </a:solidFill>
              </a:rPr>
              <a:t>Hydraulic structures</a:t>
            </a:r>
          </a:p>
        </p:txBody>
      </p:sp>
      <p:sp>
        <p:nvSpPr>
          <p:cNvPr id="3" name="Content Placeholder 2"/>
          <p:cNvSpPr>
            <a:spLocks noGrp="1"/>
          </p:cNvSpPr>
          <p:nvPr>
            <p:ph idx="1"/>
          </p:nvPr>
        </p:nvSpPr>
        <p:spPr>
          <a:xfrm>
            <a:off x="460800" y="1205944"/>
            <a:ext cx="3866024" cy="5568166"/>
          </a:xfrm>
        </p:spPr>
        <p:txBody>
          <a:bodyPr>
            <a:normAutofit fontScale="77500" lnSpcReduction="20000"/>
          </a:bodyPr>
          <a:lstStyle/>
          <a:p>
            <a:pPr marL="0" indent="0">
              <a:buNone/>
            </a:pPr>
            <a:r>
              <a:rPr lang="en-US" sz="3400" dirty="0"/>
              <a:t>Located where </a:t>
            </a:r>
            <a:r>
              <a:rPr lang="en-US" sz="3400" dirty="0" err="1"/>
              <a:t>resacas</a:t>
            </a:r>
            <a:r>
              <a:rPr lang="en-US" sz="3400" dirty="0"/>
              <a:t> are cut off by streets.</a:t>
            </a:r>
          </a:p>
          <a:p>
            <a:pPr marL="0" indent="0">
              <a:buNone/>
            </a:pPr>
            <a:endParaRPr lang="en-US" sz="3400" dirty="0"/>
          </a:p>
          <a:p>
            <a:pPr marL="0" indent="0">
              <a:buNone/>
            </a:pPr>
            <a:r>
              <a:rPr lang="en-US" sz="3400" dirty="0"/>
              <a:t>Designed to allow flow between the in-line pools or to maintain water levels</a:t>
            </a:r>
          </a:p>
          <a:p>
            <a:pPr marL="0" indent="0">
              <a:buNone/>
            </a:pPr>
            <a:endParaRPr lang="en-US" sz="3400" dirty="0"/>
          </a:p>
          <a:p>
            <a:pPr marL="0" indent="0">
              <a:buNone/>
            </a:pPr>
            <a:r>
              <a:rPr lang="en-US" sz="3400" dirty="0"/>
              <a:t>Types:</a:t>
            </a:r>
          </a:p>
          <a:p>
            <a:pPr marL="285750" indent="-285750"/>
            <a:r>
              <a:rPr lang="en-US" sz="3400" dirty="0"/>
              <a:t>Weir</a:t>
            </a:r>
          </a:p>
          <a:p>
            <a:pPr marL="285750" indent="-285750"/>
            <a:r>
              <a:rPr lang="en-US" sz="3400" dirty="0"/>
              <a:t>Box Culvert</a:t>
            </a:r>
          </a:p>
          <a:p>
            <a:pPr marL="285750" indent="-285750"/>
            <a:r>
              <a:rPr lang="en-US" sz="3400" dirty="0"/>
              <a:t>Bridge</a:t>
            </a:r>
          </a:p>
          <a:p>
            <a:pPr marL="285750" indent="-285750"/>
            <a:r>
              <a:rPr lang="en-US" sz="3400" dirty="0"/>
              <a:t>Reinforced concrete pipe</a:t>
            </a:r>
          </a:p>
          <a:p>
            <a:pPr marL="0" indent="0">
              <a:buNone/>
            </a:pPr>
            <a:endParaRPr lang="en-US" sz="3200" dirty="0"/>
          </a:p>
          <a:p>
            <a:endParaRPr lang="en-US" dirty="0"/>
          </a:p>
        </p:txBody>
      </p:sp>
      <p:sp>
        <p:nvSpPr>
          <p:cNvPr id="8" name="Slide Number Placeholder 7"/>
          <p:cNvSpPr>
            <a:spLocks noGrp="1"/>
          </p:cNvSpPr>
          <p:nvPr>
            <p:ph type="sldNum" sz="quarter" idx="12"/>
          </p:nvPr>
        </p:nvSpPr>
        <p:spPr/>
        <p:txBody>
          <a:bodyPr/>
          <a:lstStyle/>
          <a:p>
            <a:fld id="{6D22F896-40B5-4ADD-8801-0D06FADFA095}" type="slidenum">
              <a:rPr lang="en-US" smtClean="0"/>
              <a:t>9</a:t>
            </a:fld>
            <a:endParaRPr lang="en-US" dirty="0"/>
          </a:p>
        </p:txBody>
      </p:sp>
      <p:pic>
        <p:nvPicPr>
          <p:cNvPr id="5" name="Picture 4"/>
          <p:cNvPicPr>
            <a:picLocks noChangeAspect="1"/>
          </p:cNvPicPr>
          <p:nvPr/>
        </p:nvPicPr>
        <p:blipFill>
          <a:blip r:embed="rId3"/>
          <a:stretch>
            <a:fillRect/>
          </a:stretch>
        </p:blipFill>
        <p:spPr>
          <a:xfrm>
            <a:off x="4732527" y="1103137"/>
            <a:ext cx="7170534" cy="4595764"/>
          </a:xfrm>
          <a:prstGeom prst="rect">
            <a:avLst/>
          </a:prstGeom>
        </p:spPr>
      </p:pic>
    </p:spTree>
    <p:extLst>
      <p:ext uri="{BB962C8B-B14F-4D97-AF65-F5344CB8AC3E}">
        <p14:creationId xmlns:p14="http://schemas.microsoft.com/office/powerpoint/2010/main" val="9730052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1213</TotalTime>
  <Words>575</Words>
  <Application>Microsoft Office PowerPoint</Application>
  <PresentationFormat>Widescreen</PresentationFormat>
  <Paragraphs>109</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ANALYSIS OF SEDIMENTATION AND PROJECTED WATER DEPTH LEVELS IN RESACAS OF BROWNSVILLE, TEXAS</vt:lpstr>
      <vt:lpstr>Study area</vt:lpstr>
      <vt:lpstr>Resacas play vital roles in our study area</vt:lpstr>
      <vt:lpstr>Projected Water Depth Town Resaca</vt:lpstr>
      <vt:lpstr>Projected Water Depth Resaca de la Guerra</vt:lpstr>
      <vt:lpstr>Status of Town Resaca and Resaca de la Guerra according to the projected water depth. </vt:lpstr>
      <vt:lpstr>Analysis of Covariance(ANCOVA)</vt:lpstr>
      <vt:lpstr>PowerPoint Presentation</vt:lpstr>
      <vt:lpstr>Hydraulic structures</vt:lpstr>
      <vt:lpstr>ANCOVA results </vt:lpstr>
      <vt:lpstr>In other words… sediment thickness will be higher in: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Herman Ramsden</dc:creator>
  <cp:lastModifiedBy>Herman Ramsden</cp:lastModifiedBy>
  <cp:revision>12</cp:revision>
  <dcterms:created xsi:type="dcterms:W3CDTF">2019-05-07T22:00:06Z</dcterms:created>
  <dcterms:modified xsi:type="dcterms:W3CDTF">2019-05-08T18:13:16Z</dcterms:modified>
</cp:coreProperties>
</file>