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7" r:id="rId8"/>
    <p:sldId id="266" r:id="rId9"/>
    <p:sldId id="265" r:id="rId10"/>
    <p:sldId id="268" r:id="rId11"/>
    <p:sldId id="269" r:id="rId12"/>
    <p:sldId id="262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38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62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4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4CA0-9725-476D-88D7-C8AE0B0EFD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C74A2B-22B5-4BAA-A262-7F9D4430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A004-08A7-41FB-98AA-02C7B6884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Python in Stable Isotope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8059E-E995-4932-ABBD-A55E4D800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German Torres</a:t>
            </a:r>
          </a:p>
        </p:txBody>
      </p:sp>
    </p:spTree>
    <p:extLst>
      <p:ext uri="{BB962C8B-B14F-4D97-AF65-F5344CB8AC3E}">
        <p14:creationId xmlns:p14="http://schemas.microsoft.com/office/powerpoint/2010/main" val="99748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0FFA-5DE0-4779-AEFA-70C6B455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Thus, the box is tricked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3DA2E-1BC0-4D84-A092-CDB0E5E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467975" cy="39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1D47-0532-4C72-82DD-1A7C22A5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4007A-DB4F-40F6-BCA2-AD57FDE4D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13"/>
          <a:stretch/>
        </p:blipFill>
        <p:spPr>
          <a:xfrm>
            <a:off x="2188898" y="1352550"/>
            <a:ext cx="5573540" cy="50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FE29-6F54-4012-976E-7617BF0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641BE-9F32-45B6-8332-ED25AEE8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46201"/>
            <a:ext cx="3048000" cy="4678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D4CF4-1920-4B26-B98B-EC2ADC0F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58" y="3784728"/>
            <a:ext cx="6926992" cy="2397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08D73-D9B3-48E3-AE38-09B725CC7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03" y="253872"/>
            <a:ext cx="5597298" cy="31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D4AC-A80A-4F71-8671-F4493314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BE7A-BF73-48CB-B0DF-B3F63DE5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Program completes its objective</a:t>
            </a:r>
          </a:p>
          <a:p>
            <a:endParaRPr lang="en-US" dirty="0"/>
          </a:p>
          <a:p>
            <a:r>
              <a:rPr lang="en-US" sz="3200" dirty="0"/>
              <a:t>Data can be used for further statistical analysis </a:t>
            </a:r>
          </a:p>
          <a:p>
            <a:r>
              <a:rPr lang="en-US" sz="3200" dirty="0"/>
              <a:t>It has its limitations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851A-8D40-44D3-A5BE-7149F1F7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992F-E0C6-4925-B38F-C9A046D3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Kürten</a:t>
            </a:r>
            <a:r>
              <a:rPr lang="en-US" dirty="0"/>
              <a:t>, B. </a:t>
            </a:r>
            <a:r>
              <a:rPr lang="en-US" i="1" dirty="0"/>
              <a:t>et al.</a:t>
            </a:r>
            <a:r>
              <a:rPr lang="en-US" dirty="0"/>
              <a:t> Carbon and nitrogen stable isotope ratios of pelagic zooplankton elucidate </a:t>
            </a:r>
            <a:r>
              <a:rPr lang="en-US" dirty="0" err="1"/>
              <a:t>ecohydrographic</a:t>
            </a:r>
            <a:r>
              <a:rPr lang="en-US" dirty="0"/>
              <a:t> features in the oligotrophic Red Sea. </a:t>
            </a:r>
            <a:r>
              <a:rPr lang="en-US" i="1" dirty="0"/>
              <a:t>Prog. </a:t>
            </a:r>
            <a:r>
              <a:rPr lang="en-US" i="1" dirty="0" err="1"/>
              <a:t>Oceanogr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b="1" dirty="0"/>
              <a:t>140</a:t>
            </a:r>
            <a:r>
              <a:rPr lang="en-US" dirty="0"/>
              <a:t>, 69–90 (2016).</a:t>
            </a:r>
          </a:p>
          <a:p>
            <a:r>
              <a:rPr lang="en-US" dirty="0"/>
              <a:t>Post, D. M. </a:t>
            </a:r>
            <a:r>
              <a:rPr lang="en-US" i="1" dirty="0"/>
              <a:t>et al.</a:t>
            </a:r>
            <a:r>
              <a:rPr lang="en-US" dirty="0"/>
              <a:t> Getting to the fat of the matter: models, methods and assumptions for dealing with lipids in stable isotope analyses. </a:t>
            </a:r>
            <a:r>
              <a:rPr lang="en-US" i="1" dirty="0" err="1"/>
              <a:t>Oecologia</a:t>
            </a:r>
            <a:r>
              <a:rPr lang="en-US" dirty="0"/>
              <a:t> </a:t>
            </a:r>
            <a:r>
              <a:rPr lang="en-US" b="1" dirty="0"/>
              <a:t>152</a:t>
            </a:r>
            <a:r>
              <a:rPr lang="en-US" dirty="0"/>
              <a:t>, 179–189 (2007).</a:t>
            </a:r>
          </a:p>
          <a:p>
            <a:r>
              <a:rPr lang="en-US" dirty="0"/>
              <a:t>Layman, C. A. </a:t>
            </a:r>
            <a:r>
              <a:rPr lang="en-US" i="1" dirty="0"/>
              <a:t>et al.</a:t>
            </a:r>
            <a:r>
              <a:rPr lang="en-US" dirty="0"/>
              <a:t> Applying stable isotopes to examine food-web structure: an overview of analytical tools. </a:t>
            </a:r>
            <a:r>
              <a:rPr lang="en-US" i="1" dirty="0"/>
              <a:t>Biol. Rev.</a:t>
            </a:r>
            <a:r>
              <a:rPr lang="en-US" dirty="0"/>
              <a:t> </a:t>
            </a:r>
            <a:r>
              <a:rPr lang="en-US" b="1" dirty="0"/>
              <a:t>87</a:t>
            </a:r>
            <a:r>
              <a:rPr lang="en-US" dirty="0"/>
              <a:t>, 545–562 (2012).</a:t>
            </a:r>
          </a:p>
        </p:txBody>
      </p:sp>
    </p:spTree>
    <p:extLst>
      <p:ext uri="{BB962C8B-B14F-4D97-AF65-F5344CB8AC3E}">
        <p14:creationId xmlns:p14="http://schemas.microsoft.com/office/powerpoint/2010/main" val="96295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1ACC-F7D4-4722-8841-32330416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3D4E-87DF-4E92-A022-9A548474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SIA in ecology is used as  one of the primary means for examining the structure and dynamics of food webs.</a:t>
            </a:r>
          </a:p>
          <a:p>
            <a:r>
              <a:rPr lang="en-US" dirty="0"/>
              <a:t>It most commonly measures the ratios of Nitrogen-15 and Carbon-13 in respect to Nitrogen-14 and Carbon-12 isotopes</a:t>
            </a:r>
          </a:p>
          <a:p>
            <a:r>
              <a:rPr lang="en-US" dirty="0"/>
              <a:t>It has some limitations due to some pretreatments that must be done to get accurate readings, however they can be corrected with mathematical normalizations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852F-1F69-4806-9361-AF549356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E318-CD31-407F-B0A7-50A27954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238"/>
            <a:ext cx="8596668" cy="38807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Create a user-friendly way to correct the values of Carbon isotopes</a:t>
            </a:r>
          </a:p>
          <a:p>
            <a:endParaRPr lang="en-US" sz="2400" dirty="0"/>
          </a:p>
          <a:p>
            <a:r>
              <a:rPr lang="en-US" sz="2400" dirty="0"/>
              <a:t>Visually convey the results in an understandable manner</a:t>
            </a:r>
          </a:p>
          <a:p>
            <a:endParaRPr lang="en-US" sz="2400" dirty="0"/>
          </a:p>
          <a:p>
            <a:r>
              <a:rPr lang="en-US" sz="2400" dirty="0"/>
              <a:t>Be able to be used with any Excel file and to be used multiple times in the future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8A64-7C90-49CA-9171-F83F03E9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77" y="2768600"/>
            <a:ext cx="3033445" cy="1320800"/>
          </a:xfrm>
        </p:spPr>
        <p:txBody>
          <a:bodyPr>
            <a:normAutofit/>
          </a:bodyPr>
          <a:lstStyle/>
          <a:p>
            <a:r>
              <a:rPr lang="en-US" sz="60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2493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02E48-A61C-425D-B226-1146FB02C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5" r="68418"/>
          <a:stretch/>
        </p:blipFill>
        <p:spPr>
          <a:xfrm>
            <a:off x="4269854" y="-1"/>
            <a:ext cx="7922146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7F5BC-EF87-489E-9002-548E09C4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300"/>
              <a:t>Selecting adequate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230E-917F-4B9C-AFB4-82991F29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 err="1"/>
              <a:t>Ipywidgets</a:t>
            </a:r>
            <a:r>
              <a:rPr lang="en-US" dirty="0"/>
              <a:t> was the package selected for building the interactive GUI of the program</a:t>
            </a:r>
          </a:p>
          <a:p>
            <a:r>
              <a:rPr lang="en-US" dirty="0"/>
              <a:t>Pandas was utilized to handle the data</a:t>
            </a:r>
          </a:p>
          <a:p>
            <a:r>
              <a:rPr lang="en-US" dirty="0" err="1"/>
              <a:t>Cartopy</a:t>
            </a:r>
            <a:r>
              <a:rPr lang="en-US" dirty="0"/>
              <a:t> was used to handle the construction of the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57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2FCB-AF45-4C13-B1B1-6EAE6729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Building the interactivity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111A3-8DFE-4416-9D79-C57C4413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802667" cy="29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30B6-FAB3-4549-BD8F-205E92D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230CF-91A1-420B-9DE8-39EF5EC9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74" y="2477462"/>
            <a:ext cx="5421163" cy="782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6B178-F4B9-4619-B7A0-BB4114F2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296"/>
            <a:ext cx="12192000" cy="12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EDFC7-0B73-4CE5-A625-F9903E98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174"/>
            <a:ext cx="12192000" cy="28796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8314CE-45A4-4BD3-A562-C9B258AD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Generating sliders </a:t>
            </a:r>
          </a:p>
        </p:txBody>
      </p:sp>
    </p:spTree>
    <p:extLst>
      <p:ext uri="{BB962C8B-B14F-4D97-AF65-F5344CB8AC3E}">
        <p14:creationId xmlns:p14="http://schemas.microsoft.com/office/powerpoint/2010/main" val="2011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BDDA-0A4A-4D52-B4A0-C13E61EC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functions!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05D56-CE3F-4E46-A713-4CB98D85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13"/>
          <a:stretch/>
        </p:blipFill>
        <p:spPr>
          <a:xfrm>
            <a:off x="198610" y="1352550"/>
            <a:ext cx="5573540" cy="5081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3ED9E-5ED8-4ACD-8493-9FBE6E5CE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45"/>
          <a:stretch/>
        </p:blipFill>
        <p:spPr>
          <a:xfrm>
            <a:off x="5658908" y="1352550"/>
            <a:ext cx="5959843" cy="47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9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Using Python in Stable Isotope Analysis</vt:lpstr>
      <vt:lpstr>What is SIA?</vt:lpstr>
      <vt:lpstr>Objectives of the program</vt:lpstr>
      <vt:lpstr>Methods</vt:lpstr>
      <vt:lpstr>Selecting adequate packages</vt:lpstr>
      <vt:lpstr>Building the interactivity</vt:lpstr>
      <vt:lpstr>Correction</vt:lpstr>
      <vt:lpstr>Generating sliders </vt:lpstr>
      <vt:lpstr>It’s all about functions!</vt:lpstr>
      <vt:lpstr>Thus, the box is tricked</vt:lpstr>
      <vt:lpstr>Let’s talk about the map</vt:lpstr>
      <vt:lpstr>Results</vt:lpstr>
      <vt:lpstr>Discussion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in Stable Isotope Analysis</dc:title>
  <dc:creator>German Torres</dc:creator>
  <cp:lastModifiedBy>German Torres</cp:lastModifiedBy>
  <cp:revision>5</cp:revision>
  <dcterms:created xsi:type="dcterms:W3CDTF">2019-05-08T15:06:20Z</dcterms:created>
  <dcterms:modified xsi:type="dcterms:W3CDTF">2019-05-08T15:48:54Z</dcterms:modified>
</cp:coreProperties>
</file>