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osis" pitchFamily="2" charset="0"/>
      <p:regular r:id="rId37"/>
      <p:bold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uTdNAcIcOILTZXkcIKcOtESY+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66E0A-9CAB-4918-A918-AD33FF4BC80D}">
  <a:tblStyle styleId="{72D66E0A-9CAB-4918-A918-AD33FF4BC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94B105-6ED5-4642-95E4-E7063CD5A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7b626c989_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7b626c989_9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7b626c989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c7b626c989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c96f3249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c96f3249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96f3249c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c96f3249c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96f3249c0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1c96f3249c0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96f3249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c96f3249c0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96f3249c0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1c96f3249c0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8d6075fc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c8d6075fc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8d6075fc5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c8d6075fc5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cb72d1808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1cb72d1808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98fee04b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c98fee04b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7b626c989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c7b626c989_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7b626c989_9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7b626c989_9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2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96f3249c0_2_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c96f3249c0_2_4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c96f3249c0_2_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c96f3249c0_2_4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74" name="Google Shape;74;g1c96f3249c0_2_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96f3249c0_2_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c96f3249c0_2_10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c96f3249c0_2_10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6f3249c0_2_1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c96f3249c0_2_14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c96f3249c0_2_1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c96f3249c0_2_1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  <a:defRPr sz="2000"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▸"/>
              <a:defRPr sz="2000"/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⬩"/>
              <a:defRPr sz="2000"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⬞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g1c96f3249c0_2_14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  <a:defRPr sz="2000"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▸"/>
              <a:defRPr sz="2000"/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⬩"/>
              <a:defRPr sz="2000"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⬞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g1c96f3249c0_2_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96f3249c0_2_21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c96f3249c0_2_21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c96f3249c0_2_21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g1c96f3249c0_2_21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1c96f3249c0_2_2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96f3249c0_2_2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c96f3249c0_2_2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c96f3249c0_2_2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746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3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g1c96f3249c0_2_2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c96f3249c0_2_2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6f3249c0_2_3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c96f3249c0_2_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c96f3249c0_2_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96f3249c0_2_3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c96f3249c0_2_3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c96f3249c0_2_3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c96f3249c0_2_3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8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g1c96f3249c0_2_3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8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g1c96f3249c0_2_3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8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g1c96f3249c0_2_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Big image backgroun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96f3249c0_2_45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c96f3249c0_2_45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c96f3249c0_2_45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1c96f3249c0_2_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96f3249c0_2_5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c96f3249c0_2_5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c96f3249c0_2_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c96f3249c0_2_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96f3249c0_2_55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c96f3249c0_2_55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c96f3249c0_2_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1c96f3249c0_2_55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0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96f3249c0_2_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  <a:defRPr sz="18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67" name="Google Shape;67;g1c96f3249c0_2_0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Char char="▹"/>
              <a:defRPr sz="2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⬩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⬞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Google Shape;68;g1c96f3249c0_2_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130" name="Google Shape;130;p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685800" y="481425"/>
            <a:ext cx="5309700" cy="3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Dietary habits and disease activity in rheumatoid arthritis patients</a:t>
            </a:r>
            <a:endParaRPr sz="3700"/>
          </a:p>
        </p:txBody>
      </p:sp>
      <p:grpSp>
        <p:nvGrpSpPr>
          <p:cNvPr id="133" name="Google Shape;133;p1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134" name="Google Shape;134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c7b626c989_9_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74" name="Google Shape;274;g1c7b626c989_9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75" y="97850"/>
            <a:ext cx="3239440" cy="26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c7b626c989_9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653" y="0"/>
            <a:ext cx="4265473" cy="268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g1c7b626c989_9_55"/>
          <p:cNvGrpSpPr/>
          <p:nvPr/>
        </p:nvGrpSpPr>
        <p:grpSpPr>
          <a:xfrm>
            <a:off x="5411847" y="2143113"/>
            <a:ext cx="288737" cy="253513"/>
            <a:chOff x="5382800" y="412975"/>
            <a:chExt cx="433800" cy="433800"/>
          </a:xfrm>
        </p:grpSpPr>
        <p:sp>
          <p:nvSpPr>
            <p:cNvPr id="277" name="Google Shape;277;g1c7b626c989_9_5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c7b626c989_9_5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c7b626c989_9_5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g1c7b626c989_9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738" y="2689849"/>
            <a:ext cx="3939513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g1c7b626c989_9_55"/>
          <p:cNvGrpSpPr/>
          <p:nvPr/>
        </p:nvGrpSpPr>
        <p:grpSpPr>
          <a:xfrm>
            <a:off x="2960463" y="4695798"/>
            <a:ext cx="205621" cy="206185"/>
            <a:chOff x="5382800" y="412975"/>
            <a:chExt cx="433800" cy="433800"/>
          </a:xfrm>
        </p:grpSpPr>
        <p:sp>
          <p:nvSpPr>
            <p:cNvPr id="282" name="Google Shape;282;g1c7b626c989_9_5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c7b626c989_9_5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c7b626c989_9_5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18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108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4294967295"/>
          </p:nvPr>
        </p:nvSpPr>
        <p:spPr>
          <a:xfrm>
            <a:off x="1284425" y="1223325"/>
            <a:ext cx="1662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REMISSION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16"/>
          <p:cNvSpPr txBox="1">
            <a:spLocks noGrp="1"/>
          </p:cNvSpPr>
          <p:nvPr>
            <p:ph type="ctrTitle" idx="4294967295"/>
          </p:nvPr>
        </p:nvSpPr>
        <p:spPr>
          <a:xfrm>
            <a:off x="1284425" y="2744675"/>
            <a:ext cx="740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81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subTitle" idx="4294967295"/>
          </p:nvPr>
        </p:nvSpPr>
        <p:spPr>
          <a:xfrm>
            <a:off x="1284425" y="3179650"/>
            <a:ext cx="359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MODERATE</a:t>
            </a: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400">
                <a:solidFill>
                  <a:srgbClr val="FFFFFF"/>
                </a:solidFill>
              </a:rPr>
              <a:t>ACTIVITY</a:t>
            </a:r>
            <a:endParaRPr sz="4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3" name="Google Shape;293;p16"/>
          <p:cNvSpPr txBox="1">
            <a:spLocks noGrp="1"/>
          </p:cNvSpPr>
          <p:nvPr>
            <p:ph type="ctrTitle" idx="4294967295"/>
          </p:nvPr>
        </p:nvSpPr>
        <p:spPr>
          <a:xfrm flipH="1">
            <a:off x="1284425" y="1815700"/>
            <a:ext cx="14787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155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subTitle" idx="4294967295"/>
          </p:nvPr>
        </p:nvSpPr>
        <p:spPr>
          <a:xfrm>
            <a:off x="1284425" y="2286563"/>
            <a:ext cx="2121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LOW ACTIVITY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4294967295"/>
          </p:nvPr>
        </p:nvSpPr>
        <p:spPr>
          <a:xfrm>
            <a:off x="1284425" y="4207000"/>
            <a:ext cx="321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SEVERE</a:t>
            </a: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400">
                <a:solidFill>
                  <a:srgbClr val="FFFFFF"/>
                </a:solidFill>
              </a:rPr>
              <a:t>ACTIVITY</a:t>
            </a:r>
            <a:endParaRPr sz="4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ctrTitle" idx="4294967295"/>
          </p:nvPr>
        </p:nvSpPr>
        <p:spPr>
          <a:xfrm>
            <a:off x="1284425" y="3883913"/>
            <a:ext cx="1019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21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3832650" y="108300"/>
            <a:ext cx="147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SDAI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7b626c989_9_80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18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227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5" name="Google Shape;305;g1c7b626c989_9_80"/>
          <p:cNvSpPr txBox="1">
            <a:spLocks noGrp="1"/>
          </p:cNvSpPr>
          <p:nvPr>
            <p:ph type="subTitle" idx="4294967295"/>
          </p:nvPr>
        </p:nvSpPr>
        <p:spPr>
          <a:xfrm>
            <a:off x="1284425" y="1223325"/>
            <a:ext cx="1662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REMISSION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g1c7b626c989_9_80"/>
          <p:cNvSpPr txBox="1">
            <a:spLocks noGrp="1"/>
          </p:cNvSpPr>
          <p:nvPr>
            <p:ph type="ctrTitle" idx="4294967295"/>
          </p:nvPr>
        </p:nvSpPr>
        <p:spPr>
          <a:xfrm>
            <a:off x="1284425" y="2869400"/>
            <a:ext cx="1019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64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7" name="Google Shape;307;g1c7b626c989_9_80"/>
          <p:cNvSpPr txBox="1">
            <a:spLocks noGrp="1"/>
          </p:cNvSpPr>
          <p:nvPr>
            <p:ph type="subTitle" idx="4294967295"/>
          </p:nvPr>
        </p:nvSpPr>
        <p:spPr>
          <a:xfrm>
            <a:off x="1284425" y="3179650"/>
            <a:ext cx="321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MODERATE</a:t>
            </a: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400">
                <a:solidFill>
                  <a:srgbClr val="FFFFFF"/>
                </a:solidFill>
              </a:rPr>
              <a:t>ACTIVITY</a:t>
            </a:r>
            <a:endParaRPr sz="4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8" name="Google Shape;308;g1c7b626c989_9_80"/>
          <p:cNvSpPr txBox="1">
            <a:spLocks noGrp="1"/>
          </p:cNvSpPr>
          <p:nvPr>
            <p:ph type="ctrTitle" idx="4294967295"/>
          </p:nvPr>
        </p:nvSpPr>
        <p:spPr>
          <a:xfrm>
            <a:off x="1284425" y="1720588"/>
            <a:ext cx="1019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60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9" name="Google Shape;309;g1c7b626c989_9_80"/>
          <p:cNvSpPr txBox="1">
            <a:spLocks noGrp="1"/>
          </p:cNvSpPr>
          <p:nvPr>
            <p:ph type="subTitle" idx="4294967295"/>
          </p:nvPr>
        </p:nvSpPr>
        <p:spPr>
          <a:xfrm>
            <a:off x="1284425" y="2406900"/>
            <a:ext cx="2121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LOW ACTIVITY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0" name="Google Shape;310;g1c7b626c989_9_8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1" name="Google Shape;311;g1c7b626c989_9_80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c7b626c989_9_80"/>
          <p:cNvSpPr txBox="1">
            <a:spLocks noGrp="1"/>
          </p:cNvSpPr>
          <p:nvPr>
            <p:ph type="subTitle" idx="4294967295"/>
          </p:nvPr>
        </p:nvSpPr>
        <p:spPr>
          <a:xfrm>
            <a:off x="1284425" y="4207000"/>
            <a:ext cx="321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en" sz="2400">
                <a:solidFill>
                  <a:srgbClr val="FFFFFF"/>
                </a:solidFill>
              </a:rPr>
              <a:t>SEVERE</a:t>
            </a: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400">
                <a:solidFill>
                  <a:srgbClr val="FFFFFF"/>
                </a:solidFill>
              </a:rPr>
              <a:t>ACTIVITY</a:t>
            </a:r>
            <a:endParaRPr sz="4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3" name="Google Shape;313;g1c7b626c989_9_80"/>
          <p:cNvSpPr txBox="1">
            <a:spLocks noGrp="1"/>
          </p:cNvSpPr>
          <p:nvPr>
            <p:ph type="ctrTitle" idx="4294967295"/>
          </p:nvPr>
        </p:nvSpPr>
        <p:spPr>
          <a:xfrm>
            <a:off x="1284425" y="3883913"/>
            <a:ext cx="1019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>
                <a:solidFill>
                  <a:srgbClr val="FFFFFF"/>
                </a:solidFill>
              </a:rPr>
              <a:t>14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14" name="Google Shape;314;g1c7b626c989_9_80"/>
          <p:cNvSpPr txBox="1"/>
          <p:nvPr/>
        </p:nvSpPr>
        <p:spPr>
          <a:xfrm>
            <a:off x="3660450" y="108300"/>
            <a:ext cx="182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DAS28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>
            <a:spLocks noGrp="1"/>
          </p:cNvSpPr>
          <p:nvPr>
            <p:ph type="title"/>
          </p:nvPr>
        </p:nvSpPr>
        <p:spPr>
          <a:xfrm>
            <a:off x="844425" y="460774"/>
            <a:ext cx="3552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0" name="Google Shape;320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1" name="Google Shape;32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950" y="109550"/>
            <a:ext cx="4226774" cy="257894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0"/>
          <p:cNvSpPr txBox="1"/>
          <p:nvPr/>
        </p:nvSpPr>
        <p:spPr>
          <a:xfrm>
            <a:off x="1060850" y="1304475"/>
            <a:ext cx="32361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16 missing values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expected relationship between disease activity and education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Google Shape;32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850" y="2751375"/>
            <a:ext cx="3720092" cy="23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4972075" y="3411438"/>
            <a:ext cx="372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Higher incidence of 1 in primary school due to the age of patients: older people more likely to have the disease and more likely to have finished primary school only.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No correlation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>
            <a:spLocks noGrp="1"/>
          </p:cNvSpPr>
          <p:nvPr>
            <p:ph type="title"/>
          </p:nvPr>
        </p:nvSpPr>
        <p:spPr>
          <a:xfrm>
            <a:off x="812275" y="0"/>
            <a:ext cx="27240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ALCOHOL and SMOKE</a:t>
            </a:r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31" name="Google Shape;33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75" y="652700"/>
            <a:ext cx="3687300" cy="22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337" y="572463"/>
            <a:ext cx="3968575" cy="23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88" y="2843075"/>
            <a:ext cx="3839643" cy="2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2"/>
          <p:cNvSpPr txBox="1"/>
          <p:nvPr/>
        </p:nvSpPr>
        <p:spPr>
          <a:xfrm>
            <a:off x="1028700" y="1832375"/>
            <a:ext cx="1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5" name="Google Shape;33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613" y="2937675"/>
            <a:ext cx="3466626" cy="2111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 txBox="1"/>
          <p:nvPr/>
        </p:nvSpPr>
        <p:spPr>
          <a:xfrm>
            <a:off x="6868700" y="120900"/>
            <a:ext cx="20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relevant relationship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>
            <a:spLocks noGrp="1"/>
          </p:cNvSpPr>
          <p:nvPr>
            <p:ph type="title"/>
          </p:nvPr>
        </p:nvSpPr>
        <p:spPr>
          <a:xfrm>
            <a:off x="3511500" y="192875"/>
            <a:ext cx="2121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COMORBIDITIES</a:t>
            </a:r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43" name="Google Shape;3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50" y="778800"/>
            <a:ext cx="2668226" cy="235399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3"/>
          <p:cNvSpPr txBox="1"/>
          <p:nvPr/>
        </p:nvSpPr>
        <p:spPr>
          <a:xfrm>
            <a:off x="1033700" y="2778800"/>
            <a:ext cx="17469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Gastroesop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h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ageal Reflux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00" y="868144"/>
            <a:ext cx="2720500" cy="217531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6879500" y="2778800"/>
            <a:ext cx="12429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Gastritis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200" y="808100"/>
            <a:ext cx="2720499" cy="2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4012750" y="2778800"/>
            <a:ext cx="14094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Inflammatory bowel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975" y="3162107"/>
            <a:ext cx="2502500" cy="187931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1033700" y="4789500"/>
            <a:ext cx="17469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Hypertension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600" y="3147082"/>
            <a:ext cx="2302181" cy="190936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4115100" y="4785600"/>
            <a:ext cx="10926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Diabetes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2199" y="3248817"/>
            <a:ext cx="2118277" cy="1705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/>
        </p:nvSpPr>
        <p:spPr>
          <a:xfrm>
            <a:off x="6542200" y="4785600"/>
            <a:ext cx="17469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Cardiovascular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DPs RETRIEVAL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PCA and FACTOR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96f3249c0_0_1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Principal Component Analysis</a:t>
            </a:r>
            <a:endParaRPr>
              <a:solidFill>
                <a:srgbClr val="0DB7C4"/>
              </a:solidFill>
            </a:endParaRPr>
          </a:p>
        </p:txBody>
      </p:sp>
      <p:sp>
        <p:nvSpPr>
          <p:cNvPr id="366" name="Google Shape;366;g1c96f3249c0_0_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7" name="Google Shape;367;g1c96f3249c0_0_1"/>
          <p:cNvSpPr txBox="1"/>
          <p:nvPr/>
        </p:nvSpPr>
        <p:spPr>
          <a:xfrm>
            <a:off x="1060850" y="1304475"/>
            <a:ext cx="33279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Goal: Reduce dataset and find suitable number of components explaining the majority of the variance in the dataset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PCA was performed on the original dataset as well as subsets, split based on the DAS28 score to find possible differences between lightly/heavily affected patients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subset with high DAS28  (&gt;3.2) Included in presentation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8" name="Google Shape;368;g1c96f3249c0_0_1"/>
          <p:cNvGrpSpPr/>
          <p:nvPr/>
        </p:nvGrpSpPr>
        <p:grpSpPr>
          <a:xfrm>
            <a:off x="6199424" y="417731"/>
            <a:ext cx="2120985" cy="4361089"/>
            <a:chOff x="5160100" y="1609475"/>
            <a:chExt cx="975300" cy="2005375"/>
          </a:xfrm>
        </p:grpSpPr>
        <p:sp>
          <p:nvSpPr>
            <p:cNvPr id="369" name="Google Shape;369;g1c96f3249c0_0_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1c96f3249c0_0_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96f3249c0_2_60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76" name="Google Shape;376;g1c96f3249c0_2_6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77" name="Google Shape;377;g1c96f3249c0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425" y="1198525"/>
            <a:ext cx="5603075" cy="3232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g1c96f3249c0_2_60"/>
          <p:cNvGraphicFramePr/>
          <p:nvPr/>
        </p:nvGraphicFramePr>
        <p:xfrm>
          <a:off x="6951450" y="11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{72D66E0A-9CAB-4918-A918-AD33FF4BC80D}</a:tableStyleId>
              </a:tblPr>
              <a:tblGrid>
                <a:gridCol w="5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Cumulative Proportion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0,688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0,761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0,845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0,872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c96f3249c0_2_82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7231792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Principal Component Analysis – high DAS28 score </a:t>
            </a:r>
            <a:endParaRPr/>
          </a:p>
        </p:txBody>
      </p:sp>
      <p:sp>
        <p:nvSpPr>
          <p:cNvPr id="384" name="Google Shape;384;g1c96f3249c0_2_8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85" name="Google Shape;385;g1c96f3249c0_2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425" y="1251525"/>
            <a:ext cx="6003751" cy="3121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g1c96f3249c0_2_82"/>
          <p:cNvGraphicFramePr/>
          <p:nvPr/>
        </p:nvGraphicFramePr>
        <p:xfrm>
          <a:off x="7108650" y="11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{72D66E0A-9CAB-4918-A918-AD33FF4BC80D}</a:tableStyleId>
              </a:tblPr>
              <a:tblGrid>
                <a:gridCol w="4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Cumulative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Proportion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0,6515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0,7337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0,8031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0,8539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0,8947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PC6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0,9218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2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300" b="1"/>
              <a:t>RETRIEVE DIETARY PATTERNS</a:t>
            </a:r>
            <a:endParaRPr sz="1300" b="1"/>
          </a:p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Are there prevalent dietary patterns (DPs) followed by patients?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TECHNIQUES</a:t>
            </a:r>
            <a:endParaRPr sz="1300" b="1"/>
          </a:p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Principal component analysis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Factor analysis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300"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300" b="1"/>
              <a:t>RELATE PATTERNS WITH DISEASE ACTIVITY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Are there significant relationships between different dietary patterns and disease form?</a:t>
            </a:r>
            <a:endParaRPr sz="13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TECHNIQUES</a:t>
            </a:r>
            <a:endParaRPr sz="1300" b="1"/>
          </a:p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Clustering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(Logistic Regression)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300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2"/>
          </p:nvPr>
        </p:nvSpPr>
        <p:spPr>
          <a:xfrm>
            <a:off x="844425" y="3829725"/>
            <a:ext cx="7568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200" b="1">
                <a:solidFill>
                  <a:schemeClr val="dk2"/>
                </a:solidFill>
              </a:rPr>
              <a:t>Analysis supported by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" sz="1200" b="1">
                <a:solidFill>
                  <a:schemeClr val="dk2"/>
                </a:solidFill>
              </a:rPr>
              <a:t> </a:t>
            </a:r>
            <a:r>
              <a:rPr lang="en" sz="1200" b="1" i="1">
                <a:solidFill>
                  <a:schemeClr val="dk2"/>
                </a:solidFill>
              </a:rPr>
              <a:t>Edefonti V, Parpinel M, Ferraroni M, Boracchi P, Schioppo T, Scotti I, Ubiali T, Currenti W, De Lucia O, Cutolo M, Caporali R, Ingegnoli F. A Posteriori Dietary Patterns and Rheumatoid Arthritis Disease Activity: A Beneficial Role of Vegetable and Animal Unsaturated Fatty Acids. Nutrients. 2020 Dec 17;12(12):3856. doi: 10.3390/nu12123856. PMID: 33348651; PMCID: PMC7766886</a:t>
            </a:r>
            <a:r>
              <a:rPr lang="en" sz="1200" i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 i="1">
              <a:solidFill>
                <a:schemeClr val="dk2"/>
              </a:solidFill>
            </a:endParaRPr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46" name="Google Shape;146;p2"/>
          <p:cNvCxnSpPr/>
          <p:nvPr/>
        </p:nvCxnSpPr>
        <p:spPr>
          <a:xfrm rot="10800000" flipH="1">
            <a:off x="803675" y="3782750"/>
            <a:ext cx="79404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c96f3249c0_2_67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92" name="Google Shape;392;g1c96f3249c0_2_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93" name="Google Shape;393;g1c96f3249c0_2_67"/>
          <p:cNvPicPr preferRelativeResize="0"/>
          <p:nvPr/>
        </p:nvPicPr>
        <p:blipFill rotWithShape="1">
          <a:blip r:embed="rId3">
            <a:alphaModFix/>
          </a:blip>
          <a:srcRect r="26830"/>
          <a:stretch/>
        </p:blipFill>
        <p:spPr>
          <a:xfrm>
            <a:off x="844425" y="1238875"/>
            <a:ext cx="3978875" cy="321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1c96f3249c0_2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2450" y="1238875"/>
            <a:ext cx="3978874" cy="321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c96f3249c0_2_73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400" name="Google Shape;400;g1c96f3249c0_2_7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g1c96f3249c0_2_73"/>
          <p:cNvSpPr txBox="1"/>
          <p:nvPr/>
        </p:nvSpPr>
        <p:spPr>
          <a:xfrm>
            <a:off x="1060850" y="1396892"/>
            <a:ext cx="33279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500"/>
              <a:buFont typeface="Source Sans Pro"/>
              <a:buChar char="▹"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of PC1-5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including </a:t>
            </a: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full set of in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dividuals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500"/>
              <a:buFont typeface="Source Sans Pro"/>
              <a:buChar char="▹"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find the most contributing variables and derive insights about the nature of the components and their driving factors for the individual components we checked the correlations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C20.5, C22.6 are omega3 fatty acids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C20.4 (arachidonic),       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C18.2 (linoleic), C18.3 (linolenic) omega6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2" name="Google Shape;402;g1c96f3249c0_2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396" y="1145675"/>
            <a:ext cx="1619623" cy="3517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g1c96f3249c0_2_73"/>
          <p:cNvGrpSpPr/>
          <p:nvPr/>
        </p:nvGrpSpPr>
        <p:grpSpPr>
          <a:xfrm>
            <a:off x="7255922" y="1140000"/>
            <a:ext cx="1046758" cy="3500401"/>
            <a:chOff x="6542694" y="1304487"/>
            <a:chExt cx="987228" cy="3491671"/>
          </a:xfrm>
        </p:grpSpPr>
        <p:pic>
          <p:nvPicPr>
            <p:cNvPr id="404" name="Google Shape;404;g1c96f3249c0_2_73"/>
            <p:cNvPicPr preferRelativeResize="0"/>
            <p:nvPr/>
          </p:nvPicPr>
          <p:blipFill rotWithShape="1">
            <a:blip r:embed="rId4">
              <a:alphaModFix/>
            </a:blip>
            <a:srcRect l="63542"/>
            <a:stretch/>
          </p:blipFill>
          <p:spPr>
            <a:xfrm>
              <a:off x="6542694" y="1304487"/>
              <a:ext cx="551920" cy="3491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g1c96f3249c0_2_7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0006" y="1546350"/>
              <a:ext cx="399916" cy="32498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8d6075fc5_6_0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Factor Analysis - loadings</a:t>
            </a:r>
            <a:endParaRPr/>
          </a:p>
        </p:txBody>
      </p:sp>
      <p:sp>
        <p:nvSpPr>
          <p:cNvPr id="411" name="Google Shape;411;g1c8d6075fc5_6_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12" name="Google Shape;412;g1c8d6075fc5_6_0"/>
          <p:cNvSpPr txBox="1"/>
          <p:nvPr/>
        </p:nvSpPr>
        <p:spPr>
          <a:xfrm>
            <a:off x="1060850" y="1304475"/>
            <a:ext cx="33279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Goal: retrieve 5 factor loadings for the components found in the PCA and associate them to possible dietary patterns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 has been performed on set of 34 nutrients included in the dataset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Outstanding aspects in terms of loading for the nutrients have been highlighted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 DP have been formulated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3" name="Google Shape;413;g1c8d6075fc5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575" y="1304478"/>
            <a:ext cx="3327900" cy="345497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c8d6075fc5_6_0"/>
          <p:cNvSpPr/>
          <p:nvPr/>
        </p:nvSpPr>
        <p:spPr>
          <a:xfrm>
            <a:off x="7182225" y="4023425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1c8d6075fc5_6_0"/>
          <p:cNvSpPr/>
          <p:nvPr/>
        </p:nvSpPr>
        <p:spPr>
          <a:xfrm>
            <a:off x="7560600" y="3851575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1c8d6075fc5_6_0"/>
          <p:cNvSpPr/>
          <p:nvPr/>
        </p:nvSpPr>
        <p:spPr>
          <a:xfrm>
            <a:off x="7934075" y="3630475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1c8d6075fc5_6_0"/>
          <p:cNvSpPr/>
          <p:nvPr/>
        </p:nvSpPr>
        <p:spPr>
          <a:xfrm>
            <a:off x="7934075" y="1582175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1c8d6075fc5_6_0"/>
          <p:cNvSpPr/>
          <p:nvPr/>
        </p:nvSpPr>
        <p:spPr>
          <a:xfrm>
            <a:off x="6809325" y="3350825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1c8d6075fc5_6_0"/>
          <p:cNvSpPr/>
          <p:nvPr/>
        </p:nvSpPr>
        <p:spPr>
          <a:xfrm>
            <a:off x="6445875" y="1769100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c8d6075fc5_6_0"/>
          <p:cNvSpPr/>
          <p:nvPr/>
        </p:nvSpPr>
        <p:spPr>
          <a:xfrm>
            <a:off x="6445875" y="1494100"/>
            <a:ext cx="285000" cy="8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c8d6075fc5_6_0"/>
          <p:cNvSpPr/>
          <p:nvPr/>
        </p:nvSpPr>
        <p:spPr>
          <a:xfrm>
            <a:off x="6445875" y="3193950"/>
            <a:ext cx="285000" cy="2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8d6075fc5_6_35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Factor Analysis - Correlations</a:t>
            </a:r>
            <a:endParaRPr/>
          </a:p>
        </p:txBody>
      </p:sp>
      <p:sp>
        <p:nvSpPr>
          <p:cNvPr id="427" name="Google Shape;427;g1c8d6075fc5_6_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8" name="Google Shape;428;g1c8d6075fc5_6_35"/>
          <p:cNvSpPr txBox="1"/>
          <p:nvPr/>
        </p:nvSpPr>
        <p:spPr>
          <a:xfrm>
            <a:off x="1060850" y="1304475"/>
            <a:ext cx="33279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factor loadings have then been analysed in a correlation matrix with the food groups from the dataset to check validity of the dietary patterns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They show the strongest correlations with the groups we would expect from each dietary pattern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9" name="Google Shape;429;g1c8d6075fc5_6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638" y="1140000"/>
            <a:ext cx="3079837" cy="38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c8d6075fc5_6_35"/>
          <p:cNvSpPr/>
          <p:nvPr/>
        </p:nvSpPr>
        <p:spPr>
          <a:xfrm>
            <a:off x="6691500" y="2614250"/>
            <a:ext cx="285000" cy="30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c8d6075fc5_6_35"/>
          <p:cNvSpPr/>
          <p:nvPr/>
        </p:nvSpPr>
        <p:spPr>
          <a:xfrm>
            <a:off x="6288800" y="4191325"/>
            <a:ext cx="210600" cy="39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1c8d6075fc5_6_35"/>
          <p:cNvSpPr/>
          <p:nvPr/>
        </p:nvSpPr>
        <p:spPr>
          <a:xfrm>
            <a:off x="6691500" y="3303250"/>
            <a:ext cx="285000" cy="30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c8d6075fc5_6_35"/>
          <p:cNvSpPr/>
          <p:nvPr/>
        </p:nvSpPr>
        <p:spPr>
          <a:xfrm>
            <a:off x="7173150" y="2318750"/>
            <a:ext cx="285000" cy="10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1c8d6075fc5_6_35"/>
          <p:cNvSpPr/>
          <p:nvPr/>
        </p:nvSpPr>
        <p:spPr>
          <a:xfrm>
            <a:off x="7620300" y="1640800"/>
            <a:ext cx="285000" cy="16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1c8d6075fc5_6_35"/>
          <p:cNvSpPr/>
          <p:nvPr/>
        </p:nvSpPr>
        <p:spPr>
          <a:xfrm>
            <a:off x="8018350" y="4784975"/>
            <a:ext cx="285000" cy="2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c8d6075fc5_6_35"/>
          <p:cNvSpPr/>
          <p:nvPr/>
        </p:nvSpPr>
        <p:spPr>
          <a:xfrm>
            <a:off x="8038100" y="1336675"/>
            <a:ext cx="285000" cy="2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cb72d18080_2_16"/>
          <p:cNvSpPr txBox="1">
            <a:spLocks noGrp="1"/>
          </p:cNvSpPr>
          <p:nvPr>
            <p:ph type="title"/>
          </p:nvPr>
        </p:nvSpPr>
        <p:spPr>
          <a:xfrm>
            <a:off x="844425" y="460775"/>
            <a:ext cx="363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Adherence to DP’s</a:t>
            </a:r>
            <a:endParaRPr/>
          </a:p>
        </p:txBody>
      </p:sp>
      <p:sp>
        <p:nvSpPr>
          <p:cNvPr id="442" name="Google Shape;442;g1cb72d18080_2_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3" name="Google Shape;443;g1cb72d18080_2_16"/>
          <p:cNvSpPr txBox="1"/>
          <p:nvPr/>
        </p:nvSpPr>
        <p:spPr>
          <a:xfrm>
            <a:off x="1060850" y="1304475"/>
            <a:ext cx="33279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assigned the DP’s to the individuals according to the highest factor loading 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4" name="Google Shape;444;g1cb72d1808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50" y="3033175"/>
            <a:ext cx="6975799" cy="160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g1cb72d18080_2_16"/>
          <p:cNvGraphicFramePr/>
          <p:nvPr/>
        </p:nvGraphicFramePr>
        <p:xfrm>
          <a:off x="4474425" y="130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{6A94B105-6ED5-4642-95E4-E7063CD5AD4F}</a:tableStyleId>
              </a:tblPr>
              <a:tblGrid>
                <a:gridCol w="74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Stark-rich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Vitamins_Fiber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VUFA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AUFA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Animal Products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>
            <a:spLocks noGrp="1"/>
          </p:cNvSpPr>
          <p:nvPr>
            <p:ph type="ctrTitle" idx="4294967295"/>
          </p:nvPr>
        </p:nvSpPr>
        <p:spPr>
          <a:xfrm>
            <a:off x="1475350" y="585200"/>
            <a:ext cx="5785800" cy="1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 sz="4800"/>
              <a:t>Clustering</a:t>
            </a:r>
            <a:endParaRPr sz="48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1" name="Google Shape;451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25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52" name="Google Shape;452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35749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it-IT" dirty="0"/>
              <a:t>Ï</a:t>
            </a:r>
            <a:r>
              <a:rPr lang="en" dirty="0"/>
              <a:t>VE – CLUSTERING (additional)</a:t>
            </a:r>
            <a:endParaRPr dirty="0"/>
          </a:p>
        </p:txBody>
      </p:sp>
      <p:sp>
        <p:nvSpPr>
          <p:cNvPr id="453" name="Google Shape;453;p15"/>
          <p:cNvSpPr txBox="1"/>
          <p:nvPr/>
        </p:nvSpPr>
        <p:spPr>
          <a:xfrm>
            <a:off x="321450" y="320395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Confirmatory analysis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751500" y="3129300"/>
            <a:ext cx="4424100" cy="9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▹"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Attempt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5 clusters revealed an outlier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▹"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K-means with 6 clusters to have 5 actual groups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 </a:t>
            </a:r>
            <a:endParaRPr sz="3700" b="1" i="1"/>
          </a:p>
        </p:txBody>
      </p:sp>
      <p:pic>
        <p:nvPicPr>
          <p:cNvPr id="460" name="Google Shape;460;p17"/>
          <p:cNvPicPr preferRelativeResize="0"/>
          <p:nvPr/>
        </p:nvPicPr>
        <p:blipFill rotWithShape="1">
          <a:blip r:embed="rId3">
            <a:alphaModFix/>
          </a:blip>
          <a:srcRect t="3462" b="20934"/>
          <a:stretch/>
        </p:blipFill>
        <p:spPr>
          <a:xfrm>
            <a:off x="5395050" y="3135000"/>
            <a:ext cx="3447000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512" y="175775"/>
            <a:ext cx="3824076" cy="236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7"/>
          <p:cNvSpPr txBox="1"/>
          <p:nvPr/>
        </p:nvSpPr>
        <p:spPr>
          <a:xfrm>
            <a:off x="5334450" y="1139988"/>
            <a:ext cx="3568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Despite Silhouette method result,  5 clusters  were identified using k-means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3" name="Google Shape;4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00" y="4383675"/>
            <a:ext cx="8322076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69" name="Google Shape;469;p18"/>
          <p:cNvSpPr txBox="1"/>
          <p:nvPr/>
        </p:nvSpPr>
        <p:spPr>
          <a:xfrm>
            <a:off x="1008725" y="169775"/>
            <a:ext cx="430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Average consumption scores for different clusters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1008725" y="4519475"/>
            <a:ext cx="79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Hard to find one-to-one correspondence with DPs (e.g. 4th cluster could be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Vitamins and fiber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DP)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25" y="675437"/>
            <a:ext cx="5355176" cy="1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375" y="1859400"/>
            <a:ext cx="6854099" cy="120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25" y="3235912"/>
            <a:ext cx="5997200" cy="126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18"/>
          <p:cNvCxnSpPr/>
          <p:nvPr/>
        </p:nvCxnSpPr>
        <p:spPr>
          <a:xfrm rot="10800000" flipH="1">
            <a:off x="4902875" y="2699925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18"/>
          <p:cNvCxnSpPr/>
          <p:nvPr/>
        </p:nvCxnSpPr>
        <p:spPr>
          <a:xfrm rot="10800000" flipH="1">
            <a:off x="5245975" y="1057925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8"/>
          <p:cNvCxnSpPr/>
          <p:nvPr/>
        </p:nvCxnSpPr>
        <p:spPr>
          <a:xfrm>
            <a:off x="3173775" y="269917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8"/>
          <p:cNvCxnSpPr/>
          <p:nvPr/>
        </p:nvCxnSpPr>
        <p:spPr>
          <a:xfrm rot="10800000" flipH="1">
            <a:off x="4262400" y="2699925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18"/>
          <p:cNvCxnSpPr/>
          <p:nvPr/>
        </p:nvCxnSpPr>
        <p:spPr>
          <a:xfrm rot="10800000" flipH="1">
            <a:off x="6372300" y="4111875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18"/>
          <p:cNvCxnSpPr/>
          <p:nvPr/>
        </p:nvCxnSpPr>
        <p:spPr>
          <a:xfrm rot="10800000" flipH="1">
            <a:off x="5685775" y="4111863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0" name="Google Shape;48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2750" y="3267851"/>
            <a:ext cx="744725" cy="120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18"/>
          <p:cNvCxnSpPr/>
          <p:nvPr/>
        </p:nvCxnSpPr>
        <p:spPr>
          <a:xfrm rot="10800000" flipH="1">
            <a:off x="8212575" y="4111875"/>
            <a:ext cx="1917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18"/>
          <p:cNvCxnSpPr/>
          <p:nvPr/>
        </p:nvCxnSpPr>
        <p:spPr>
          <a:xfrm>
            <a:off x="1076050" y="1578725"/>
            <a:ext cx="24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18"/>
          <p:cNvCxnSpPr/>
          <p:nvPr/>
        </p:nvCxnSpPr>
        <p:spPr>
          <a:xfrm>
            <a:off x="1076050" y="2817050"/>
            <a:ext cx="24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18"/>
          <p:cNvCxnSpPr/>
          <p:nvPr/>
        </p:nvCxnSpPr>
        <p:spPr>
          <a:xfrm>
            <a:off x="1076050" y="4207375"/>
            <a:ext cx="24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0025" y="2077375"/>
            <a:ext cx="249600" cy="9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348" y="3469363"/>
            <a:ext cx="225202" cy="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98fee04b9_1_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92" name="Google Shape;492;g1c98fee04b9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57375"/>
            <a:ext cx="1234425" cy="12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c98fee04b9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100" y="257375"/>
            <a:ext cx="6758449" cy="127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g1c98fee04b9_1_24"/>
          <p:cNvCxnSpPr/>
          <p:nvPr/>
        </p:nvCxnSpPr>
        <p:spPr>
          <a:xfrm>
            <a:off x="2022625" y="82412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g1c98fee04b9_1_24"/>
          <p:cNvCxnSpPr/>
          <p:nvPr/>
        </p:nvCxnSpPr>
        <p:spPr>
          <a:xfrm>
            <a:off x="5680625" y="82412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g1c98fee04b9_1_24"/>
          <p:cNvCxnSpPr/>
          <p:nvPr/>
        </p:nvCxnSpPr>
        <p:spPr>
          <a:xfrm>
            <a:off x="6352350" y="82412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7" name="Google Shape;497;g1c98fee04b9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175" y="1682175"/>
            <a:ext cx="1175450" cy="12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1c98fee04b9_1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626" y="1682175"/>
            <a:ext cx="7065424" cy="127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g1c98fee04b9_1_24"/>
          <p:cNvCxnSpPr/>
          <p:nvPr/>
        </p:nvCxnSpPr>
        <p:spPr>
          <a:xfrm>
            <a:off x="1755550" y="2434675"/>
            <a:ext cx="214500" cy="4800"/>
          </a:xfrm>
          <a:prstGeom prst="straightConnector1">
            <a:avLst/>
          </a:prstGeom>
          <a:noFill/>
          <a:ln w="19050" cap="flat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g1c98fee04b9_1_24"/>
          <p:cNvCxnSpPr/>
          <p:nvPr/>
        </p:nvCxnSpPr>
        <p:spPr>
          <a:xfrm>
            <a:off x="3236275" y="243467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g1c98fee04b9_1_24"/>
          <p:cNvCxnSpPr/>
          <p:nvPr/>
        </p:nvCxnSpPr>
        <p:spPr>
          <a:xfrm>
            <a:off x="4277550" y="2434675"/>
            <a:ext cx="2145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2" name="Google Shape;502;g1c98fee04b9_1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507" y="509350"/>
            <a:ext cx="232093" cy="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1c98fee04b9_1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182" y="1963475"/>
            <a:ext cx="232093" cy="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c98fee04b9_1_24"/>
          <p:cNvSpPr txBox="1"/>
          <p:nvPr/>
        </p:nvSpPr>
        <p:spPr>
          <a:xfrm>
            <a:off x="847175" y="3030775"/>
            <a:ext cx="61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2nd and 3rd clusters could be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starch-rich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AUFA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respectively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5" name="Google Shape;505;g1c98fee04b9_1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2625" y="3622266"/>
            <a:ext cx="5286551" cy="1508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g1c98fee04b9_1_24"/>
          <p:cNvCxnSpPr/>
          <p:nvPr/>
        </p:nvCxnSpPr>
        <p:spPr>
          <a:xfrm rot="10800000" flipH="1">
            <a:off x="3455625" y="4694150"/>
            <a:ext cx="2225100" cy="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g1c98fee04b9_1_24"/>
          <p:cNvCxnSpPr/>
          <p:nvPr/>
        </p:nvCxnSpPr>
        <p:spPr>
          <a:xfrm>
            <a:off x="669150" y="3485600"/>
            <a:ext cx="846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>
            <a:spLocks noGrp="1"/>
          </p:cNvSpPr>
          <p:nvPr>
            <p:ph type="body" idx="4294967295"/>
          </p:nvPr>
        </p:nvSpPr>
        <p:spPr>
          <a:xfrm>
            <a:off x="3404250" y="4458600"/>
            <a:ext cx="27669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3000" b="1"/>
              <a:t>Any questions?</a:t>
            </a:r>
            <a:endParaRPr sz="30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7" name="Google Shape;557;p23"/>
          <p:cNvSpPr txBox="1">
            <a:spLocks noGrp="1"/>
          </p:cNvSpPr>
          <p:nvPr>
            <p:ph type="ctrTitle"/>
          </p:nvPr>
        </p:nvSpPr>
        <p:spPr>
          <a:xfrm>
            <a:off x="1021200" y="1991850"/>
            <a:ext cx="7533000" cy="11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300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803675" y="3900500"/>
            <a:ext cx="774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365 observations, 499 variables.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row is a patient suffering of rheumatoid arthritis.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RELEVANT ATTRIBUTES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44425" y="1263025"/>
            <a:ext cx="5169000" cy="2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Patients’ info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Nutrients (34 variables)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Single foods (110 variables)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Food groups (35 variables)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Others: Diseases, drugs, etc.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63" name="Google Shape;163;p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66" name="Google Shape;166;p6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70" name="Google Shape;170;p6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835725" y="4029075"/>
            <a:ext cx="51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ctrTitle" idx="4294967295"/>
          </p:nvPr>
        </p:nvSpPr>
        <p:spPr>
          <a:xfrm>
            <a:off x="790850" y="355200"/>
            <a:ext cx="4052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/>
              <a:t>IRRELEVANT ATTRIBUTES</a:t>
            </a:r>
            <a:endParaRPr sz="35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7"/>
          <p:cNvSpPr txBox="1">
            <a:spLocks noGrp="1"/>
          </p:cNvSpPr>
          <p:nvPr>
            <p:ph type="subTitle" idx="4294967295"/>
          </p:nvPr>
        </p:nvSpPr>
        <p:spPr>
          <a:xfrm>
            <a:off x="887275" y="1140001"/>
            <a:ext cx="51786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Attributes for a study on the relation between air pollution and rheumatoid arthritis 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Answers to the food frequency questionnaire: already translated into scores</a:t>
            </a:r>
            <a:endParaRPr sz="2400"/>
          </a:p>
        </p:txBody>
      </p:sp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82" name="Google Shape;182;p7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7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7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88" name="Google Shape;188;p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93" name="Google Shape;193;p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98" name="Google Shape;198;p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7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1039425" y="3943350"/>
            <a:ext cx="51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365 observations, 304 variables left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7b626c989_9_7"/>
          <p:cNvSpPr txBox="1">
            <a:spLocks noGrp="1"/>
          </p:cNvSpPr>
          <p:nvPr>
            <p:ph type="ctrTitle"/>
          </p:nvPr>
        </p:nvSpPr>
        <p:spPr>
          <a:xfrm>
            <a:off x="-75" y="1982375"/>
            <a:ext cx="3750600" cy="18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EXPLORATORY </a:t>
            </a:r>
            <a:r>
              <a:rPr lang="en">
                <a:solidFill>
                  <a:srgbClr val="000000"/>
                </a:solidFill>
              </a:rPr>
              <a:t>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2" name="Google Shape;212;g1c7b626c989_9_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13" name="Google Shape;213;g1c7b626c989_9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300" y="0"/>
            <a:ext cx="4557701" cy="37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c7b626c989_9_7"/>
          <p:cNvSpPr txBox="1"/>
          <p:nvPr/>
        </p:nvSpPr>
        <p:spPr>
          <a:xfrm>
            <a:off x="2633400" y="4081650"/>
            <a:ext cx="3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Descriptive analysis of the most relevant variables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20" name="Google Shape;2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75" y="2732975"/>
            <a:ext cx="3101450" cy="24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790850" y="1140000"/>
            <a:ext cx="36006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Highly unbalanced dataset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Nearly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80%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 patients are female patients. Disease mainly affecting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female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individuals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8"/>
          <p:cNvSpPr txBox="1">
            <a:spLocks noGrp="1"/>
          </p:cNvSpPr>
          <p:nvPr>
            <p:ph type="ctrTitle" idx="4294967295"/>
          </p:nvPr>
        </p:nvSpPr>
        <p:spPr>
          <a:xfrm>
            <a:off x="790850" y="355200"/>
            <a:ext cx="4052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</a:pPr>
            <a:r>
              <a:rPr lang="en"/>
              <a:t>BIOLOGICAL SEX and AGE</a:t>
            </a:r>
            <a:endParaRPr sz="35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774" y="232925"/>
            <a:ext cx="4400799" cy="2761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8"/>
          <p:cNvGrpSpPr/>
          <p:nvPr/>
        </p:nvGrpSpPr>
        <p:grpSpPr>
          <a:xfrm>
            <a:off x="5411963" y="2528873"/>
            <a:ext cx="205621" cy="206185"/>
            <a:chOff x="5382800" y="412975"/>
            <a:chExt cx="433800" cy="433800"/>
          </a:xfrm>
        </p:grpSpPr>
        <p:sp>
          <p:nvSpPr>
            <p:cNvPr id="225" name="Google Shape;225;p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7115260" y="2528875"/>
            <a:ext cx="205578" cy="206185"/>
            <a:chOff x="5382800" y="412975"/>
            <a:chExt cx="433800" cy="433800"/>
          </a:xfrm>
        </p:grpSpPr>
        <p:sp>
          <p:nvSpPr>
            <p:cNvPr id="229" name="Google Shape;229;p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>
                <a:alpha val="33330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8"/>
          <p:cNvSpPr txBox="1"/>
          <p:nvPr/>
        </p:nvSpPr>
        <p:spPr>
          <a:xfrm>
            <a:off x="5089925" y="3553488"/>
            <a:ext cx="310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both groups most of the patients are in their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 50s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8" name="Google Shape;238;p9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239" name="Google Shape;239;p9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242" name="Google Shape;242;p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9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246" name="Google Shape;246;p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250" name="Google Shape;250;p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9"/>
          <p:cNvSpPr txBox="1"/>
          <p:nvPr/>
        </p:nvSpPr>
        <p:spPr>
          <a:xfrm>
            <a:off x="7436650" y="1275150"/>
            <a:ext cx="17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4" name="Google Shape;2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00" y="1764625"/>
            <a:ext cx="4819600" cy="1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/>
          <p:nvPr/>
        </p:nvSpPr>
        <p:spPr>
          <a:xfrm>
            <a:off x="988200" y="3386150"/>
            <a:ext cx="466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Since the average duration is 15 years, the highest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incidence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  around the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30s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060850" y="1225850"/>
            <a:ext cx="12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Beginning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681250" y="1225850"/>
            <a:ext cx="12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Present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4301650" y="1225850"/>
            <a:ext cx="12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Duration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c7b626c989_9_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ACTIVITY INDICATORS</a:t>
            </a:r>
            <a:endParaRPr/>
          </a:p>
        </p:txBody>
      </p:sp>
      <p:sp>
        <p:nvSpPr>
          <p:cNvPr id="264" name="Google Shape;264;g1c7b626c989_9_41"/>
          <p:cNvSpPr txBox="1">
            <a:spLocks noGrp="1"/>
          </p:cNvSpPr>
          <p:nvPr>
            <p:ph type="body" idx="1"/>
          </p:nvPr>
        </p:nvSpPr>
        <p:spPr>
          <a:xfrm>
            <a:off x="792950" y="1552500"/>
            <a:ext cx="2383200" cy="24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RHEUMATOID FACTOR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{0,1}</a:t>
            </a:r>
            <a:endParaRPr sz="1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 sz="1400"/>
              <a:t>1: severe activity</a:t>
            </a:r>
            <a:endParaRPr sz="1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 sz="1400"/>
              <a:t>0: low-moderate activity</a:t>
            </a:r>
            <a:endParaRPr sz="1400"/>
          </a:p>
        </p:txBody>
      </p:sp>
      <p:sp>
        <p:nvSpPr>
          <p:cNvPr id="265" name="Google Shape;265;g1c7b626c989_9_41"/>
          <p:cNvSpPr txBox="1">
            <a:spLocks noGrp="1"/>
          </p:cNvSpPr>
          <p:nvPr>
            <p:ph type="body" idx="2"/>
          </p:nvPr>
        </p:nvSpPr>
        <p:spPr>
          <a:xfrm>
            <a:off x="3175950" y="1535100"/>
            <a:ext cx="31464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DAS28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(0.0,9.9)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DAS28 &lt; 2,6:  </a:t>
            </a:r>
            <a:r>
              <a:rPr lang="en" sz="1400"/>
              <a:t>Remission</a:t>
            </a:r>
            <a:endParaRPr sz="1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DAS28 &gt;= 2,6 &amp; &lt;= 3,2:  </a:t>
            </a:r>
            <a:r>
              <a:rPr lang="en" sz="1400"/>
              <a:t>Low activity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DAS28 &gt; 3,2 &amp; &lt;= 5,1: </a:t>
            </a:r>
            <a:r>
              <a:rPr lang="en" sz="1400"/>
              <a:t>Moderate activity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DAS28 &gt; 5,1: </a:t>
            </a:r>
            <a:r>
              <a:rPr lang="en" sz="1400"/>
              <a:t>Severe activity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Composite index</a:t>
            </a:r>
            <a:endParaRPr sz="1400"/>
          </a:p>
        </p:txBody>
      </p:sp>
      <p:sp>
        <p:nvSpPr>
          <p:cNvPr id="266" name="Google Shape;266;g1c7b626c989_9_41"/>
          <p:cNvSpPr txBox="1">
            <a:spLocks noGrp="1"/>
          </p:cNvSpPr>
          <p:nvPr>
            <p:ph type="body" idx="3"/>
          </p:nvPr>
        </p:nvSpPr>
        <p:spPr>
          <a:xfrm>
            <a:off x="6482950" y="1552500"/>
            <a:ext cx="25611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SDAI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(0.0,100.0)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SDAI &lt;3.3:  </a:t>
            </a:r>
            <a:r>
              <a:rPr lang="en" sz="1400"/>
              <a:t>Remission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SDAI &gt;= 3.3 &amp; &lt;= 11:  </a:t>
            </a:r>
            <a:r>
              <a:rPr lang="en" sz="1400"/>
              <a:t>Low activity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SDAI &gt; 11 &amp; &lt;= 26: </a:t>
            </a:r>
            <a:r>
              <a:rPr lang="en" sz="1400"/>
              <a:t>Moderate activity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SDAI &gt; 26: </a:t>
            </a:r>
            <a:r>
              <a:rPr lang="en" sz="1400"/>
              <a:t>Severe activity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Composite index (Simplified Disease Activity Index): measuring pain in 28 joints</a:t>
            </a:r>
            <a:endParaRPr/>
          </a:p>
        </p:txBody>
      </p:sp>
      <p:sp>
        <p:nvSpPr>
          <p:cNvPr id="267" name="Google Shape;267;g1c7b626c989_9_4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68" name="Google Shape;268;g1c7b626c989_9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75" y="422000"/>
            <a:ext cx="51070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On-screen Show (16:9)</PresentationFormat>
  <Paragraphs>206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</vt:lpstr>
      <vt:lpstr>Arial</vt:lpstr>
      <vt:lpstr>Dosis</vt:lpstr>
      <vt:lpstr>Source Sans Pro</vt:lpstr>
      <vt:lpstr>Calibri</vt:lpstr>
      <vt:lpstr>Cerimon template</vt:lpstr>
      <vt:lpstr>Cerimon template</vt:lpstr>
      <vt:lpstr>Dietary habits and disease activity in rheumatoid arthritis patients</vt:lpstr>
      <vt:lpstr>RESEARCH QUESTIONS</vt:lpstr>
      <vt:lpstr>1. DATASET</vt:lpstr>
      <vt:lpstr>RELEVANT ATTRIBUTES</vt:lpstr>
      <vt:lpstr>IRRELEVANT ATTRIBUTES</vt:lpstr>
      <vt:lpstr>EXPLORATORY ANALYSIS</vt:lpstr>
      <vt:lpstr>BIOLOGICAL SEX and AGE</vt:lpstr>
      <vt:lpstr>PowerPoint Presentation</vt:lpstr>
      <vt:lpstr>DISEASE ACTIVITY INDICATORS</vt:lpstr>
      <vt:lpstr>PowerPoint Presentation</vt:lpstr>
      <vt:lpstr>108</vt:lpstr>
      <vt:lpstr>227</vt:lpstr>
      <vt:lpstr>EDUCATION</vt:lpstr>
      <vt:lpstr>ALCOHOL and SMOKE</vt:lpstr>
      <vt:lpstr>COMORBIDITIES</vt:lpstr>
      <vt:lpstr>2. DPs RETRIEVAL</vt:lpstr>
      <vt:lpstr>Principal Component Analysis</vt:lpstr>
      <vt:lpstr>Principal Component Analysis</vt:lpstr>
      <vt:lpstr>Principal Component Analysis – high DAS28 score </vt:lpstr>
      <vt:lpstr>Principal Component Analysis</vt:lpstr>
      <vt:lpstr>Principal Component Analysis</vt:lpstr>
      <vt:lpstr>Factor Analysis - loadings</vt:lpstr>
      <vt:lpstr>Factor Analysis - Correlations</vt:lpstr>
      <vt:lpstr>Adherence to DP’s</vt:lpstr>
      <vt:lpstr>Clustering</vt:lpstr>
      <vt:lpstr>Attempt with 5 clusters revealed an outlier K-means with 6 clusters to have 5 actual groups 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Dietary habits and disease activity in rheumatoid arthritis patients</dc:title>
  <cp:lastModifiedBy>Michele Bartesaghi</cp:lastModifiedBy>
  <cp:revision>1</cp:revision>
  <dcterms:modified xsi:type="dcterms:W3CDTF">2023-04-05T14:23:45Z</dcterms:modified>
</cp:coreProperties>
</file>