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6" r:id="rId6"/>
    <p:sldId id="294" r:id="rId7"/>
    <p:sldId id="298" r:id="rId8"/>
    <p:sldId id="299" r:id="rId9"/>
    <p:sldId id="300" r:id="rId10"/>
    <p:sldId id="301" r:id="rId11"/>
    <p:sldId id="269" r:id="rId12"/>
    <p:sldId id="272" r:id="rId13"/>
    <p:sldId id="273" r:id="rId14"/>
    <p:sldId id="274" r:id="rId15"/>
    <p:sldId id="270" r:id="rId16"/>
    <p:sldId id="295" r:id="rId17"/>
    <p:sldId id="297" r:id="rId18"/>
    <p:sldId id="296" r:id="rId19"/>
    <p:sldId id="275" r:id="rId20"/>
    <p:sldId id="302" r:id="rId21"/>
    <p:sldId id="303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65" r:id="rId34"/>
    <p:sldId id="287" r:id="rId35"/>
    <p:sldId id="264" r:id="rId36"/>
    <p:sldId id="260" r:id="rId37"/>
    <p:sldId id="288" r:id="rId38"/>
    <p:sldId id="289" r:id="rId39"/>
    <p:sldId id="290" r:id="rId40"/>
    <p:sldId id="291" r:id="rId41"/>
    <p:sldId id="292" r:id="rId42"/>
    <p:sldId id="293" r:id="rId43"/>
    <p:sldId id="261" r:id="rId44"/>
    <p:sldId id="262" r:id="rId45"/>
    <p:sldId id="2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1595"/>
  </p:normalViewPr>
  <p:slideViewPr>
    <p:cSldViewPr snapToGrid="0" snapToObjects="1">
      <p:cViewPr varScale="1">
        <p:scale>
          <a:sx n="91" d="100"/>
          <a:sy n="91" d="100"/>
        </p:scale>
        <p:origin x="1136" y="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BFBF-8060-534B-9D3C-EB90AC0071AB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270A-A70D-664C-8ED1-1C5B0FD4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3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of dual ascent is dual decomposition. </a:t>
            </a:r>
          </a:p>
          <a:p>
            <a:r>
              <a:rPr lang="en-US" dirty="0" err="1"/>
              <a:t>x_i’s</a:t>
            </a:r>
            <a:r>
              <a:rPr lang="en-US" dirty="0"/>
              <a:t> are </a:t>
            </a:r>
            <a:r>
              <a:rPr lang="en-US" dirty="0" err="1"/>
              <a:t>subvectors</a:t>
            </a:r>
            <a:r>
              <a:rPr lang="en-US" dirty="0"/>
              <a:t> of x.</a:t>
            </a:r>
          </a:p>
          <a:p>
            <a:r>
              <a:rPr lang="en-US" dirty="0"/>
              <a:t>We can do the x optimization steps in parallel and then we gather the results to do dual descent.</a:t>
            </a:r>
          </a:p>
          <a:p>
            <a:r>
              <a:rPr lang="en-US" dirty="0"/>
              <a:t>This is broadcast back to the individual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2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4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means that the line segment between any two points on the graph of the function lies above or on the graph, making it a "bowl-shaped" curve.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Proper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Essentially, a proper function is one that is "well-behaved" in the sense that it avoids pathological cases where optimization would be meaningless or impossible.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Closed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 practical terms, this means that the function does not have sudden drops in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CADMM is an ADMM based optimization method where compute nodes (robots) alternate between updating their primal and dual variables and communicating with neighboring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7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8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7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3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0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0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1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Trajectories are precomputed</a:t>
            </a:r>
          </a:p>
          <a:p>
            <a:r>
              <a:rPr lang="en-US" dirty="0"/>
              <a:t>For the communication graph at each round an edge between two robots exists if their pairwise distance is below a certain threshold (1500 in this experiment). The constant motion of the robots results in a communication graph that is dynamic (in terms of edges), but always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7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Trajectories are precomputed</a:t>
            </a:r>
          </a:p>
          <a:p>
            <a:r>
              <a:rPr lang="en-US" dirty="0"/>
              <a:t>For the communication graph at each round an edge between two robots exists if their pairwise distance is below a certain threshold (1500 in this experiment). The constant motion of the robots results in a communication graph that is dynamic (in terms of edges), but always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1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7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robots must work together to pursue a faster evader robot in the presence of stationary randomly placed obstacles,</a:t>
            </a:r>
          </a:p>
          <a:p>
            <a:r>
              <a:rPr lang="en-US" dirty="0"/>
              <a:t>The pursuers are homogeneous with actions a = [none, right, left, up, down] ∈ R5 : A and observations o =[self vel, self pos, other pursuers </a:t>
            </a:r>
            <a:r>
              <a:rPr lang="en-US" dirty="0" err="1"/>
              <a:t>rel</a:t>
            </a:r>
            <a:r>
              <a:rPr lang="en-US" dirty="0"/>
              <a:t> pos, evader </a:t>
            </a:r>
            <a:r>
              <a:rPr lang="en-US" dirty="0" err="1"/>
              <a:t>rel</a:t>
            </a:r>
            <a:r>
              <a:rPr lang="en-US" dirty="0"/>
              <a:t> pos, evader </a:t>
            </a:r>
            <a:r>
              <a:rPr lang="en-US" dirty="0" err="1"/>
              <a:t>rel</a:t>
            </a:r>
            <a:r>
              <a:rPr lang="en-US" dirty="0"/>
              <a:t> vel] ∈ R12 : O. Actions are clipped to be on the interval [0, 1]</a:t>
            </a:r>
          </a:p>
          <a:p>
            <a:r>
              <a:rPr lang="en-US" dirty="0"/>
              <a:t>They use PPO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Alpha^k</a:t>
            </a:r>
            <a:r>
              <a:rPr lang="en-US" dirty="0"/>
              <a:t> &gt;0 is the step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 ascent cannot often be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Convex Primal Problem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primal optimization problem must be convex.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Differentiability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objective function and constraints should be differentiable.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Slater’s Condition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exists a feasible point that strictly satisfies all inequality constraints (ensuring strong duality).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Lipschitz Continuous Gradient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gradient of the dual function must be Lipschitz continuous.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Compact Solution Set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solution set for the dual problem should be closed and bounded.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Appropriate Step Size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step size in the ascent process must be chosen to ensure stable and efficient convergence.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agrange_multiplier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wGhCtH18D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Summary of: Distributed Neural Network Optimization for Multi-Robot Collaborative Learning (</a:t>
            </a:r>
            <a:r>
              <a:rPr lang="en-US" sz="4400" dirty="0" err="1"/>
              <a:t>DiNNO</a:t>
            </a:r>
            <a:r>
              <a:rPr lang="en-US" sz="4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by: Javier Yu, Joseph A. Vincent, Mac </a:t>
            </a:r>
            <a:r>
              <a:rPr lang="en-US" dirty="0" err="1"/>
              <a:t>Schwager</a:t>
            </a:r>
            <a:endParaRPr lang="en-US" dirty="0"/>
          </a:p>
          <a:p>
            <a:r>
              <a:rPr lang="en-US" dirty="0"/>
              <a:t>Presented by: Jamison Moody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910542" y="5949388"/>
            <a:ext cx="10370915" cy="63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Yu, Javier, Joseph A. Vincent, and Mac </a:t>
            </a:r>
            <a:r>
              <a:rPr lang="en-US" sz="1800" dirty="0" err="1"/>
              <a:t>Schwager</a:t>
            </a:r>
            <a:r>
              <a:rPr lang="en-US" sz="1800" dirty="0"/>
              <a:t>. "</a:t>
            </a:r>
            <a:r>
              <a:rPr lang="en-US" sz="1800" dirty="0" err="1"/>
              <a:t>Dinno</a:t>
            </a:r>
            <a:r>
              <a:rPr lang="en-US" sz="1800" dirty="0"/>
              <a:t>: Distributed neural network optimization for multi-robot collaborative learning." IEEE Robotics and Automation Letters 7.2 (2022): 1896-1903.</a:t>
            </a: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Function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C2DE6E4-7B52-C7A2-9879-0298AA1F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1" y="2255452"/>
            <a:ext cx="5505458" cy="685801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3FD922-52AA-6515-7F25-5066FD6C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535" y="3340921"/>
            <a:ext cx="8002930" cy="1114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23B01-79C1-4663-4568-F6AA1052FD93}"/>
              </a:ext>
            </a:extLst>
          </p:cNvPr>
          <p:cNvSpPr txBox="1"/>
          <p:nvPr/>
        </p:nvSpPr>
        <p:spPr>
          <a:xfrm>
            <a:off x="1547648" y="4967257"/>
            <a:ext cx="953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Once we find these points, we can plug them into f and check the maximum or minimum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51863-DF35-29C4-04F7-63D2D84523AB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Lagrange multiplier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690688"/>
            <a:ext cx="9920288" cy="4498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63929-CD79-1D36-1F0C-FFC079ED48B6}"/>
              </a:ext>
            </a:extLst>
          </p:cNvPr>
          <p:cNvSpPr txBox="1"/>
          <p:nvPr/>
        </p:nvSpPr>
        <p:spPr>
          <a:xfrm>
            <a:off x="838200" y="606198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Boyd, Stephen, et al. "Distributed Optimization and Statistical Learning via the Alternating Direction Method of Multipliers."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Foundations and Trends® in Machine Learning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vol. 3, no. 1, 2011, pp. 1-122.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30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690688"/>
            <a:ext cx="9920288" cy="4498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4987636"/>
            <a:ext cx="10515600" cy="142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349726"/>
            <a:ext cx="9920288" cy="4498057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2BEE5C0-7B18-BA16-1B1F-40EE64B2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69" y="5847783"/>
            <a:ext cx="4087882" cy="7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7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C5A28-B98C-9885-B623-C457AF2D8CF3}"/>
              </a:ext>
            </a:extLst>
          </p:cNvPr>
          <p:cNvSpPr txBox="1"/>
          <p:nvPr/>
        </p:nvSpPr>
        <p:spPr>
          <a:xfrm>
            <a:off x="850075" y="1690688"/>
            <a:ext cx="11030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f(x) is convex, the optimal values of the primal and dual problems are the same (strong duality)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51C8B-D60A-A2E3-3CB2-A107B40F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959" y="2817633"/>
            <a:ext cx="3568700" cy="73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42D54-9682-BE56-28ED-13AAD2303896}"/>
              </a:ext>
            </a:extLst>
          </p:cNvPr>
          <p:cNvSpPr txBox="1"/>
          <p:nvPr/>
        </p:nvSpPr>
        <p:spPr>
          <a:xfrm>
            <a:off x="838200" y="2228422"/>
            <a:ext cx="542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means when we maximize g(y) we get y* and:</a:t>
            </a:r>
          </a:p>
        </p:txBody>
      </p:sp>
      <p:pic>
        <p:nvPicPr>
          <p:cNvPr id="11" name="Picture 10" descr="A close up of math symbols&#10;&#10;Description automatically generated">
            <a:extLst>
              <a:ext uri="{FF2B5EF4-FFF2-40B4-BE49-F238E27FC236}">
                <a16:creationId xmlns:a16="http://schemas.microsoft.com/office/drawing/2014/main" id="{FB9D496F-AFB2-2692-FD76-C9BD5F4B3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300" y="4323832"/>
            <a:ext cx="45974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BBBA15-3139-B04A-7F31-045F1398BFF9}"/>
              </a:ext>
            </a:extLst>
          </p:cNvPr>
          <p:cNvSpPr txBox="1"/>
          <p:nvPr/>
        </p:nvSpPr>
        <p:spPr>
          <a:xfrm>
            <a:off x="850075" y="3829359"/>
            <a:ext cx="1061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dual ascent, we can use gradient ascent on the gradient of g after minimizing with respect to x: </a:t>
            </a:r>
          </a:p>
        </p:txBody>
      </p:sp>
    </p:spTree>
    <p:extLst>
      <p:ext uri="{BB962C8B-B14F-4D97-AF65-F5344CB8AC3E}">
        <p14:creationId xmlns:p14="http://schemas.microsoft.com/office/powerpoint/2010/main" val="24283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E9AD8F6B-94EC-688A-D633-710C285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group of math equations&#10;&#10;Description automatically generated">
            <a:extLst>
              <a:ext uri="{FF2B5EF4-FFF2-40B4-BE49-F238E27FC236}">
                <a16:creationId xmlns:a16="http://schemas.microsoft.com/office/drawing/2014/main" id="{EAFD9A51-9050-DB9A-5B05-A1E0FCCD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B2DE687-7CCA-3650-F33B-8EF0ADCB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30" y="3719593"/>
            <a:ext cx="2723937" cy="1801591"/>
          </a:xfrm>
          <a:prstGeom prst="rect">
            <a:avLst/>
          </a:prstGeom>
        </p:spPr>
      </p:pic>
      <p:pic>
        <p:nvPicPr>
          <p:cNvPr id="8" name="Picture 7" descr="A group of math equations&#10;&#10;Description automatically generated">
            <a:extLst>
              <a:ext uri="{FF2B5EF4-FFF2-40B4-BE49-F238E27FC236}">
                <a16:creationId xmlns:a16="http://schemas.microsoft.com/office/drawing/2014/main" id="{40D2BBC8-546D-E141-C84B-05D9362A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B2DE687-7CCA-3650-F33B-8EF0ADCB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30" y="3719593"/>
            <a:ext cx="2723937" cy="180159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3128560-9DA5-BF6B-1C03-7CB16FE1C181}"/>
              </a:ext>
            </a:extLst>
          </p:cNvPr>
          <p:cNvSpPr/>
          <p:nvPr/>
        </p:nvSpPr>
        <p:spPr>
          <a:xfrm>
            <a:off x="5657415" y="4223343"/>
            <a:ext cx="877168" cy="741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th equation with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7924D75-9A2C-6B60-013D-CFA6B539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174" y="3588675"/>
            <a:ext cx="3585626" cy="2063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F09BF-834D-FB80-E4E6-EBC26A698C2D}"/>
              </a:ext>
            </a:extLst>
          </p:cNvPr>
          <p:cNvSpPr txBox="1"/>
          <p:nvPr/>
        </p:nvSpPr>
        <p:spPr>
          <a:xfrm>
            <a:off x="8490739" y="3095473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Dual Function</a:t>
            </a:r>
          </a:p>
        </p:txBody>
      </p:sp>
      <p:pic>
        <p:nvPicPr>
          <p:cNvPr id="11" name="Picture 10" descr="A group of math equations&#10;&#10;Description automatically generated">
            <a:extLst>
              <a:ext uri="{FF2B5EF4-FFF2-40B4-BE49-F238E27FC236}">
                <a16:creationId xmlns:a16="http://schemas.microsoft.com/office/drawing/2014/main" id="{C5A1EE32-0370-3FD3-2B5A-363542B8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C5A28-B98C-9885-B623-C457AF2D8CF3}"/>
              </a:ext>
            </a:extLst>
          </p:cNvPr>
          <p:cNvSpPr txBox="1"/>
          <p:nvPr/>
        </p:nvSpPr>
        <p:spPr>
          <a:xfrm>
            <a:off x="850075" y="1690688"/>
            <a:ext cx="539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that are objective function f is separable:</a:t>
            </a:r>
          </a:p>
        </p:txBody>
      </p:sp>
      <p:pic>
        <p:nvPicPr>
          <p:cNvPr id="5" name="Picture 4" descr="A mathematical equation with square and square symbols&#10;&#10;Description automatically generated with medium confidence">
            <a:extLst>
              <a:ext uri="{FF2B5EF4-FFF2-40B4-BE49-F238E27FC236}">
                <a16:creationId xmlns:a16="http://schemas.microsoft.com/office/drawing/2014/main" id="{D4AEA8E7-3DED-965F-2244-F8458903C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10464" r="18561"/>
          <a:stretch/>
        </p:blipFill>
        <p:spPr>
          <a:xfrm>
            <a:off x="861950" y="2129708"/>
            <a:ext cx="2400300" cy="1203472"/>
          </a:xfrm>
          <a:prstGeom prst="rect">
            <a:avLst/>
          </a:prstGeom>
        </p:spPr>
      </p:pic>
      <p:pic>
        <p:nvPicPr>
          <p:cNvPr id="8" name="Picture 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A0D81BA-234D-63D3-0B35-C2B6B2FE3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26" r="30542" b="67610"/>
          <a:stretch/>
        </p:blipFill>
        <p:spPr>
          <a:xfrm>
            <a:off x="6248604" y="2210010"/>
            <a:ext cx="2813399" cy="839504"/>
          </a:xfrm>
          <a:prstGeom prst="rect">
            <a:avLst/>
          </a:prstGeom>
        </p:spPr>
      </p:pic>
      <p:pic>
        <p:nvPicPr>
          <p:cNvPr id="10" name="Picture 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E00B85D-8577-EEF7-8E7B-A04403E11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61"/>
          <a:stretch/>
        </p:blipFill>
        <p:spPr>
          <a:xfrm>
            <a:off x="3881890" y="3029741"/>
            <a:ext cx="7941793" cy="107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3F181-20FE-6D62-9CB8-9E0C33C591FA}"/>
              </a:ext>
            </a:extLst>
          </p:cNvPr>
          <p:cNvSpPr txBox="1"/>
          <p:nvPr/>
        </p:nvSpPr>
        <p:spPr>
          <a:xfrm>
            <a:off x="3546018" y="2429707"/>
            <a:ext cx="281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is broken up as follows: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FF434-7A9A-B572-553E-05CFB1966C63}"/>
              </a:ext>
            </a:extLst>
          </p:cNvPr>
          <p:cNvSpPr txBox="1"/>
          <p:nvPr/>
        </p:nvSpPr>
        <p:spPr>
          <a:xfrm>
            <a:off x="850075" y="3372090"/>
            <a:ext cx="365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write the </a:t>
            </a:r>
            <a:r>
              <a:rPr lang="en-US" sz="2000" dirty="0" err="1"/>
              <a:t>Lagrangian</a:t>
            </a:r>
            <a:r>
              <a:rPr lang="en-US" sz="2000" dirty="0"/>
              <a:t> like this:</a:t>
            </a:r>
          </a:p>
        </p:txBody>
      </p:sp>
      <p:pic>
        <p:nvPicPr>
          <p:cNvPr id="16" name="Picture 15" descr="A black math symbols with a white background&#10;&#10;Description automatically generated">
            <a:extLst>
              <a:ext uri="{FF2B5EF4-FFF2-40B4-BE49-F238E27FC236}">
                <a16:creationId xmlns:a16="http://schemas.microsoft.com/office/drawing/2014/main" id="{4F921AD5-E135-AB0C-C2F0-38AE67768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89" y="2274834"/>
            <a:ext cx="2702586" cy="7414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1FA71-1D58-52C8-A667-7199B7D797AE}"/>
              </a:ext>
            </a:extLst>
          </p:cNvPr>
          <p:cNvSpPr txBox="1"/>
          <p:nvPr/>
        </p:nvSpPr>
        <p:spPr>
          <a:xfrm>
            <a:off x="3546018" y="4211733"/>
            <a:ext cx="492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solve N separate problems in parallel:</a:t>
            </a:r>
          </a:p>
        </p:txBody>
      </p:sp>
      <p:pic>
        <p:nvPicPr>
          <p:cNvPr id="19" name="Picture 18" descr="A close-up of math symbols&#10;&#10;Description automatically generated">
            <a:extLst>
              <a:ext uri="{FF2B5EF4-FFF2-40B4-BE49-F238E27FC236}">
                <a16:creationId xmlns:a16="http://schemas.microsoft.com/office/drawing/2014/main" id="{9747C1E4-D828-4E07-7F30-80308CD4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258" y="4728200"/>
            <a:ext cx="4648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609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Literature and Theory</a:t>
            </a:r>
          </a:p>
          <a:p>
            <a:r>
              <a:rPr lang="en-US" dirty="0"/>
              <a:t>Baseline Algorithms</a:t>
            </a:r>
          </a:p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  <a:p>
            <a:r>
              <a:rPr lang="en-US" dirty="0"/>
              <a:t>Reproduced Results</a:t>
            </a:r>
          </a:p>
          <a:p>
            <a:r>
              <a:rPr lang="en-US" dirty="0"/>
              <a:t>Extended Results from Paper</a:t>
            </a:r>
          </a:p>
          <a:p>
            <a:r>
              <a:rPr lang="en-US" dirty="0"/>
              <a:t>Summary and 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50991" y="2271577"/>
            <a:ext cx="7772400" cy="638175"/>
          </a:xfrm>
          <a:prstGeom prst="rect">
            <a:avLst/>
          </a:prstGeom>
        </p:spPr>
      </p:pic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4110"/>
            <a:ext cx="4597400" cy="1562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60244" y="4174166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350" y="3844760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56585" y="2271577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0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50991" y="2271577"/>
            <a:ext cx="7772400" cy="638175"/>
          </a:xfrm>
          <a:prstGeom prst="rect">
            <a:avLst/>
          </a:prstGeom>
        </p:spPr>
      </p:pic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4110"/>
            <a:ext cx="4597400" cy="1562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60244" y="4174166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350" y="3844760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56585" y="2271577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D885B-7D51-B0DB-3EBD-0FF9B8FB82E4}"/>
              </a:ext>
            </a:extLst>
          </p:cNvPr>
          <p:cNvSpPr txBox="1"/>
          <p:nvPr/>
        </p:nvSpPr>
        <p:spPr>
          <a:xfrm>
            <a:off x="781050" y="5652285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Improved convergence but… augmented </a:t>
            </a:r>
            <a:r>
              <a:rPr lang="en-US" sz="2400" dirty="0" err="1"/>
              <a:t>Lagrangian</a:t>
            </a:r>
            <a:r>
              <a:rPr lang="en-US" sz="2400" dirty="0"/>
              <a:t> is not separable, even when f is!</a:t>
            </a:r>
          </a:p>
        </p:txBody>
      </p:sp>
    </p:spTree>
    <p:extLst>
      <p:ext uri="{BB962C8B-B14F-4D97-AF65-F5344CB8AC3E}">
        <p14:creationId xmlns:p14="http://schemas.microsoft.com/office/powerpoint/2010/main" val="312995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66756" y="1690688"/>
            <a:ext cx="7772400" cy="638175"/>
          </a:xfrm>
          <a:prstGeom prst="rect">
            <a:avLst/>
          </a:prstGeom>
        </p:spPr>
      </p:pic>
      <p:pic>
        <p:nvPicPr>
          <p:cNvPr id="7" name="Picture 6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91A8AB1-74B3-E19D-7A9D-8ED6790E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1" b="16582"/>
          <a:stretch/>
        </p:blipFill>
        <p:spPr>
          <a:xfrm>
            <a:off x="3079750" y="3010693"/>
            <a:ext cx="6032500" cy="92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E9E7-1A0C-A9A5-6466-A3BCA070CA3B}"/>
              </a:ext>
            </a:extLst>
          </p:cNvPr>
          <p:cNvSpPr txBox="1"/>
          <p:nvPr/>
        </p:nvSpPr>
        <p:spPr>
          <a:xfrm>
            <a:off x="2671128" y="2472433"/>
            <a:ext cx="80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(</a:t>
            </a:r>
            <a:r>
              <a:rPr lang="en-US" sz="2400" dirty="0" err="1"/>
              <a:t>unaugmented</a:t>
            </a:r>
            <a:r>
              <a:rPr lang="en-US" sz="2400" dirty="0"/>
              <a:t>) </a:t>
            </a:r>
            <a:r>
              <a:rPr lang="en-US" sz="2400" dirty="0" err="1"/>
              <a:t>Lagrangian</a:t>
            </a:r>
            <a:r>
              <a:rPr lang="en-US" sz="2400" dirty="0"/>
              <a:t> for the problem: </a:t>
            </a:r>
          </a:p>
        </p:txBody>
      </p:sp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53"/>
          <a:stretch/>
        </p:blipFill>
        <p:spPr>
          <a:xfrm>
            <a:off x="781050" y="4206872"/>
            <a:ext cx="4597400" cy="1412874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31670" y="4536278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552" y="4206872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72350" y="1690688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966FA-1081-2631-8919-0366146EBFD9}"/>
              </a:ext>
            </a:extLst>
          </p:cNvPr>
          <p:cNvSpPr txBox="1"/>
          <p:nvPr/>
        </p:nvSpPr>
        <p:spPr>
          <a:xfrm>
            <a:off x="781050" y="5652285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Improved convergence but… augmented </a:t>
            </a:r>
            <a:r>
              <a:rPr lang="en-US" sz="2400" dirty="0" err="1"/>
              <a:t>Lagrangian</a:t>
            </a:r>
            <a:r>
              <a:rPr lang="en-US" sz="2400" dirty="0"/>
              <a:t> is not separable, even when f is!</a:t>
            </a:r>
          </a:p>
        </p:txBody>
      </p:sp>
    </p:spTree>
    <p:extLst>
      <p:ext uri="{BB962C8B-B14F-4D97-AF65-F5344CB8AC3E}">
        <p14:creationId xmlns:p14="http://schemas.microsoft.com/office/powerpoint/2010/main" val="219190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6" y="574265"/>
            <a:ext cx="10118834" cy="1133693"/>
          </a:xfrm>
        </p:spPr>
        <p:txBody>
          <a:bodyPr>
            <a:noAutofit/>
          </a:bodyPr>
          <a:lstStyle/>
          <a:p>
            <a:r>
              <a:rPr lang="en-US" sz="3600" dirty="0"/>
              <a:t>Alternating Direction Method of Multipliers (ADMM)</a:t>
            </a:r>
          </a:p>
        </p:txBody>
      </p:sp>
      <p:pic>
        <p:nvPicPr>
          <p:cNvPr id="6" name="Picture 5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952C732C-D3EA-2369-8D0A-731C3701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75" y="2242188"/>
            <a:ext cx="3907605" cy="996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9DD0D-E7E4-7CB5-6ED0-29FD925F81F0}"/>
              </a:ext>
            </a:extLst>
          </p:cNvPr>
          <p:cNvSpPr txBox="1"/>
          <p:nvPr/>
        </p:nvSpPr>
        <p:spPr>
          <a:xfrm>
            <a:off x="1587143" y="1825626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Solves problems of the form:</a:t>
            </a:r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20ACB-2E75-87FF-7C85-7162B8AE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19" y="5531441"/>
            <a:ext cx="8617726" cy="645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3AEE42-69CB-421F-21BA-C811E4A6FAC1}"/>
              </a:ext>
            </a:extLst>
          </p:cNvPr>
          <p:cNvSpPr txBox="1"/>
          <p:nvPr/>
        </p:nvSpPr>
        <p:spPr>
          <a:xfrm>
            <a:off x="1587143" y="5114879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</a:t>
            </a:r>
            <a:r>
              <a:rPr lang="en-US" sz="216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21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400" dirty="0"/>
          </a:p>
        </p:txBody>
      </p:sp>
      <p:pic>
        <p:nvPicPr>
          <p:cNvPr id="18" name="Picture 17" descr="A group of math symbols&#10;&#10;Description automatically generated">
            <a:extLst>
              <a:ext uri="{FF2B5EF4-FFF2-40B4-BE49-F238E27FC236}">
                <a16:creationId xmlns:a16="http://schemas.microsoft.com/office/drawing/2014/main" id="{92893093-9CDD-40C3-A5BA-835470ECE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76" y="2299252"/>
            <a:ext cx="5065849" cy="1879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6105BB-860E-E74C-665D-2AC7A11FDC1D}"/>
              </a:ext>
            </a:extLst>
          </p:cNvPr>
          <p:cNvSpPr txBox="1"/>
          <p:nvPr/>
        </p:nvSpPr>
        <p:spPr>
          <a:xfrm>
            <a:off x="6043360" y="1825625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ADMM steps: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5178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Convergence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BE5CD71E-F205-BAE9-7453-8BE8DE57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32" y="1690688"/>
            <a:ext cx="7097335" cy="91550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1E59D7-30F6-D216-8079-430282A21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981"/>
          <a:stretch/>
        </p:blipFill>
        <p:spPr>
          <a:xfrm>
            <a:off x="2547331" y="2606192"/>
            <a:ext cx="6977065" cy="572010"/>
          </a:xfrm>
          <a:prstGeom prst="rect">
            <a:avLst/>
          </a:prstGeom>
        </p:spPr>
      </p:pic>
      <p:pic>
        <p:nvPicPr>
          <p:cNvPr id="10" name="Picture 9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39F7768-07FF-0A74-2098-967DB55C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663" y="3236447"/>
            <a:ext cx="7772400" cy="3034145"/>
          </a:xfrm>
          <a:prstGeom prst="rect">
            <a:avLst/>
          </a:prstGeom>
        </p:spPr>
      </p:pic>
      <p:pic>
        <p:nvPicPr>
          <p:cNvPr id="12" name="Picture 11" descr="A black symbols with a plus and k&#10;&#10;Description automatically generated">
            <a:extLst>
              <a:ext uri="{FF2B5EF4-FFF2-40B4-BE49-F238E27FC236}">
                <a16:creationId xmlns:a16="http://schemas.microsoft.com/office/drawing/2014/main" id="{D19348CD-3547-10D8-E969-1C3181CE4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197" y="3739901"/>
            <a:ext cx="2366962" cy="43759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F7CA241F-157A-9549-7C30-828736988C71}"/>
              </a:ext>
            </a:extLst>
          </p:cNvPr>
          <p:cNvSpPr/>
          <p:nvPr/>
        </p:nvSpPr>
        <p:spPr>
          <a:xfrm>
            <a:off x="5522265" y="3739901"/>
            <a:ext cx="2557670" cy="43759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0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Consensus ADMM</a:t>
            </a:r>
          </a:p>
        </p:txBody>
      </p:sp>
      <p:pic>
        <p:nvPicPr>
          <p:cNvPr id="13" name="Picture 12" descr="A close-up of mathematical symbols&#10;&#10;Description automatically generated">
            <a:extLst>
              <a:ext uri="{FF2B5EF4-FFF2-40B4-BE49-F238E27FC236}">
                <a16:creationId xmlns:a16="http://schemas.microsoft.com/office/drawing/2014/main" id="{DDB7BB82-F560-61EC-DDFA-CEB41671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4" y="2099192"/>
            <a:ext cx="4152900" cy="1346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FF80C9-E7ED-3170-49BA-6226E70598E0}"/>
              </a:ext>
            </a:extLst>
          </p:cNvPr>
          <p:cNvSpPr txBox="1"/>
          <p:nvPr/>
        </p:nvSpPr>
        <p:spPr>
          <a:xfrm>
            <a:off x="838200" y="1690688"/>
            <a:ext cx="73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each robot has their own set of weights and then we would like: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4C6D8-58E6-82A3-0CB5-B17C1B6FE427}"/>
              </a:ext>
            </a:extLst>
          </p:cNvPr>
          <p:cNvSpPr txBox="1"/>
          <p:nvPr/>
        </p:nvSpPr>
        <p:spPr>
          <a:xfrm>
            <a:off x="838200" y="3581658"/>
            <a:ext cx="73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steps for CADMM:</a:t>
            </a:r>
          </a:p>
        </p:txBody>
      </p:sp>
      <p:pic>
        <p:nvPicPr>
          <p:cNvPr id="19" name="Picture 1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658AB20-9620-8DC5-8E9A-E1991077F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00"/>
          <a:stretch/>
        </p:blipFill>
        <p:spPr>
          <a:xfrm>
            <a:off x="838200" y="3950990"/>
            <a:ext cx="4584700" cy="1406823"/>
          </a:xfrm>
          <a:prstGeom prst="rect">
            <a:avLst/>
          </a:prstGeom>
        </p:spPr>
      </p:pic>
      <p:pic>
        <p:nvPicPr>
          <p:cNvPr id="20" name="Picture 1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A19102B-D9EC-A465-0D7D-437BEDCE3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87" t="53986"/>
          <a:stretch/>
        </p:blipFill>
        <p:spPr>
          <a:xfrm>
            <a:off x="4780344" y="4407367"/>
            <a:ext cx="2921062" cy="11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improvements</a:t>
            </a:r>
          </a:p>
        </p:txBody>
      </p:sp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EAC6401-2819-F532-BB46-48C59B7CA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00"/>
          <a:stretch/>
        </p:blipFill>
        <p:spPr>
          <a:xfrm>
            <a:off x="838200" y="2072486"/>
            <a:ext cx="4584700" cy="1406823"/>
          </a:xfrm>
          <a:prstGeom prst="rect">
            <a:avLst/>
          </a:prstGeom>
        </p:spPr>
      </p:pic>
      <p:pic>
        <p:nvPicPr>
          <p:cNvPr id="4" name="Picture 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9B7D690C-E94C-E97B-CF9F-3FD3C81A7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87" t="53986"/>
          <a:stretch/>
        </p:blipFill>
        <p:spPr>
          <a:xfrm>
            <a:off x="4781065" y="2558664"/>
            <a:ext cx="2960072" cy="11488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A624B-EB4F-57B3-AE92-06E7FCE7CEE1}"/>
              </a:ext>
            </a:extLst>
          </p:cNvPr>
          <p:cNvCxnSpPr>
            <a:cxnSpLocks/>
          </p:cNvCxnSpPr>
          <p:nvPr/>
        </p:nvCxnSpPr>
        <p:spPr>
          <a:xfrm flipH="1" flipV="1">
            <a:off x="3314700" y="3479309"/>
            <a:ext cx="442913" cy="850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803402-1D75-D43D-D140-7EDCF493EAED}"/>
              </a:ext>
            </a:extLst>
          </p:cNvPr>
          <p:cNvSpPr txBox="1"/>
          <p:nvPr/>
        </p:nvSpPr>
        <p:spPr>
          <a:xfrm>
            <a:off x="1007238" y="4417791"/>
            <a:ext cx="758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minimizing this perfectly, just do gradient descent for a few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274C4-1C45-A791-DF16-A4D30AD685B4}"/>
              </a:ext>
            </a:extLst>
          </p:cNvPr>
          <p:cNvSpPr txBox="1"/>
          <p:nvPr/>
        </p:nvSpPr>
        <p:spPr>
          <a:xfrm>
            <a:off x="1007238" y="5944802"/>
            <a:ext cx="966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Yu, Javier, Joseph A. Vincent, and Mac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Schwager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"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DiNNO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Distributed Neural Network Optimization for Multi-Robot Collaborative Learning."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IEEE Robotics and Automation Letters (RA-L)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vol. 7, no. 2, Sept. 2021, pp. 1896-1903​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265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54"/>
          <a:stretch/>
        </p:blipFill>
        <p:spPr>
          <a:xfrm>
            <a:off x="3271837" y="1552504"/>
            <a:ext cx="5302250" cy="16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69"/>
          <a:stretch/>
        </p:blipFill>
        <p:spPr>
          <a:xfrm>
            <a:off x="3271837" y="1552503"/>
            <a:ext cx="5302250" cy="23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82"/>
          <a:stretch/>
        </p:blipFill>
        <p:spPr>
          <a:xfrm>
            <a:off x="3271837" y="1552504"/>
            <a:ext cx="5302250" cy="31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2B7CCDAC-552D-3207-2285-4021E275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3" y="1826939"/>
            <a:ext cx="6175375" cy="435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119EE-FD5B-9484-7117-6D81C0230850}"/>
              </a:ext>
            </a:extLst>
          </p:cNvPr>
          <p:cNvSpPr txBox="1"/>
          <p:nvPr/>
        </p:nvSpPr>
        <p:spPr>
          <a:xfrm>
            <a:off x="4619538" y="6176963"/>
            <a:ext cx="374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</a:t>
            </a:r>
            <a:r>
              <a:rPr lang="en-US" dirty="0" err="1"/>
              <a:t>DiNNO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552504"/>
            <a:ext cx="5302250" cy="50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D89C938-AE7D-0772-8874-1C535EB9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10" y="2764414"/>
            <a:ext cx="9233130" cy="15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Convergence of </a:t>
            </a:r>
            <a:r>
              <a:rPr lang="en-US" dirty="0" err="1"/>
              <a:t>DiNNO</a:t>
            </a:r>
            <a:endParaRPr lang="en-US" dirty="0"/>
          </a:p>
        </p:txBody>
      </p:sp>
      <p:pic>
        <p:nvPicPr>
          <p:cNvPr id="7" name="Picture 6" descr="A text on a page&#10;&#10;Description automatically generated">
            <a:extLst>
              <a:ext uri="{FF2B5EF4-FFF2-40B4-BE49-F238E27FC236}">
                <a16:creationId xmlns:a16="http://schemas.microsoft.com/office/drawing/2014/main" id="{86DF3B29-B1C5-DD8D-E17A-AD656075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46" y="1452359"/>
            <a:ext cx="5814985" cy="48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Stochastic Gradient Descent (DSGD)</a:t>
            </a:r>
          </a:p>
          <a:p>
            <a:pPr lvl="1"/>
            <a:r>
              <a:rPr lang="en-US" dirty="0"/>
              <a:t>X. Lian, C. Zhang, H. Zhang, C.-J. Hsieh, W. Zhang, and J. Liu, “Can decentralized algorithms outperform centralized algorithms? a case study for decentralized parallel stochastic gradient descent,” in Proceedings of the 31st International Conference on Neural Information Processing Systems, 2017, pp. 5336–5346</a:t>
            </a:r>
          </a:p>
          <a:p>
            <a:r>
              <a:rPr lang="en-US" dirty="0"/>
              <a:t>Distributed Stochastic Gradient Tracking (DSGT)</a:t>
            </a:r>
          </a:p>
          <a:p>
            <a:pPr lvl="1"/>
            <a:r>
              <a:rPr lang="en-US" dirty="0"/>
              <a:t>S. Pu and A. </a:t>
            </a:r>
            <a:r>
              <a:rPr lang="en-US" dirty="0" err="1"/>
              <a:t>Nedic</a:t>
            </a:r>
            <a:r>
              <a:rPr lang="en-US" dirty="0"/>
              <a:t>, “Distributed stochastic gradient tracking methods,”  Mathematical Programming, vol. 187, no. 1, pp. 409–457, 2021.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 Methods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7233A7B-8D2E-7E31-9A1F-5F217A6B2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4"/>
          <a:stretch/>
        </p:blipFill>
        <p:spPr>
          <a:xfrm>
            <a:off x="774277" y="2534841"/>
            <a:ext cx="4107252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53DB4-CBCA-A973-71D3-A78AC85DB008}"/>
              </a:ext>
            </a:extLst>
          </p:cNvPr>
          <p:cNvSpPr txBox="1"/>
          <p:nvPr/>
        </p:nvSpPr>
        <p:spPr>
          <a:xfrm>
            <a:off x="833372" y="1858208"/>
            <a:ext cx="543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Distributed Stochastic Gradient Descent (DSGD)</a:t>
            </a:r>
          </a:p>
        </p:txBody>
      </p:sp>
      <p:pic>
        <p:nvPicPr>
          <p:cNvPr id="10" name="Picture 9" descr="A text on a white background&#10;&#10;Description automatically generated">
            <a:extLst>
              <a:ext uri="{FF2B5EF4-FFF2-40B4-BE49-F238E27FC236}">
                <a16:creationId xmlns:a16="http://schemas.microsoft.com/office/drawing/2014/main" id="{E1FB3A82-50A4-CF2F-4833-052014564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74"/>
          <a:stretch/>
        </p:blipFill>
        <p:spPr>
          <a:xfrm>
            <a:off x="835786" y="3698080"/>
            <a:ext cx="5183949" cy="1028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68953-EAE8-43FE-809B-AEDB6F2736DE}"/>
              </a:ext>
            </a:extLst>
          </p:cNvPr>
          <p:cNvSpPr/>
          <p:nvPr/>
        </p:nvSpPr>
        <p:spPr>
          <a:xfrm>
            <a:off x="3743324" y="4457701"/>
            <a:ext cx="2276411" cy="26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84A63-6052-191B-FCE1-A34F4743D4AC}"/>
              </a:ext>
            </a:extLst>
          </p:cNvPr>
          <p:cNvSpPr txBox="1"/>
          <p:nvPr/>
        </p:nvSpPr>
        <p:spPr>
          <a:xfrm>
            <a:off x="6272213" y="1858208"/>
            <a:ext cx="518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Distributed Stochastic Gradient Tracking (DSGT)</a:t>
            </a:r>
          </a:p>
        </p:txBody>
      </p:sp>
      <p:pic>
        <p:nvPicPr>
          <p:cNvPr id="14" name="Picture 13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6ECF1ADD-D178-B367-F5A4-4D8D28079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3" y="2425838"/>
            <a:ext cx="4584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Data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in which local data is partitioned is important!</a:t>
            </a:r>
          </a:p>
          <a:p>
            <a:r>
              <a:rPr lang="en-US" i="1" dirty="0"/>
              <a:t>A Homogenous </a:t>
            </a:r>
            <a:r>
              <a:rPr lang="en-US" dirty="0"/>
              <a:t>distribution is where each robot has access to a subset of examples from all classes</a:t>
            </a:r>
          </a:p>
          <a:p>
            <a:r>
              <a:rPr lang="en-US" i="1" dirty="0"/>
              <a:t>A Heterogenous </a:t>
            </a:r>
            <a:r>
              <a:rPr lang="en-US" dirty="0"/>
              <a:t>distribution is where each robot has access to labelled data for a single class only</a:t>
            </a:r>
          </a:p>
          <a:p>
            <a:r>
              <a:rPr lang="en-US" i="1" dirty="0"/>
              <a:t>Heterogenous </a:t>
            </a:r>
            <a:r>
              <a:rPr lang="en-US" dirty="0"/>
              <a:t>problems are much harder to solve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Implementation of </a:t>
            </a:r>
            <a:r>
              <a:rPr lang="en-US" dirty="0" err="1"/>
              <a:t>DiNNO</a:t>
            </a:r>
            <a:r>
              <a:rPr lang="en-US" dirty="0"/>
              <a:t> on MNIST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AA2D9-82D4-2BE0-E667-2E6B105598C4}"/>
              </a:ext>
            </a:extLst>
          </p:cNvPr>
          <p:cNvSpPr txBox="1"/>
          <p:nvPr/>
        </p:nvSpPr>
        <p:spPr>
          <a:xfrm>
            <a:off x="2501039" y="5942569"/>
            <a:ext cx="7189922" cy="28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Suvanjanprasai</a:t>
            </a:r>
            <a:r>
              <a:rPr lang="en-US" sz="1200" dirty="0"/>
              <a:t> - Own work, CC BY-SA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=132282871</a:t>
            </a:r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21D284FE-229E-6B6A-2A58-EB42F50F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07" y="1865557"/>
            <a:ext cx="6118785" cy="35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2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Loss for Each Agent</a:t>
            </a:r>
          </a:p>
        </p:txBody>
      </p:sp>
      <p:pic>
        <p:nvPicPr>
          <p:cNvPr id="8" name="Picture 7" descr="A graph showing a line of data&#10;&#10;Description automatically generated with medium confidence">
            <a:extLst>
              <a:ext uri="{FF2B5EF4-FFF2-40B4-BE49-F238E27FC236}">
                <a16:creationId xmlns:a16="http://schemas.microsoft.com/office/drawing/2014/main" id="{966D94F3-8B35-2BB6-5C17-E9C5E52C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59" y="1935630"/>
            <a:ext cx="7772400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8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Validation Accuracy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EFC0E48-50D4-9BF0-DED3-E2243454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78"/>
            <a:ext cx="7772400" cy="50068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9C8538-EBE9-41FA-4EE7-F4C8544A2469}"/>
              </a:ext>
            </a:extLst>
          </p:cNvPr>
          <p:cNvCxnSpPr>
            <a:cxnSpLocks/>
          </p:cNvCxnSpPr>
          <p:nvPr/>
        </p:nvCxnSpPr>
        <p:spPr>
          <a:xfrm flipH="1" flipV="1">
            <a:off x="8064982" y="2790150"/>
            <a:ext cx="1053884" cy="43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C98C79-0843-8444-E18A-7B6156550EF5}"/>
              </a:ext>
            </a:extLst>
          </p:cNvPr>
          <p:cNvCxnSpPr>
            <a:cxnSpLocks/>
          </p:cNvCxnSpPr>
          <p:nvPr/>
        </p:nvCxnSpPr>
        <p:spPr>
          <a:xfrm flipH="1" flipV="1">
            <a:off x="8150642" y="1735914"/>
            <a:ext cx="996289" cy="436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5206-D7A8-E2D3-4CE1-0D1CB7523535}"/>
              </a:ext>
            </a:extLst>
          </p:cNvPr>
          <p:cNvSpPr txBox="1"/>
          <p:nvPr/>
        </p:nvSpPr>
        <p:spPr>
          <a:xfrm>
            <a:off x="9146931" y="1987783"/>
            <a:ext cx="24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Decaying Learning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4ED79-6D25-7EE3-6BB5-11215D1D31D0}"/>
              </a:ext>
            </a:extLst>
          </p:cNvPr>
          <p:cNvSpPr txBox="1"/>
          <p:nvPr/>
        </p:nvSpPr>
        <p:spPr>
          <a:xfrm>
            <a:off x="9146931" y="3059668"/>
            <a:ext cx="26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learning rate (0.05)</a:t>
            </a:r>
          </a:p>
        </p:txBody>
      </p:sp>
    </p:spTree>
    <p:extLst>
      <p:ext uri="{BB962C8B-B14F-4D97-AF65-F5344CB8AC3E}">
        <p14:creationId xmlns:p14="http://schemas.microsoft.com/office/powerpoint/2010/main" val="3670585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(MNIST)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D26585-BA7B-D01E-96ED-57F60A52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15" y="2336910"/>
            <a:ext cx="10867770" cy="2737447"/>
          </a:xfrm>
        </p:spPr>
      </p:pic>
    </p:spTree>
    <p:extLst>
      <p:ext uri="{BB962C8B-B14F-4D97-AF65-F5344CB8AC3E}">
        <p14:creationId xmlns:p14="http://schemas.microsoft.com/office/powerpoint/2010/main" val="36619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Lagrange Multipliers and Lagrange Functions</a:t>
            </a:r>
          </a:p>
          <a:p>
            <a:r>
              <a:rPr lang="en-US" dirty="0"/>
              <a:t>Alternating Direction Method of Multipliers (ADMM)</a:t>
            </a:r>
          </a:p>
          <a:p>
            <a:pPr lvl="1"/>
            <a:r>
              <a:rPr lang="en-US" dirty="0"/>
              <a:t>S. Boyd, N. Parikh, and E. Chu, Distributed optimization and statistical learning via the alternating direction method of multipliers. Now Publishers Inc, 2011</a:t>
            </a:r>
          </a:p>
          <a:p>
            <a:r>
              <a:rPr lang="en-US" dirty="0"/>
              <a:t>Consensus Alternating Direction Method of Multipliers (CADMM)</a:t>
            </a:r>
          </a:p>
          <a:p>
            <a:pPr lvl="1"/>
            <a:r>
              <a:rPr lang="en-US" dirty="0"/>
              <a:t>T.-H. Chang, M. Hong, and X. Wang, “Multi-agent distributed optimization via inexact consensus </a:t>
            </a:r>
            <a:r>
              <a:rPr lang="en-US" dirty="0" err="1"/>
              <a:t>admm</a:t>
            </a:r>
            <a:r>
              <a:rPr lang="en-US" dirty="0"/>
              <a:t>,” IEEE Transactions on Signal Processing, vol. 63, no. 2, pp. 482–497,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</a:t>
            </a:r>
            <a:r>
              <a:rPr lang="en-US" dirty="0" err="1"/>
              <a:t>Nueral</a:t>
            </a:r>
            <a:r>
              <a:rPr lang="en-US" dirty="0"/>
              <a:t> Implicit Mapping)</a:t>
            </a:r>
          </a:p>
        </p:txBody>
      </p:sp>
      <p:pic>
        <p:nvPicPr>
          <p:cNvPr id="6" name="Content Placeholder 5" descr="A map of a building&#10;&#10;Description automatically generated">
            <a:extLst>
              <a:ext uri="{FF2B5EF4-FFF2-40B4-BE49-F238E27FC236}">
                <a16:creationId xmlns:a16="http://schemas.microsoft.com/office/drawing/2014/main" id="{8D5C8A10-9ABA-77CF-6047-A767D958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661" y="1690688"/>
            <a:ext cx="5327339" cy="4351338"/>
          </a:xfrm>
        </p:spPr>
      </p:pic>
      <p:pic>
        <p:nvPicPr>
          <p:cNvPr id="9" name="Picture 8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EBC5C929-B4B4-6C99-4530-1585D5C61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07" y="1833198"/>
            <a:ext cx="5327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(Neural Implicit Mapping)</a:t>
            </a:r>
          </a:p>
        </p:txBody>
      </p:sp>
      <p:pic>
        <p:nvPicPr>
          <p:cNvPr id="10" name="Picture 9" descr="A blue and green square with white text&#10;&#10;Description automatically generated">
            <a:extLst>
              <a:ext uri="{FF2B5EF4-FFF2-40B4-BE49-F238E27FC236}">
                <a16:creationId xmlns:a16="http://schemas.microsoft.com/office/drawing/2014/main" id="{97E98B39-EE9B-F8BB-A246-187636D7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5" y="2499128"/>
            <a:ext cx="11211301" cy="18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(Reinforcement Learning)</a:t>
            </a:r>
          </a:p>
        </p:txBody>
      </p:sp>
      <p:pic>
        <p:nvPicPr>
          <p:cNvPr id="4" name="Picture 3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DF70D8F-819F-AB7B-7512-C776EA77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1585631" cy="38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8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(Video)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867AA-2975-C986-E849-98BF0F4E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YouTube Noto"/>
                <a:hlinkClick r:id="rId2"/>
              </a:rPr>
              <a:t>https://youtu.be/4wGhCtH18DY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31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083-9AD6-AFB5-C0FE-6BD701E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B008-A2B3-4FCF-30A0-A672725D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DiNNO</a:t>
            </a:r>
            <a:r>
              <a:rPr lang="en-US" dirty="0"/>
              <a:t> is an algorithm for distributed neural network optimization</a:t>
            </a:r>
          </a:p>
          <a:p>
            <a:r>
              <a:rPr lang="en-US" dirty="0"/>
              <a:t>It is based of ADMM which is a form of Dual Ascent</a:t>
            </a:r>
          </a:p>
          <a:p>
            <a:r>
              <a:rPr lang="en-US" dirty="0"/>
              <a:t>They can match a centralized baseline in a variety of scenarios</a:t>
            </a:r>
          </a:p>
          <a:p>
            <a:r>
              <a:rPr lang="en-US" dirty="0"/>
              <a:t>Future work could include consensus in more complex environments</a:t>
            </a:r>
          </a:p>
          <a:p>
            <a:r>
              <a:rPr lang="en-US" dirty="0"/>
              <a:t>What is the limit for neural network size?</a:t>
            </a:r>
          </a:p>
          <a:p>
            <a:r>
              <a:rPr lang="en-US" dirty="0"/>
              <a:t>Final project based on using </a:t>
            </a:r>
            <a:r>
              <a:rPr lang="en-US" dirty="0" err="1"/>
              <a:t>DiNNO</a:t>
            </a:r>
            <a:r>
              <a:rPr lang="en-US" dirty="0"/>
              <a:t> with “specialist”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here your ideas for how this research could be extended.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ADMM?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F2C5-87E3-4BD5-351B-5F8C69B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decentralized constrained optimization</a:t>
            </a:r>
          </a:p>
          <a:p>
            <a:r>
              <a:rPr lang="en-US" dirty="0"/>
              <a:t>Agents coordinate to solve a large problem by passing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2713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8D89A-CFCA-3F8E-EF82-236B95A737E7}"/>
              </a:ext>
            </a:extLst>
          </p:cNvPr>
          <p:cNvSpPr/>
          <p:nvPr/>
        </p:nvSpPr>
        <p:spPr>
          <a:xfrm>
            <a:off x="5407572" y="5155324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91849-D3A3-9A30-53BF-A09EA0B418F5}"/>
              </a:ext>
            </a:extLst>
          </p:cNvPr>
          <p:cNvCxnSpPr>
            <a:cxnSpLocks/>
          </p:cNvCxnSpPr>
          <p:nvPr/>
        </p:nvCxnSpPr>
        <p:spPr>
          <a:xfrm flipV="1">
            <a:off x="5439103" y="4713890"/>
            <a:ext cx="0" cy="4887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391806" y="5171090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537702" y="4910958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711125" y="4059620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1989</Words>
  <Application>Microsoft Macintosh PowerPoint</Application>
  <PresentationFormat>Widescreen</PresentationFormat>
  <Paragraphs>224</Paragraphs>
  <Slides>45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Aptos</vt:lpstr>
      <vt:lpstr>Arial</vt:lpstr>
      <vt:lpstr>Calibri</vt:lpstr>
      <vt:lpstr>Calibri Light</vt:lpstr>
      <vt:lpstr>Söhne</vt:lpstr>
      <vt:lpstr>YouTube Noto</vt:lpstr>
      <vt:lpstr>Office Theme</vt:lpstr>
      <vt:lpstr>Summary of: Distributed Neural Network Optimization for Multi-Robot Collaborative Learning (DiNNO)</vt:lpstr>
      <vt:lpstr>Outline</vt:lpstr>
      <vt:lpstr>Motivation</vt:lpstr>
      <vt:lpstr>Relevant Background Literature</vt:lpstr>
      <vt:lpstr>What is ADMM?</vt:lpstr>
      <vt:lpstr>Lagrange Multipliers</vt:lpstr>
      <vt:lpstr>Lagrange Multipliers</vt:lpstr>
      <vt:lpstr>Lagrange Multipliers</vt:lpstr>
      <vt:lpstr>Lagrange Multipliers</vt:lpstr>
      <vt:lpstr>Lagrange Function</vt:lpstr>
      <vt:lpstr>ADMM Problem Setup</vt:lpstr>
      <vt:lpstr>ADMM Problem Setup</vt:lpstr>
      <vt:lpstr>ADMM Problem Setup</vt:lpstr>
      <vt:lpstr>Dual Ascent</vt:lpstr>
      <vt:lpstr>Example</vt:lpstr>
      <vt:lpstr>Example</vt:lpstr>
      <vt:lpstr>Example</vt:lpstr>
      <vt:lpstr>Example</vt:lpstr>
      <vt:lpstr>Dual Decomposition</vt:lpstr>
      <vt:lpstr>Method of Multipliers</vt:lpstr>
      <vt:lpstr>Method of Multipliers</vt:lpstr>
      <vt:lpstr>Method of Multipliers</vt:lpstr>
      <vt:lpstr>Alternating Direction Method of Multipliers (ADMM)</vt:lpstr>
      <vt:lpstr>Convergence</vt:lpstr>
      <vt:lpstr>Consensus ADMM</vt:lpstr>
      <vt:lpstr>DiNNO improvements</vt:lpstr>
      <vt:lpstr>DiNNO Algorithm</vt:lpstr>
      <vt:lpstr>DiNNO Algorithm</vt:lpstr>
      <vt:lpstr>DiNNO Algorithm</vt:lpstr>
      <vt:lpstr>DiNNO Algorithm</vt:lpstr>
      <vt:lpstr>DiNNO Algorithm</vt:lpstr>
      <vt:lpstr>Convergence of DiNNO</vt:lpstr>
      <vt:lpstr>Baseline Comparison Methods</vt:lpstr>
      <vt:lpstr>Baseline Comparison Methods</vt:lpstr>
      <vt:lpstr>A Note on Data Distributions</vt:lpstr>
      <vt:lpstr>My Implementation of DiNNO on MNIST</vt:lpstr>
      <vt:lpstr>Train Loss for Each Agent</vt:lpstr>
      <vt:lpstr>MNIST Validation Accuracy</vt:lpstr>
      <vt:lpstr>Their Results (MNIST)</vt:lpstr>
      <vt:lpstr>Their Results (Nueral Implicit Mapping)</vt:lpstr>
      <vt:lpstr>Their Results (Neural Implicit Mapping)</vt:lpstr>
      <vt:lpstr>Their Results (Reinforcement Learning)</vt:lpstr>
      <vt:lpstr>Their Results (Video)</vt:lpstr>
      <vt:lpstr>Summary and 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Jamison Moody</cp:lastModifiedBy>
  <cp:revision>5</cp:revision>
  <dcterms:created xsi:type="dcterms:W3CDTF">2023-12-29T22:43:23Z</dcterms:created>
  <dcterms:modified xsi:type="dcterms:W3CDTF">2024-04-11T01:53:45Z</dcterms:modified>
</cp:coreProperties>
</file>