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6.xml"/><Relationship Id="rId33" Type="http://schemas.openxmlformats.org/officeDocument/2006/relationships/font" Target="fonts/Merriweather-boldItalic.fntdata"/><Relationship Id="rId10" Type="http://schemas.openxmlformats.org/officeDocument/2006/relationships/slide" Target="slides/slide5.xml"/><Relationship Id="rId32"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today we’ll be presenting our analysis of airline on-time performance as part of our DS3000 Practicum 1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f98aef36d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f98aef36d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standard </a:t>
            </a:r>
            <a:r>
              <a:rPr lang="en"/>
              <a:t>deviation</a:t>
            </a:r>
            <a:endParaRPr/>
          </a:p>
          <a:p>
            <a:pPr indent="0" lvl="0" marL="0" rtl="0" algn="l">
              <a:spcBef>
                <a:spcPts val="0"/>
              </a:spcBef>
              <a:spcAft>
                <a:spcPts val="0"/>
              </a:spcAft>
              <a:buNone/>
            </a:pPr>
            <a:r>
              <a:rPr lang="en"/>
              <a:t>Consistency is very important and lower consistency is better</a:t>
            </a:r>
            <a:endParaRPr/>
          </a:p>
          <a:p>
            <a:pPr indent="-298450" lvl="0" marL="457200" rtl="0" algn="l">
              <a:spcBef>
                <a:spcPts val="0"/>
              </a:spcBef>
              <a:spcAft>
                <a:spcPts val="0"/>
              </a:spcAft>
              <a:buSzPts val="1100"/>
              <a:buChar char="-"/>
            </a:pPr>
            <a:r>
              <a:rPr lang="en"/>
              <a:t>This is why YX ranks as the worst airline as its variance is by far in first place with over 10 minutes more of </a:t>
            </a:r>
            <a:r>
              <a:rPr lang="en"/>
              <a:t>variance</a:t>
            </a:r>
            <a:r>
              <a:rPr lang="en"/>
              <a:t> than any other airline</a:t>
            </a:r>
            <a:endParaRPr/>
          </a:p>
          <a:p>
            <a:pPr indent="-298450" lvl="0" marL="457200" rtl="0" algn="l">
              <a:spcBef>
                <a:spcPts val="0"/>
              </a:spcBef>
              <a:spcAft>
                <a:spcPts val="0"/>
              </a:spcAft>
              <a:buSzPts val="1100"/>
              <a:buChar char="-"/>
            </a:pPr>
            <a:r>
              <a:rPr lang="en"/>
              <a:t>It </a:t>
            </a:r>
            <a:r>
              <a:rPr lang="en"/>
              <a:t>also</a:t>
            </a:r>
            <a:r>
              <a:rPr lang="en"/>
              <a:t> was second in terms of longest delays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graph focuses on </a:t>
            </a:r>
            <a:r>
              <a:rPr b="1" lang="en">
                <a:solidFill>
                  <a:schemeClr val="dk1"/>
                </a:solidFill>
              </a:rPr>
              <a:t>delay consistency</a:t>
            </a:r>
            <a:r>
              <a:rPr lang="en">
                <a:solidFill>
                  <a:schemeClr val="dk1"/>
                </a:solidFill>
              </a:rPr>
              <a:t>, where lower standard deviation is preferred because it means fewer unpredictable delays. </a:t>
            </a:r>
            <a:r>
              <a:rPr b="1" lang="en">
                <a:solidFill>
                  <a:schemeClr val="dk1"/>
                </a:solidFill>
              </a:rPr>
              <a:t>YX ranks as the worst airline</a:t>
            </a:r>
            <a:r>
              <a:rPr lang="en">
                <a:solidFill>
                  <a:schemeClr val="dk1"/>
                </a:solidFill>
              </a:rPr>
              <a:t>, with a </a:t>
            </a:r>
            <a:r>
              <a:rPr b="1" lang="en">
                <a:solidFill>
                  <a:schemeClr val="dk1"/>
                </a:solidFill>
              </a:rPr>
              <a:t>variance more than 10 minutes higher than any other airline</a:t>
            </a:r>
            <a:r>
              <a:rPr lang="en">
                <a:solidFill>
                  <a:schemeClr val="dk1"/>
                </a:solidFill>
              </a:rPr>
              <a:t>. It was also the </a:t>
            </a:r>
            <a:r>
              <a:rPr b="1" lang="en">
                <a:solidFill>
                  <a:schemeClr val="dk1"/>
                </a:solidFill>
              </a:rPr>
              <a:t>second worst</a:t>
            </a:r>
            <a:r>
              <a:rPr lang="en">
                <a:solidFill>
                  <a:schemeClr val="dk1"/>
                </a:solidFill>
              </a:rPr>
              <a:t> in terms of average delays, making it one of the least reliable airlines in our analysis. This highlights that consistency is just as important as the total delay itself, as passengers value predictability in flight schedules.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f98aef36d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2f98aef36d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These pie charts represent </a:t>
            </a:r>
            <a:r>
              <a:rPr b="1" lang="en">
                <a:solidFill>
                  <a:schemeClr val="dk1"/>
                </a:solidFill>
              </a:rPr>
              <a:t>five airlines that performed the worst</a:t>
            </a:r>
            <a:r>
              <a:rPr lang="en">
                <a:solidFill>
                  <a:schemeClr val="dk1"/>
                </a:solidFill>
              </a:rPr>
              <a:t> in both standard deviation and mean delay tests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American airlines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Jet Blue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United Airlines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Frontier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Republic airways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f98aef36d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f98aef36d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of the 5 airlines that performed poorly had one or two states that caused a large proportion of their delays in terms of the mean</a:t>
            </a:r>
            <a:endParaRPr/>
          </a:p>
          <a:p>
            <a:pPr indent="0" lvl="0" marL="0" rtl="0" algn="l">
              <a:spcBef>
                <a:spcPts val="0"/>
              </a:spcBef>
              <a:spcAft>
                <a:spcPts val="0"/>
              </a:spcAft>
              <a:buNone/>
            </a:pPr>
            <a:r>
              <a:rPr lang="en"/>
              <a:t>American was north dakota</a:t>
            </a:r>
            <a:endParaRPr/>
          </a:p>
          <a:p>
            <a:pPr indent="0" lvl="0" marL="0" rtl="0" algn="l">
              <a:spcBef>
                <a:spcPts val="0"/>
              </a:spcBef>
              <a:spcAft>
                <a:spcPts val="0"/>
              </a:spcAft>
              <a:buNone/>
            </a:pPr>
            <a:r>
              <a:rPr lang="en"/>
              <a:t>United was alabama</a:t>
            </a:r>
            <a:endParaRPr/>
          </a:p>
          <a:p>
            <a:pPr indent="0" lvl="0" marL="0" rtl="0" algn="l">
              <a:spcBef>
                <a:spcPts val="0"/>
              </a:spcBef>
              <a:spcAft>
                <a:spcPts val="0"/>
              </a:spcAft>
              <a:buNone/>
            </a:pPr>
            <a:r>
              <a:rPr lang="en"/>
              <a:t>And YX has arizona and </a:t>
            </a:r>
            <a:r>
              <a:rPr lang="en"/>
              <a:t>colorado</a:t>
            </a:r>
            <a:r>
              <a:rPr lang="en"/>
              <a:t>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Another key takeaway is that some airlines experience </a:t>
            </a:r>
            <a:r>
              <a:rPr b="1" lang="en">
                <a:solidFill>
                  <a:schemeClr val="dk1"/>
                </a:solidFill>
              </a:rPr>
              <a:t>disproportionate delays in certain states</a:t>
            </a:r>
            <a:r>
              <a:rPr lang="en">
                <a:solidFill>
                  <a:schemeClr val="dk1"/>
                </a:solidFill>
              </a:rPr>
              <a:t>. Three of the five worst-performing airlines had </a:t>
            </a:r>
            <a:r>
              <a:rPr b="1" lang="en">
                <a:solidFill>
                  <a:schemeClr val="dk1"/>
                </a:solidFill>
              </a:rPr>
              <a:t>one or two states that accounted for a large share of their delays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American Airlines (AA) → North Dakota</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United Airlines (UA) → Alabama</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Republic Airways (YX) → Arizona &amp; Colorado</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f98aef36d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f98aef36d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Best and worst states based on mean departure delay</a:t>
            </a:r>
            <a:endParaRPr/>
          </a:p>
          <a:p>
            <a:pPr indent="-298450" lvl="0" marL="457200" rtl="0" algn="l">
              <a:spcBef>
                <a:spcPts val="0"/>
              </a:spcBef>
              <a:spcAft>
                <a:spcPts val="0"/>
              </a:spcAft>
              <a:buSzPts val="1100"/>
              <a:buChar char="-"/>
            </a:pPr>
            <a:r>
              <a:rPr lang="en"/>
              <a:t>Had  more variance than I would of thought </a:t>
            </a:r>
            <a:endParaRPr/>
          </a:p>
          <a:p>
            <a:pPr indent="-298450" lvl="1" marL="914400" rtl="0" algn="l">
              <a:spcBef>
                <a:spcPts val="0"/>
              </a:spcBef>
              <a:spcAft>
                <a:spcPts val="0"/>
              </a:spcAft>
              <a:buSzPts val="1100"/>
              <a:buChar char="-"/>
            </a:pPr>
            <a:r>
              <a:rPr lang="en"/>
              <a:t>Many worse states have more sevre weather which could be part of the reason</a:t>
            </a:r>
            <a:endParaRPr/>
          </a:p>
          <a:p>
            <a:pPr indent="-298450" lvl="0" marL="457200" rtl="0" algn="l">
              <a:spcBef>
                <a:spcPts val="0"/>
              </a:spcBef>
              <a:spcAft>
                <a:spcPts val="0"/>
              </a:spcAft>
              <a:buSzPts val="1100"/>
              <a:buChar char="-"/>
            </a:pPr>
            <a:r>
              <a:rPr lang="en"/>
              <a:t>The difference between the maximum and </a:t>
            </a:r>
            <a:r>
              <a:rPr lang="en"/>
              <a:t>minimum</a:t>
            </a:r>
            <a:r>
              <a:rPr lang="en"/>
              <a:t> was 13 minutes </a:t>
            </a:r>
            <a:endParaRPr/>
          </a:p>
          <a:p>
            <a:pPr indent="-298450" lvl="0" marL="457200" rtl="0" algn="l">
              <a:spcBef>
                <a:spcPts val="0"/>
              </a:spcBef>
              <a:spcAft>
                <a:spcPts val="0"/>
              </a:spcAft>
              <a:buSzPts val="1100"/>
              <a:buChar char="-"/>
            </a:pPr>
            <a:r>
              <a:rPr lang="en"/>
              <a:t>Wyoming south carolina, and new jersey all had an average of over 20 minutes of departure delay which shows those are not great states to catch flights in </a:t>
            </a:r>
            <a:endParaRPr/>
          </a:p>
          <a:p>
            <a:pPr indent="0" lvl="0" marL="0" rtl="0" algn="l">
              <a:lnSpc>
                <a:spcPct val="115000"/>
              </a:lnSpc>
              <a:spcBef>
                <a:spcPts val="1200"/>
              </a:spcBef>
              <a:spcAft>
                <a:spcPts val="0"/>
              </a:spcAft>
              <a:buNone/>
            </a:pPr>
            <a:r>
              <a:rPr lang="en">
                <a:solidFill>
                  <a:schemeClr val="dk1"/>
                </a:solidFill>
              </a:rPr>
              <a:t>This slide ranks the </a:t>
            </a:r>
            <a:r>
              <a:rPr b="1" lang="en">
                <a:solidFill>
                  <a:schemeClr val="dk1"/>
                </a:solidFill>
              </a:rPr>
              <a:t>best and worst states based on mean departure delay</a:t>
            </a:r>
            <a:r>
              <a:rPr lang="en">
                <a:solidFill>
                  <a:schemeClr val="dk1"/>
                </a:solidFill>
              </a:rPr>
              <a:t>. A few key observations: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More variance than expected</a:t>
            </a:r>
            <a:r>
              <a:rPr lang="en">
                <a:solidFill>
                  <a:schemeClr val="dk1"/>
                </a:solidFill>
              </a:rPr>
              <a:t>—departure delays were not evenly distributed across states.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Weather may play a role</a:t>
            </a:r>
            <a:r>
              <a:rPr lang="en">
                <a:solidFill>
                  <a:schemeClr val="dk1"/>
                </a:solidFill>
              </a:rPr>
              <a:t>, as many of the worst-performing states experience </a:t>
            </a:r>
            <a:r>
              <a:rPr b="1" lang="en">
                <a:solidFill>
                  <a:schemeClr val="dk1"/>
                </a:solidFill>
              </a:rPr>
              <a:t>more severe weather</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The difference between the best and worst states was 13 minutes</a:t>
            </a:r>
            <a:r>
              <a:rPr lang="en">
                <a:solidFill>
                  <a:schemeClr val="dk1"/>
                </a:solidFill>
              </a:rPr>
              <a:t>, which is significant for frequent travelers.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Wyoming (WY), South Carolina (SC), and New Jersey (NJ)</a:t>
            </a:r>
            <a:r>
              <a:rPr lang="en">
                <a:solidFill>
                  <a:schemeClr val="dk1"/>
                </a:solidFill>
              </a:rPr>
              <a:t> had average delays </a:t>
            </a:r>
            <a:r>
              <a:rPr b="1" lang="en">
                <a:solidFill>
                  <a:schemeClr val="dk1"/>
                </a:solidFill>
              </a:rPr>
              <a:t>exceeding 20 minutes</a:t>
            </a:r>
            <a:r>
              <a:rPr lang="en">
                <a:solidFill>
                  <a:schemeClr val="dk1"/>
                </a:solidFill>
              </a:rPr>
              <a:t>, making them some of the least reliable states for departures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f98aef36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f98aef36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For question 5, it asked to find the 10 best performing airlines. Our approach for this was to add the departure delay and arrival delay times together to get a total delay. The lower the delay, the better a performance was for an airline, so the lowest 10 were the 10 best performing. Based on this approach, we found that airlines like EV, YX, and MQ were the best performing because they had little to no delay at all. Even the highest on the chart only had about 3.5 minutes of delay.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f98aef36d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f98aef36d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Script: For part 2, our approach to show the total flight hours for the top performing airlines by month was to get the total flight hours for all airlines and sort by month and airline. By doing this, we were able to only get the airlines that were in the top 10 from part 1. We found that the top 10 airlines fluctuated very little over the 12 months. In addition, most airlines had low total flight hours each month, which makes sense because that would mean less chance of delay. Other than airlines AS, B6, and NK, no other airline in the top 10 exceeded 10,000 flight hours per month.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f98aef36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f98aef36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plot, we analyzed arrival delay patterns for three aircraft: N726SK, N728SK, and N742SK. Using boxplots, we visualized the median, quartiles, and outliers for each aircraft. The results show similar delay patterns across all three, with medians ranging from 0 to 15 minutes. However, we observed occasional extreme outliers, with delays reaching up to 700 minutes, highlighting the importance of addressing operational inconsistencies.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8e8f7aa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8e8f7aa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examined departure delay patterns for the same three aircraft, again using boxplots to highlight the data distribution. Departure delays mirrored the trends seen in arrival delays—most delays clustered in the lower range, around 0 to 15 minutes. However, we also observed significant outliers.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8e8f7aad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8e8f7aad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investigates the flight distances for the three aircraft to understand their typical routes. The boxplots reveal that these aircraft primarily operate within similar distance ranges, typically around 1,000 miles. This suggests they are likely serving regional routes, which may also explain the consistent delay patterns seen earlier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8e8f7aa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8e8f7aa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analyzed the average arrival delays grouped by carrier code to compare airline performance. This bar chart shows that SkyWest Airlines (OO) consistently outperformed others in terms of minimizing delays across all three aircraft, showcasing effective operations and a well-managed fleet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f98aef36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2f98aef36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Script: </a:t>
            </a:r>
            <a:r>
              <a:rPr lang="en"/>
              <a:t>The goal of this project was to analyze flight delays for airlines departing from Arizona, Nevada, and California in 2019. We aimed to understand air traffic patterns, identify airlines more prone to delays, and explore factors contributing to airport congestion and potential solutions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f98aef36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2f98aef36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Script: </a:t>
            </a:r>
            <a:r>
              <a:rPr lang="en"/>
              <a:t>To summarize some main key findings: Frontier (F9) and Republic Airways (YX) had the most severe delays, with F9 averaging 20 minutes and showing inconsistent performance, likely due to operational inefficiencies. Regionally, South Carolina, Wyoming, and New Jersey had the highest average delays, exceeding 20 minutes, while New Hampshire and Kansas consistently had the lowest, under 10 minutes. Finally, airlines like EV and HA ranked as the best performers with the lowest total delays. Smaller carriers like EV outperformed larger airlines like AS and B6, likely due to greater operational flexibility and fewer scalability challenges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f98aef36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f98aef36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t>Script:</a:t>
            </a:r>
            <a:r>
              <a:rPr lang="en"/>
              <a:t> “</a:t>
            </a:r>
            <a:r>
              <a:rPr lang="en"/>
              <a:t>To prepare the data, we started by examining the dataset for missing values, invalid entries, and overall structure. The dataset contained over 1.8 million rows and 14 columns, with a maximum of 31,884 missing values. We converted variables into suitable data types for analysis and dropped rows with missing values, which only accounted for 1.75% of the dataset. This decision was also made to avoid misrepresentation, as imputing with '0' could distort the actual delay times.</a:t>
            </a:r>
            <a:endParaRPr/>
          </a:p>
          <a:p>
            <a:pPr indent="0" lvl="0" marL="0" rtl="0" algn="l">
              <a:lnSpc>
                <a:spcPct val="115000"/>
              </a:lnSpc>
              <a:spcBef>
                <a:spcPts val="1200"/>
              </a:spcBef>
              <a:spcAft>
                <a:spcPts val="0"/>
              </a:spcAft>
              <a:buClr>
                <a:schemeClr val="dk1"/>
              </a:buClr>
              <a:buSzPts val="1100"/>
              <a:buFont typeface="Arial"/>
              <a:buNone/>
            </a:pPr>
            <a:r>
              <a:rPr lang="en"/>
              <a:t>One </a:t>
            </a:r>
            <a:r>
              <a:rPr lang="en"/>
              <a:t>initial</a:t>
            </a:r>
            <a:r>
              <a:rPr lang="en"/>
              <a:t> analysis we looked into is the the average arrival delay by airline (graph on the left). Southwest Airlines (WN) had the lowest average arrival delay, while Frontier Airlines (F9) experienced the highest average delays. </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f98aef36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f98aef36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Script: “</a:t>
            </a:r>
            <a:r>
              <a:rPr lang="en">
                <a:solidFill>
                  <a:schemeClr val="dk1"/>
                </a:solidFill>
              </a:rPr>
              <a:t>Question 3 examines air traffic, top destinations, and airline proportions. 'Most air traffic' was defined as the number of departing flights, as frequent departures impact congestion more than total flight time. We focused on departure states since delays originate there. California leads with nearly 800,000 flights, followed by Arizona and Nevada.  One key finding for top 5 outbound is key outbound destinations from California—like Phoenix, Las Vegas, and San Francisco are mostly short-haul within the western U.S. Looking at the proportion of flights by airline, Southwest Airlines dominates across all three states. California has a broader airline mix due to multiple hubs, but in Arizona, Southwest and American Airlines control over 60% of flights.”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f98aef36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f98aef36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Graph shows top states with amount of flights and by carrier</a:t>
            </a:r>
            <a:endParaRPr/>
          </a:p>
          <a:p>
            <a:pPr indent="0" lvl="0" marL="0" rtl="0" algn="l">
              <a:spcBef>
                <a:spcPts val="0"/>
              </a:spcBef>
              <a:spcAft>
                <a:spcPts val="0"/>
              </a:spcAft>
              <a:buNone/>
            </a:pPr>
            <a:r>
              <a:rPr lang="en"/>
              <a:t>Right graph shows top airport</a:t>
            </a:r>
            <a:endParaRPr/>
          </a:p>
          <a:p>
            <a:pPr indent="0" lvl="0" marL="0" rtl="0" algn="l">
              <a:spcBef>
                <a:spcPts val="0"/>
              </a:spcBef>
              <a:spcAft>
                <a:spcPts val="0"/>
              </a:spcAft>
              <a:buNone/>
            </a:pPr>
            <a:r>
              <a:rPr lang="en"/>
              <a:t>An </a:t>
            </a:r>
            <a:r>
              <a:rPr lang="en"/>
              <a:t>interesting</a:t>
            </a:r>
            <a:r>
              <a:rPr lang="en"/>
              <a:t> fact from the data was the large presence of western regions</a:t>
            </a:r>
            <a:endParaRPr/>
          </a:p>
          <a:p>
            <a:pPr indent="0" lvl="0" marL="0" rtl="0" algn="l">
              <a:spcBef>
                <a:spcPts val="0"/>
              </a:spcBef>
              <a:spcAft>
                <a:spcPts val="0"/>
              </a:spcAft>
              <a:buNone/>
            </a:pPr>
            <a:r>
              <a:rPr lang="en"/>
              <a:t>Over 75% of carriers had there most popular state in the west coast and more popular airport in the west coast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graphs here highlight the top states and airports by flight volume for each carrier. The left graph shows the most popular states for flight departures by carrier, while the right graph highlights the busiest airports. One of the most interesting findings is the strong presence of the western U.S. in airline operations. Over </a:t>
            </a:r>
            <a:r>
              <a:rPr b="1" lang="en">
                <a:solidFill>
                  <a:schemeClr val="dk1"/>
                </a:solidFill>
              </a:rPr>
              <a:t>75% of carriers</a:t>
            </a:r>
            <a:r>
              <a:rPr lang="en">
                <a:solidFill>
                  <a:schemeClr val="dk1"/>
                </a:solidFill>
              </a:rPr>
              <a:t> had their most popular departure state and busiest airport located on the West Coast, reinforcing the region’s dominance in air traffic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f98aef36d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f98aef36d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the right is a graph that graphs the mean </a:t>
            </a:r>
            <a:r>
              <a:rPr lang="en"/>
              <a:t>departure</a:t>
            </a:r>
            <a:r>
              <a:rPr lang="en"/>
              <a:t> </a:t>
            </a:r>
            <a:r>
              <a:rPr lang="en"/>
              <a:t>delay</a:t>
            </a:r>
            <a:r>
              <a:rPr lang="en"/>
              <a:t> per airline carrier over the months</a:t>
            </a:r>
            <a:endParaRPr/>
          </a:p>
          <a:p>
            <a:pPr indent="-298450" lvl="0" marL="457200" rtl="0" algn="l">
              <a:spcBef>
                <a:spcPts val="0"/>
              </a:spcBef>
              <a:spcAft>
                <a:spcPts val="0"/>
              </a:spcAft>
              <a:buSzPts val="1100"/>
              <a:buChar char="-"/>
            </a:pPr>
            <a:r>
              <a:rPr lang="en"/>
              <a:t>Interesting</a:t>
            </a:r>
            <a:r>
              <a:rPr lang="en"/>
              <a:t> to see that there are a couple outliers in the data including EV, YX and F9</a:t>
            </a:r>
            <a:endParaRPr/>
          </a:p>
          <a:p>
            <a:pPr indent="-298450" lvl="0" marL="457200" rtl="0" algn="l">
              <a:spcBef>
                <a:spcPts val="0"/>
              </a:spcBef>
              <a:spcAft>
                <a:spcPts val="0"/>
              </a:spcAft>
              <a:buSzPts val="1100"/>
              <a:buChar char="-"/>
            </a:pPr>
            <a:r>
              <a:rPr lang="en"/>
              <a:t>Apart from that the variance amongst the rest of the data follows a very even curve</a:t>
            </a:r>
            <a:endParaRPr/>
          </a:p>
          <a:p>
            <a:pPr indent="-298450" lvl="1" marL="914400" rtl="0" algn="l">
              <a:spcBef>
                <a:spcPts val="0"/>
              </a:spcBef>
              <a:spcAft>
                <a:spcPts val="0"/>
              </a:spcAft>
              <a:buSzPts val="1100"/>
              <a:buChar char="-"/>
            </a:pPr>
            <a:r>
              <a:rPr lang="en"/>
              <a:t>As one airline gets more </a:t>
            </a:r>
            <a:r>
              <a:rPr lang="en"/>
              <a:t>delayed</a:t>
            </a:r>
            <a:r>
              <a:rPr lang="en"/>
              <a:t> the rest do too</a:t>
            </a:r>
            <a:endParaRPr/>
          </a:p>
          <a:p>
            <a:pPr indent="-298450" lvl="1" marL="914400" rtl="0" algn="l">
              <a:spcBef>
                <a:spcPts val="0"/>
              </a:spcBef>
              <a:spcAft>
                <a:spcPts val="0"/>
              </a:spcAft>
              <a:buSzPts val="1100"/>
              <a:buChar char="-"/>
            </a:pPr>
            <a:r>
              <a:rPr lang="en"/>
              <a:t>Many follow the exact same patterns as higlihghted in </a:t>
            </a:r>
            <a:r>
              <a:rPr lang="en"/>
              <a:t>february, june, november and december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graph on the right tracks the </a:t>
            </a:r>
            <a:r>
              <a:rPr b="1" lang="en">
                <a:solidFill>
                  <a:schemeClr val="dk1"/>
                </a:solidFill>
              </a:rPr>
              <a:t>mean departure delay per airline carrier</a:t>
            </a:r>
            <a:r>
              <a:rPr lang="en">
                <a:solidFill>
                  <a:schemeClr val="dk1"/>
                </a:solidFill>
              </a:rPr>
              <a:t> across different months. We observed a few major outliers, including </a:t>
            </a:r>
            <a:r>
              <a:rPr b="1" lang="en">
                <a:solidFill>
                  <a:schemeClr val="dk1"/>
                </a:solidFill>
              </a:rPr>
              <a:t>EV, YX, and F9</a:t>
            </a:r>
            <a:r>
              <a:rPr lang="en">
                <a:solidFill>
                  <a:schemeClr val="dk1"/>
                </a:solidFill>
              </a:rPr>
              <a:t>, which had significantly higher delays in certain months. Apart from these outliers, the rest of the airlines follow a relatively even curve. A key takeaway is that as </a:t>
            </a:r>
            <a:r>
              <a:rPr b="1" lang="en">
                <a:solidFill>
                  <a:schemeClr val="dk1"/>
                </a:solidFill>
              </a:rPr>
              <a:t>one airline experiences more delays, others tend to follow the same pattern</a:t>
            </a:r>
            <a:r>
              <a:rPr lang="en">
                <a:solidFill>
                  <a:schemeClr val="dk1"/>
                </a:solidFill>
              </a:rPr>
              <a:t>, likely due to broader factors such as seasonal congestion or weather disruptions. For example, the months of february, june, november and december followed the same patterns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f98aef36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f98aef36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Left is a graph of the single largest wait for a departure</a:t>
            </a:r>
            <a:endParaRPr/>
          </a:p>
          <a:p>
            <a:pPr indent="0" lvl="0" marL="0" rtl="0" algn="l">
              <a:spcBef>
                <a:spcPts val="0"/>
              </a:spcBef>
              <a:spcAft>
                <a:spcPts val="0"/>
              </a:spcAft>
              <a:buNone/>
            </a:pPr>
            <a:r>
              <a:rPr lang="en"/>
              <a:t>The minimum was 0 minutes</a:t>
            </a:r>
            <a:endParaRPr/>
          </a:p>
          <a:p>
            <a:pPr indent="0" lvl="0" marL="0" rtl="0" algn="l">
              <a:spcBef>
                <a:spcPts val="0"/>
              </a:spcBef>
              <a:spcAft>
                <a:spcPts val="0"/>
              </a:spcAft>
              <a:buNone/>
            </a:pPr>
            <a:r>
              <a:rPr lang="en"/>
              <a:t>There are some very large outliers with two airlines having over 2000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 graph on the left displays the </a:t>
            </a:r>
            <a:r>
              <a:rPr b="1" lang="en">
                <a:solidFill>
                  <a:schemeClr val="dk1"/>
                </a:solidFill>
              </a:rPr>
              <a:t>single largest wait time for a departure</a:t>
            </a:r>
            <a:r>
              <a:rPr lang="en">
                <a:solidFill>
                  <a:schemeClr val="dk1"/>
                </a:solidFill>
              </a:rPr>
              <a:t> per airline. While the minimum delay was </a:t>
            </a:r>
            <a:r>
              <a:rPr b="1" lang="en">
                <a:solidFill>
                  <a:schemeClr val="dk1"/>
                </a:solidFill>
              </a:rPr>
              <a:t>0 minutes</a:t>
            </a:r>
            <a:r>
              <a:rPr lang="en">
                <a:solidFill>
                  <a:schemeClr val="dk1"/>
                </a:solidFill>
              </a:rPr>
              <a:t>, there were </a:t>
            </a:r>
            <a:r>
              <a:rPr b="1" lang="en">
                <a:solidFill>
                  <a:schemeClr val="dk1"/>
                </a:solidFill>
              </a:rPr>
              <a:t>major outliers</a:t>
            </a:r>
            <a:r>
              <a:rPr lang="en">
                <a:solidFill>
                  <a:schemeClr val="dk1"/>
                </a:solidFill>
              </a:rPr>
              <a:t>, with </a:t>
            </a:r>
            <a:r>
              <a:rPr b="1" lang="en">
                <a:solidFill>
                  <a:schemeClr val="dk1"/>
                </a:solidFill>
              </a:rPr>
              <a:t>two airlines experiencing departure delays of over 2,000 minutes</a:t>
            </a:r>
            <a:r>
              <a:rPr lang="en">
                <a:solidFill>
                  <a:schemeClr val="dk1"/>
                </a:solidFill>
              </a:rPr>
              <a:t>. This suggests that while most delays remain within a reasonable range, extreme cases can significantly impact passengers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f98aef36d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f98aef36d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summation of airlines delay in arrivals/departures in minutes</a:t>
            </a:r>
            <a:endParaRPr/>
          </a:p>
          <a:p>
            <a:pPr indent="0" lvl="0" marL="0" rtl="0" algn="l">
              <a:spcBef>
                <a:spcPts val="0"/>
              </a:spcBef>
              <a:spcAft>
                <a:spcPts val="0"/>
              </a:spcAft>
              <a:buNone/>
            </a:pPr>
            <a:r>
              <a:rPr lang="en"/>
              <a:t>This is more of a numbers game where Southwest is be far in first as it had the most flights</a:t>
            </a:r>
            <a:endParaRPr/>
          </a:p>
          <a:p>
            <a:pPr indent="0" lvl="0" marL="0" rtl="0" algn="l">
              <a:spcBef>
                <a:spcPts val="0"/>
              </a:spcBef>
              <a:spcAft>
                <a:spcPts val="0"/>
              </a:spcAft>
              <a:buNone/>
            </a:pPr>
            <a:r>
              <a:rPr lang="en"/>
              <a:t>Does not tell us much about the data as Southwest performs very well in the mean and standard deviation tests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graph represents the </a:t>
            </a:r>
            <a:r>
              <a:rPr b="1" lang="en">
                <a:solidFill>
                  <a:schemeClr val="dk1"/>
                </a:solidFill>
              </a:rPr>
              <a:t>total delay time</a:t>
            </a:r>
            <a:r>
              <a:rPr lang="en">
                <a:solidFill>
                  <a:schemeClr val="dk1"/>
                </a:solidFill>
              </a:rPr>
              <a:t> in minutes across all airlines, including both arrival and departure delays. Since Southwest Airlines (WN) operates the most flights, it has the highest cumulative delay time by far. However, this metric alone doesn’t tell us much about airline performance because </a:t>
            </a:r>
            <a:r>
              <a:rPr b="1" lang="en">
                <a:solidFill>
                  <a:schemeClr val="dk1"/>
                </a:solidFill>
              </a:rPr>
              <a:t>Southwest actually performs well in both average delay and standard deviation tests</a:t>
            </a:r>
            <a:r>
              <a:rPr lang="en">
                <a:solidFill>
                  <a:schemeClr val="dk1"/>
                </a:solidFill>
              </a:rPr>
              <a:t>. This highlights why looking at total delay time in isolation can be misleading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f98aef36d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f98aef36d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
            </a:r>
            <a:r>
              <a:rPr lang="en"/>
              <a:t>ean/average delay</a:t>
            </a:r>
            <a:endParaRPr/>
          </a:p>
          <a:p>
            <a:pPr indent="0" lvl="0" marL="0" rtl="0" algn="l">
              <a:spcBef>
                <a:spcPts val="0"/>
              </a:spcBef>
              <a:spcAft>
                <a:spcPts val="0"/>
              </a:spcAft>
              <a:buNone/>
            </a:pPr>
            <a:r>
              <a:rPr lang="en"/>
              <a:t>Red graph is for departures</a:t>
            </a:r>
            <a:endParaRPr/>
          </a:p>
          <a:p>
            <a:pPr indent="0" lvl="0" marL="0" rtl="0" algn="l">
              <a:spcBef>
                <a:spcPts val="0"/>
              </a:spcBef>
              <a:spcAft>
                <a:spcPts val="0"/>
              </a:spcAft>
              <a:buNone/>
            </a:pPr>
            <a:r>
              <a:rPr lang="en"/>
              <a:t>Blue graph is for arrivals</a:t>
            </a:r>
            <a:endParaRPr/>
          </a:p>
          <a:p>
            <a:pPr indent="0" lvl="0" marL="0" rtl="0" algn="l">
              <a:spcBef>
                <a:spcPts val="0"/>
              </a:spcBef>
              <a:spcAft>
                <a:spcPts val="0"/>
              </a:spcAft>
              <a:buNone/>
            </a:pPr>
            <a:r>
              <a:rPr lang="en"/>
              <a:t>Now we see a very different graph</a:t>
            </a:r>
            <a:endParaRPr/>
          </a:p>
          <a:p>
            <a:pPr indent="-298450" lvl="0" marL="457200" rtl="0" algn="l">
              <a:spcBef>
                <a:spcPts val="0"/>
              </a:spcBef>
              <a:spcAft>
                <a:spcPts val="0"/>
              </a:spcAft>
              <a:buSzPts val="1100"/>
              <a:buChar char="-"/>
            </a:pPr>
            <a:r>
              <a:rPr lang="en"/>
              <a:t>Focus on F9 and YX both having 2 more minutes of average delays than any other airlines</a:t>
            </a:r>
            <a:endParaRPr/>
          </a:p>
          <a:p>
            <a:pPr indent="-298450" lvl="0" marL="457200" rtl="0" algn="l">
              <a:spcBef>
                <a:spcPts val="0"/>
              </a:spcBef>
              <a:spcAft>
                <a:spcPts val="0"/>
              </a:spcAft>
              <a:buSzPts val="1100"/>
              <a:buChar char="-"/>
            </a:pPr>
            <a:r>
              <a:rPr lang="en"/>
              <a:t>Also Southwest is no where to be seen shows total time is not the best method</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graph shifts the focus from total delay time to </a:t>
            </a:r>
            <a:r>
              <a:rPr b="1" lang="en">
                <a:solidFill>
                  <a:schemeClr val="dk1"/>
                </a:solidFill>
              </a:rPr>
              <a:t>mean/average delay per flight</a:t>
            </a:r>
            <a:r>
              <a:rPr lang="en">
                <a:solidFill>
                  <a:schemeClr val="dk1"/>
                </a:solidFill>
              </a:rPr>
              <a:t>. The red bars represent departure delays, while the blue bars represent arrival delays. Here, we see a very different ranking of airlines. </a:t>
            </a:r>
            <a:r>
              <a:rPr b="1" lang="en">
                <a:solidFill>
                  <a:schemeClr val="dk1"/>
                </a:solidFill>
              </a:rPr>
              <a:t>Frontier (F9) and Republic Airways (YX) stand out with delays over 2 minutes longer than any other airline</a:t>
            </a:r>
            <a:r>
              <a:rPr lang="en">
                <a:solidFill>
                  <a:schemeClr val="dk1"/>
                </a:solidFill>
              </a:rPr>
              <a:t>. Interestingly, Southwest is no longer on this list, reinforcing the idea that total delay time isn’t the best metric to evaluate airline performance.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7.png"/><Relationship Id="rId7"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DS 3000 Practicum 1</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Brian Gerber, Dhruv Laungani, Matthew Tong, Wen Zheng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103400" y="12440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part 2</a:t>
            </a:r>
            <a:endParaRPr/>
          </a:p>
          <a:p>
            <a:pPr indent="0" lvl="0" marL="0" rtl="0" algn="l">
              <a:spcBef>
                <a:spcPts val="0"/>
              </a:spcBef>
              <a:spcAft>
                <a:spcPts val="0"/>
              </a:spcAft>
              <a:buNone/>
            </a:pPr>
            <a:r>
              <a:rPr lang="en"/>
              <a:t>Delay StDev</a:t>
            </a:r>
            <a:endParaRPr/>
          </a:p>
        </p:txBody>
      </p:sp>
      <p:sp>
        <p:nvSpPr>
          <p:cNvPr id="135" name="Google Shape;135;p2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F9 has a lower standard deviation than YX Possibly the worst airline in terms of consistency having a deviation over 60 minute also ranking second worst in average delay in </a:t>
            </a:r>
            <a:r>
              <a:rPr lang="en"/>
              <a:t>departures</a:t>
            </a:r>
            <a:r>
              <a:rPr lang="en"/>
              <a:t>/arrivals</a:t>
            </a:r>
            <a:endParaRPr/>
          </a:p>
          <a:p>
            <a:pPr indent="-311150" lvl="0" marL="457200" rtl="0" algn="l">
              <a:spcBef>
                <a:spcPts val="0"/>
              </a:spcBef>
              <a:spcAft>
                <a:spcPts val="0"/>
              </a:spcAft>
              <a:buSzPts val="1300"/>
              <a:buChar char="●"/>
            </a:pPr>
            <a:r>
              <a:rPr b="1" lang="en"/>
              <a:t>Takeaways</a:t>
            </a:r>
            <a:endParaRPr b="1"/>
          </a:p>
          <a:p>
            <a:pPr indent="-311150" lvl="0" marL="457200" rtl="0" algn="l">
              <a:spcBef>
                <a:spcPts val="0"/>
              </a:spcBef>
              <a:spcAft>
                <a:spcPts val="0"/>
              </a:spcAft>
              <a:buSzPts val="1300"/>
              <a:buChar char="●"/>
            </a:pPr>
            <a:r>
              <a:rPr lang="en"/>
              <a:t>YX and Frontier are the </a:t>
            </a:r>
            <a:r>
              <a:rPr b="1" lang="en"/>
              <a:t>two worst airlines in terms of consistency and average delays</a:t>
            </a:r>
            <a:r>
              <a:rPr lang="en"/>
              <a:t>. </a:t>
            </a:r>
            <a:endParaRPr/>
          </a:p>
          <a:p>
            <a:pPr indent="-298450" lvl="1" marL="914400" rtl="0" algn="l">
              <a:spcBef>
                <a:spcPts val="0"/>
              </a:spcBef>
              <a:spcAft>
                <a:spcPts val="0"/>
              </a:spcAft>
              <a:buSzPts val="1100"/>
              <a:buChar char="○"/>
            </a:pPr>
            <a:r>
              <a:rPr lang="en"/>
              <a:t>These have high delays but also a high amount of variance which can add stress for possible passengers. </a:t>
            </a:r>
            <a:endParaRPr/>
          </a:p>
          <a:p>
            <a:pPr indent="-311150" lvl="0" marL="457200" rtl="0" algn="l">
              <a:spcBef>
                <a:spcPts val="0"/>
              </a:spcBef>
              <a:spcAft>
                <a:spcPts val="0"/>
              </a:spcAft>
              <a:buSzPts val="1300"/>
              <a:buChar char="●"/>
            </a:pPr>
            <a:r>
              <a:rPr lang="en"/>
              <a:t>Many airlines with a large amount of flights have a large amount of total delay time, but on average per flight is actually not too terrible</a:t>
            </a:r>
            <a:endParaRPr/>
          </a:p>
        </p:txBody>
      </p:sp>
      <p:pic>
        <p:nvPicPr>
          <p:cNvPr id="136" name="Google Shape;136;p22"/>
          <p:cNvPicPr preferRelativeResize="0"/>
          <p:nvPr/>
        </p:nvPicPr>
        <p:blipFill>
          <a:blip r:embed="rId3">
            <a:alphaModFix/>
          </a:blip>
          <a:stretch>
            <a:fillRect/>
          </a:stretch>
        </p:blipFill>
        <p:spPr>
          <a:xfrm>
            <a:off x="152400" y="3162225"/>
            <a:ext cx="2771322" cy="1828875"/>
          </a:xfrm>
          <a:prstGeom prst="rect">
            <a:avLst/>
          </a:prstGeom>
          <a:noFill/>
          <a:ln>
            <a:noFill/>
          </a:ln>
        </p:spPr>
      </p:pic>
      <p:pic>
        <p:nvPicPr>
          <p:cNvPr id="137" name="Google Shape;137;p22"/>
          <p:cNvPicPr preferRelativeResize="0"/>
          <p:nvPr/>
        </p:nvPicPr>
        <p:blipFill>
          <a:blip r:embed="rId4">
            <a:alphaModFix/>
          </a:blip>
          <a:stretch>
            <a:fillRect/>
          </a:stretch>
        </p:blipFill>
        <p:spPr>
          <a:xfrm>
            <a:off x="1134798" y="1070638"/>
            <a:ext cx="2949051" cy="194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part 2</a:t>
            </a:r>
            <a:endParaRPr/>
          </a:p>
          <a:p>
            <a:pPr indent="0" lvl="0" marL="0" rtl="0" algn="l">
              <a:spcBef>
                <a:spcPts val="0"/>
              </a:spcBef>
              <a:spcAft>
                <a:spcPts val="0"/>
              </a:spcAft>
              <a:buNone/>
            </a:pPr>
            <a:r>
              <a:rPr lang="en"/>
              <a:t>Regional Delays</a:t>
            </a:r>
            <a:endParaRPr/>
          </a:p>
        </p:txBody>
      </p:sp>
      <p:sp>
        <p:nvSpPr>
          <p:cNvPr id="143" name="Google Shape;143;p2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3"/>
          <p:cNvPicPr preferRelativeResize="0"/>
          <p:nvPr/>
        </p:nvPicPr>
        <p:blipFill>
          <a:blip r:embed="rId3">
            <a:alphaModFix/>
          </a:blip>
          <a:stretch>
            <a:fillRect/>
          </a:stretch>
        </p:blipFill>
        <p:spPr>
          <a:xfrm>
            <a:off x="152400" y="2004550"/>
            <a:ext cx="2886701" cy="2986550"/>
          </a:xfrm>
          <a:prstGeom prst="rect">
            <a:avLst/>
          </a:prstGeom>
          <a:noFill/>
          <a:ln>
            <a:noFill/>
          </a:ln>
        </p:spPr>
      </p:pic>
      <p:pic>
        <p:nvPicPr>
          <p:cNvPr id="145" name="Google Shape;145;p23"/>
          <p:cNvPicPr preferRelativeResize="0"/>
          <p:nvPr/>
        </p:nvPicPr>
        <p:blipFill>
          <a:blip r:embed="rId4">
            <a:alphaModFix/>
          </a:blip>
          <a:stretch>
            <a:fillRect/>
          </a:stretch>
        </p:blipFill>
        <p:spPr>
          <a:xfrm>
            <a:off x="4133825" y="23275"/>
            <a:ext cx="2336801" cy="2417625"/>
          </a:xfrm>
          <a:prstGeom prst="rect">
            <a:avLst/>
          </a:prstGeom>
          <a:noFill/>
          <a:ln>
            <a:noFill/>
          </a:ln>
        </p:spPr>
      </p:pic>
      <p:pic>
        <p:nvPicPr>
          <p:cNvPr id="146" name="Google Shape;146;p23"/>
          <p:cNvPicPr preferRelativeResize="0"/>
          <p:nvPr/>
        </p:nvPicPr>
        <p:blipFill>
          <a:blip r:embed="rId5">
            <a:alphaModFix/>
          </a:blip>
          <a:stretch>
            <a:fillRect/>
          </a:stretch>
        </p:blipFill>
        <p:spPr>
          <a:xfrm>
            <a:off x="6718960" y="23275"/>
            <a:ext cx="2425039" cy="2508900"/>
          </a:xfrm>
          <a:prstGeom prst="rect">
            <a:avLst/>
          </a:prstGeom>
          <a:noFill/>
          <a:ln>
            <a:noFill/>
          </a:ln>
        </p:spPr>
      </p:pic>
      <p:pic>
        <p:nvPicPr>
          <p:cNvPr id="147" name="Google Shape;147;p23"/>
          <p:cNvPicPr preferRelativeResize="0"/>
          <p:nvPr/>
        </p:nvPicPr>
        <p:blipFill>
          <a:blip r:embed="rId6">
            <a:alphaModFix/>
          </a:blip>
          <a:stretch>
            <a:fillRect/>
          </a:stretch>
        </p:blipFill>
        <p:spPr>
          <a:xfrm>
            <a:off x="3270630" y="2298325"/>
            <a:ext cx="2602750" cy="2692775"/>
          </a:xfrm>
          <a:prstGeom prst="rect">
            <a:avLst/>
          </a:prstGeom>
          <a:noFill/>
          <a:ln>
            <a:noFill/>
          </a:ln>
        </p:spPr>
      </p:pic>
      <p:pic>
        <p:nvPicPr>
          <p:cNvPr id="148" name="Google Shape;148;p23"/>
          <p:cNvPicPr preferRelativeResize="0"/>
          <p:nvPr/>
        </p:nvPicPr>
        <p:blipFill>
          <a:blip r:embed="rId7">
            <a:alphaModFix/>
          </a:blip>
          <a:stretch>
            <a:fillRect/>
          </a:stretch>
        </p:blipFill>
        <p:spPr>
          <a:xfrm>
            <a:off x="6317105" y="2338851"/>
            <a:ext cx="2425051" cy="2508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part 2</a:t>
            </a:r>
            <a:endParaRPr/>
          </a:p>
          <a:p>
            <a:pPr indent="0" lvl="0" marL="0" rtl="0" algn="l">
              <a:spcBef>
                <a:spcPts val="0"/>
              </a:spcBef>
              <a:spcAft>
                <a:spcPts val="0"/>
              </a:spcAft>
              <a:buNone/>
            </a:pPr>
            <a:r>
              <a:rPr lang="en"/>
              <a:t>Analyzing</a:t>
            </a:r>
            <a:r>
              <a:rPr lang="en"/>
              <a:t> pie charts</a:t>
            </a:r>
            <a:endParaRPr/>
          </a:p>
        </p:txBody>
      </p:sp>
      <p:sp>
        <p:nvSpPr>
          <p:cNvPr id="154" name="Google Shape;154;p24"/>
          <p:cNvSpPr txBox="1"/>
          <p:nvPr>
            <p:ph idx="1" type="body"/>
          </p:nvPr>
        </p:nvSpPr>
        <p:spPr>
          <a:xfrm>
            <a:off x="4572000" y="5224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5 airlines chosen were the five worst airlines in terms of standard deviation and average delays</a:t>
            </a:r>
            <a:endParaRPr/>
          </a:p>
          <a:p>
            <a:pPr indent="-311150" lvl="0" marL="457200" rtl="0" algn="l">
              <a:spcBef>
                <a:spcPts val="1200"/>
              </a:spcBef>
              <a:spcAft>
                <a:spcPts val="0"/>
              </a:spcAft>
              <a:buSzPts val="1300"/>
              <a:buChar char="●"/>
            </a:pPr>
            <a:r>
              <a:rPr lang="en"/>
              <a:t>The data does not contain one state that ranks highly on each of the airlines</a:t>
            </a:r>
            <a:endParaRPr/>
          </a:p>
          <a:p>
            <a:pPr indent="-311150" lvl="0" marL="457200" rtl="0" algn="l">
              <a:spcBef>
                <a:spcPts val="0"/>
              </a:spcBef>
              <a:spcAft>
                <a:spcPts val="0"/>
              </a:spcAft>
              <a:buSzPts val="1300"/>
              <a:buChar char="●"/>
            </a:pPr>
            <a:r>
              <a:rPr lang="en"/>
              <a:t>However 60% of the airlines have 1 or two states that are large outliers in terms of total delay time</a:t>
            </a:r>
            <a:endParaRPr/>
          </a:p>
          <a:p>
            <a:pPr indent="-311150" lvl="0" marL="457200" rtl="0" algn="l">
              <a:spcBef>
                <a:spcPts val="0"/>
              </a:spcBef>
              <a:spcAft>
                <a:spcPts val="0"/>
              </a:spcAft>
              <a:buSzPts val="1300"/>
              <a:buChar char="●"/>
            </a:pPr>
            <a:r>
              <a:rPr lang="en"/>
              <a:t>American Airlines -Worst state by far is North </a:t>
            </a:r>
            <a:r>
              <a:rPr lang="en"/>
              <a:t>Dakota</a:t>
            </a:r>
            <a:r>
              <a:rPr lang="en"/>
              <a:t> making roughly 33% of delays on average</a:t>
            </a:r>
            <a:endParaRPr/>
          </a:p>
          <a:p>
            <a:pPr indent="-311150" lvl="0" marL="457200" rtl="0" algn="l">
              <a:spcBef>
                <a:spcPts val="0"/>
              </a:spcBef>
              <a:spcAft>
                <a:spcPts val="0"/>
              </a:spcAft>
              <a:buSzPts val="1300"/>
              <a:buChar char="●"/>
            </a:pPr>
            <a:r>
              <a:rPr lang="en"/>
              <a:t>United Airlines -Worst state by far is Alabama making roughly 35%</a:t>
            </a:r>
            <a:endParaRPr/>
          </a:p>
          <a:p>
            <a:pPr indent="-311150" lvl="0" marL="457200" rtl="0" algn="l">
              <a:spcBef>
                <a:spcPts val="0"/>
              </a:spcBef>
              <a:spcAft>
                <a:spcPts val="0"/>
              </a:spcAft>
              <a:buSzPts val="1300"/>
              <a:buChar char="●"/>
            </a:pPr>
            <a:r>
              <a:rPr lang="en"/>
              <a:t>YX -Has two worst states with </a:t>
            </a:r>
            <a:r>
              <a:rPr lang="en"/>
              <a:t>Arizona</a:t>
            </a:r>
            <a:r>
              <a:rPr lang="en"/>
              <a:t> and Colorado both making up over 70%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part 2</a:t>
            </a:r>
            <a:endParaRPr/>
          </a:p>
          <a:p>
            <a:pPr indent="0" lvl="0" marL="0" rtl="0" algn="l">
              <a:spcBef>
                <a:spcPts val="0"/>
              </a:spcBef>
              <a:spcAft>
                <a:spcPts val="0"/>
              </a:spcAft>
              <a:buNone/>
            </a:pPr>
            <a:r>
              <a:rPr lang="en"/>
              <a:t>Worst states</a:t>
            </a:r>
            <a:endParaRPr/>
          </a:p>
        </p:txBody>
      </p:sp>
      <p:sp>
        <p:nvSpPr>
          <p:cNvPr id="160" name="Google Shape;160;p2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These two bar plots show the top 10 best and worst states in terms of their mean for </a:t>
            </a:r>
            <a:r>
              <a:rPr lang="en"/>
              <a:t>departure</a:t>
            </a:r>
            <a:r>
              <a:rPr lang="en"/>
              <a:t> times</a:t>
            </a:r>
            <a:endParaRPr/>
          </a:p>
          <a:p>
            <a:pPr indent="-311150" lvl="0" marL="457200" rtl="0" algn="l">
              <a:spcBef>
                <a:spcPts val="0"/>
              </a:spcBef>
              <a:spcAft>
                <a:spcPts val="0"/>
              </a:spcAft>
              <a:buSzPts val="1300"/>
              <a:buChar char="●"/>
            </a:pPr>
            <a:r>
              <a:rPr lang="en"/>
              <a:t>The difference between the max and </a:t>
            </a:r>
            <a:r>
              <a:rPr lang="en"/>
              <a:t>minimum</a:t>
            </a:r>
            <a:r>
              <a:rPr lang="en"/>
              <a:t> is 13 minutes.</a:t>
            </a:r>
            <a:endParaRPr/>
          </a:p>
          <a:p>
            <a:pPr indent="-311150" lvl="0" marL="457200" rtl="0" algn="l">
              <a:spcBef>
                <a:spcPts val="0"/>
              </a:spcBef>
              <a:spcAft>
                <a:spcPts val="0"/>
              </a:spcAft>
              <a:buSzPts val="1300"/>
              <a:buChar char="●"/>
            </a:pPr>
            <a:r>
              <a:rPr lang="en"/>
              <a:t>The average is also 13.8 minute, with 75% of the states having less than 16 minutes of delay</a:t>
            </a:r>
            <a:endParaRPr/>
          </a:p>
          <a:p>
            <a:pPr indent="-311150" lvl="0" marL="457200" rtl="0" algn="l">
              <a:spcBef>
                <a:spcPts val="0"/>
              </a:spcBef>
              <a:spcAft>
                <a:spcPts val="0"/>
              </a:spcAft>
              <a:buSzPts val="1300"/>
              <a:buChar char="●"/>
            </a:pPr>
            <a:r>
              <a:rPr lang="en"/>
              <a:t>Many of the worst states are states that have more </a:t>
            </a:r>
            <a:r>
              <a:rPr lang="en"/>
              <a:t>severe</a:t>
            </a:r>
            <a:r>
              <a:rPr lang="en"/>
              <a:t> weather pointing that </a:t>
            </a:r>
            <a:r>
              <a:rPr lang="en"/>
              <a:t>being</a:t>
            </a:r>
            <a:r>
              <a:rPr lang="en"/>
              <a:t> the issue rather than the airlines themself</a:t>
            </a:r>
            <a:endParaRPr/>
          </a:p>
        </p:txBody>
      </p:sp>
      <p:pic>
        <p:nvPicPr>
          <p:cNvPr id="161" name="Google Shape;161;p25"/>
          <p:cNvPicPr preferRelativeResize="0"/>
          <p:nvPr/>
        </p:nvPicPr>
        <p:blipFill>
          <a:blip r:embed="rId3">
            <a:alphaModFix/>
          </a:blip>
          <a:stretch>
            <a:fillRect/>
          </a:stretch>
        </p:blipFill>
        <p:spPr>
          <a:xfrm>
            <a:off x="120350" y="1591650"/>
            <a:ext cx="2931900" cy="1749051"/>
          </a:xfrm>
          <a:prstGeom prst="rect">
            <a:avLst/>
          </a:prstGeom>
          <a:noFill/>
          <a:ln>
            <a:noFill/>
          </a:ln>
        </p:spPr>
      </p:pic>
      <p:pic>
        <p:nvPicPr>
          <p:cNvPr id="162" name="Google Shape;162;p25"/>
          <p:cNvPicPr preferRelativeResize="0"/>
          <p:nvPr/>
        </p:nvPicPr>
        <p:blipFill>
          <a:blip r:embed="rId4">
            <a:alphaModFix/>
          </a:blip>
          <a:stretch>
            <a:fillRect/>
          </a:stretch>
        </p:blipFill>
        <p:spPr>
          <a:xfrm>
            <a:off x="4467350" y="2958075"/>
            <a:ext cx="3354725" cy="2001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5(Part 1)</a:t>
            </a:r>
            <a:endParaRPr/>
          </a:p>
        </p:txBody>
      </p:sp>
      <p:sp>
        <p:nvSpPr>
          <p:cNvPr id="168" name="Google Shape;168;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b="1" lang="en">
                <a:solidFill>
                  <a:schemeClr val="dk1"/>
                </a:solidFill>
              </a:rPr>
              <a:t>Approach</a:t>
            </a:r>
            <a:r>
              <a:rPr lang="en">
                <a:solidFill>
                  <a:schemeClr val="dk1"/>
                </a:solidFill>
              </a:rPr>
              <a:t>: To calculate best performance, we found the “total delay”, which is the sum of DEP_DELAY + ARR_DELAY. A “total delay” represents a better performing airline</a:t>
            </a:r>
            <a:r>
              <a:rPr lang="en">
                <a:solidFill>
                  <a:schemeClr val="dk1"/>
                </a:solidFill>
              </a:rPr>
              <a:t>. </a:t>
            </a:r>
            <a:endParaRPr>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Implementation</a:t>
            </a:r>
            <a:r>
              <a:rPr lang="en">
                <a:solidFill>
                  <a:schemeClr val="dk1"/>
                </a:solidFill>
              </a:rPr>
              <a:t>: Calculate the total delay for all flights, then use that to find the total delay for all airlines. Then, find the lowest 10 airlines based on total delay</a:t>
            </a:r>
            <a:r>
              <a:rPr lang="en">
                <a:solidFill>
                  <a:schemeClr val="dk1"/>
                </a:solidFill>
              </a:rPr>
              <a:t>. </a:t>
            </a:r>
            <a:endParaRPr>
              <a:solidFill>
                <a:schemeClr val="dk1"/>
              </a:solidFill>
            </a:endParaRPr>
          </a:p>
          <a:p>
            <a:pPr indent="-311150" lvl="0" marL="457200" rtl="0" algn="l">
              <a:spcBef>
                <a:spcPts val="0"/>
              </a:spcBef>
              <a:spcAft>
                <a:spcPts val="0"/>
              </a:spcAft>
              <a:buClr>
                <a:schemeClr val="dk1"/>
              </a:buClr>
              <a:buSzPts val="1300"/>
              <a:buChar char="-"/>
            </a:pPr>
            <a:r>
              <a:rPr b="1" lang="en">
                <a:solidFill>
                  <a:schemeClr val="dk1"/>
                </a:solidFill>
              </a:rPr>
              <a:t>Discovery</a:t>
            </a:r>
            <a:r>
              <a:rPr lang="en">
                <a:solidFill>
                  <a:schemeClr val="dk1"/>
                </a:solidFill>
              </a:rPr>
              <a:t>: We found that EV, YX, and MQ were the best </a:t>
            </a:r>
            <a:r>
              <a:rPr lang="en">
                <a:solidFill>
                  <a:schemeClr val="dk1"/>
                </a:solidFill>
              </a:rPr>
              <a:t>performing</a:t>
            </a:r>
            <a:r>
              <a:rPr lang="en">
                <a:solidFill>
                  <a:schemeClr val="dk1"/>
                </a:solidFill>
              </a:rPr>
              <a:t> airlines whereas AS was the 10th best performing airline. EV, YX, and MQ had almost 0 minutes of delay whereas AS had a little over 3 minutes in delay</a:t>
            </a:r>
            <a:r>
              <a:rPr lang="en">
                <a:solidFill>
                  <a:schemeClr val="dk1"/>
                </a:solidFill>
              </a:rPr>
              <a:t>. </a:t>
            </a:r>
            <a:endParaRPr>
              <a:solidFill>
                <a:schemeClr val="dk1"/>
              </a:solidFill>
            </a:endParaRPr>
          </a:p>
        </p:txBody>
      </p:sp>
      <p:pic>
        <p:nvPicPr>
          <p:cNvPr id="169" name="Google Shape;169;p26"/>
          <p:cNvPicPr preferRelativeResize="0"/>
          <p:nvPr/>
        </p:nvPicPr>
        <p:blipFill>
          <a:blip r:embed="rId3">
            <a:alphaModFix/>
          </a:blip>
          <a:stretch>
            <a:fillRect/>
          </a:stretch>
        </p:blipFill>
        <p:spPr>
          <a:xfrm>
            <a:off x="311725" y="1381575"/>
            <a:ext cx="3706499" cy="29217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5(Part 2)</a:t>
            </a:r>
            <a:endParaRPr/>
          </a:p>
        </p:txBody>
      </p:sp>
      <p:sp>
        <p:nvSpPr>
          <p:cNvPr id="175" name="Google Shape;175;p2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Char char="-"/>
            </a:pPr>
            <a:r>
              <a:rPr b="1" lang="en">
                <a:solidFill>
                  <a:schemeClr val="dk1"/>
                </a:solidFill>
              </a:rPr>
              <a:t>Approach</a:t>
            </a:r>
            <a:r>
              <a:rPr lang="en">
                <a:solidFill>
                  <a:schemeClr val="dk1"/>
                </a:solidFill>
              </a:rPr>
              <a:t>: W</a:t>
            </a:r>
            <a:r>
              <a:rPr lang="en">
                <a:solidFill>
                  <a:schemeClr val="dk1"/>
                </a:solidFill>
              </a:rPr>
              <a:t>e sorted the dataset by airline, month, and total flight hours. Then, only get the total flight hours for the 10 best performing airlines. Now that we have the flight hours for the top 10, we get all the unique months and create a chart for each month representing all the airlines. </a:t>
            </a:r>
            <a:endParaRPr>
              <a:solidFill>
                <a:schemeClr val="dk1"/>
              </a:solidFill>
              <a:highlight>
                <a:srgbClr val="FFFFFF"/>
              </a:highlight>
            </a:endParaRPr>
          </a:p>
          <a:p>
            <a:pPr indent="-311150" lvl="0" marL="457200" rtl="0" algn="l">
              <a:spcBef>
                <a:spcPts val="0"/>
              </a:spcBef>
              <a:spcAft>
                <a:spcPts val="0"/>
              </a:spcAft>
              <a:buClr>
                <a:schemeClr val="dk1"/>
              </a:buClr>
              <a:buSzPts val="1300"/>
              <a:buChar char="-"/>
            </a:pPr>
            <a:r>
              <a:rPr b="1" lang="en">
                <a:solidFill>
                  <a:schemeClr val="dk1"/>
                </a:solidFill>
                <a:highlight>
                  <a:srgbClr val="FFFFFF"/>
                </a:highlight>
              </a:rPr>
              <a:t>Discovery</a:t>
            </a:r>
            <a:r>
              <a:rPr lang="en">
                <a:solidFill>
                  <a:schemeClr val="dk1"/>
                </a:solidFill>
                <a:highlight>
                  <a:srgbClr val="FFFFFF"/>
                </a:highlight>
              </a:rPr>
              <a:t>: </a:t>
            </a:r>
            <a:r>
              <a:rPr lang="en">
                <a:solidFill>
                  <a:schemeClr val="dk1"/>
                </a:solidFill>
                <a:highlight>
                  <a:srgbClr val="FFFFFF"/>
                </a:highlight>
              </a:rPr>
              <a:t>Overall, the top 10 airlines showed little fluctuation throughout the 12 months. However, I noticed that most had low total flight hours, leading to fewer delays, unlike larger airlines. A bigger airline would experience more delays because of more flights overall. The exceptions include AS, B6, and NK, as no other airline exceeded 10,000 flight hours per month.</a:t>
            </a:r>
            <a:endParaRPr>
              <a:solidFill>
                <a:schemeClr val="dk1"/>
              </a:solidFill>
              <a:highlight>
                <a:srgbClr val="FFFFFF"/>
              </a:highlight>
            </a:endParaRPr>
          </a:p>
          <a:p>
            <a:pPr indent="0" lvl="0" marL="0" rtl="0" algn="l">
              <a:spcBef>
                <a:spcPts val="1200"/>
              </a:spcBef>
              <a:spcAft>
                <a:spcPts val="0"/>
              </a:spcAft>
              <a:buNone/>
            </a:pPr>
            <a:r>
              <a:t/>
            </a:r>
            <a:endParaRPr>
              <a:solidFill>
                <a:schemeClr val="dk1"/>
              </a:solidFill>
              <a:highlight>
                <a:srgbClr val="FFFFFF"/>
              </a:highlight>
            </a:endParaRPr>
          </a:p>
        </p:txBody>
      </p:sp>
      <p:pic>
        <p:nvPicPr>
          <p:cNvPr id="176" name="Google Shape;176;p27"/>
          <p:cNvPicPr preferRelativeResize="0"/>
          <p:nvPr/>
        </p:nvPicPr>
        <p:blipFill>
          <a:blip r:embed="rId3">
            <a:alphaModFix/>
          </a:blip>
          <a:stretch>
            <a:fillRect/>
          </a:stretch>
        </p:blipFill>
        <p:spPr>
          <a:xfrm>
            <a:off x="104275" y="1180950"/>
            <a:ext cx="2302200" cy="1705176"/>
          </a:xfrm>
          <a:prstGeom prst="rect">
            <a:avLst/>
          </a:prstGeom>
          <a:noFill/>
          <a:ln>
            <a:noFill/>
          </a:ln>
        </p:spPr>
      </p:pic>
      <p:pic>
        <p:nvPicPr>
          <p:cNvPr id="177" name="Google Shape;177;p27"/>
          <p:cNvPicPr preferRelativeResize="0"/>
          <p:nvPr/>
        </p:nvPicPr>
        <p:blipFill>
          <a:blip r:embed="rId4">
            <a:alphaModFix/>
          </a:blip>
          <a:stretch>
            <a:fillRect/>
          </a:stretch>
        </p:blipFill>
        <p:spPr>
          <a:xfrm>
            <a:off x="1589725" y="3009825"/>
            <a:ext cx="2428506" cy="1828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6(Part 1)</a:t>
            </a:r>
            <a:endParaRPr/>
          </a:p>
        </p:txBody>
      </p:sp>
      <p:sp>
        <p:nvSpPr>
          <p:cNvPr id="183" name="Google Shape;183;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sz="1700">
                <a:solidFill>
                  <a:srgbClr val="000000"/>
                </a:solidFill>
                <a:latin typeface="Arial"/>
                <a:ea typeface="Arial"/>
                <a:cs typeface="Arial"/>
                <a:sym typeface="Arial"/>
              </a:rPr>
              <a:t>Arrival Delays plot</a:t>
            </a:r>
            <a:endParaRPr sz="1700">
              <a:solidFill>
                <a:srgbClr val="000000"/>
              </a:solidFill>
              <a:latin typeface="Arial"/>
              <a:ea typeface="Arial"/>
              <a:cs typeface="Arial"/>
              <a:sym typeface="Arial"/>
            </a:endParaRPr>
          </a:p>
          <a:p>
            <a:pPr indent="-304800" lvl="0" marL="457200" rtl="0" algn="l">
              <a:spcBef>
                <a:spcPts val="600"/>
              </a:spcBef>
              <a:spcAft>
                <a:spcPts val="0"/>
              </a:spcAft>
              <a:buClr>
                <a:srgbClr val="000000"/>
              </a:buClr>
              <a:buSzPts val="1200"/>
              <a:buChar char="●"/>
            </a:pPr>
            <a:r>
              <a:rPr lang="en" sz="1200">
                <a:solidFill>
                  <a:srgbClr val="000000"/>
                </a:solidFill>
              </a:rPr>
              <a:t>Approach: Analyzed arrival delay patterns for three specific aircraft (N726SK, N728SK, and N742SK) using boxplot visualization to show delay distribution.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Implementation: Created boxplots showing median, quartiles, and outliers of arrival delays for each aircraft.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Discovery: All three aircraft showed similar arrival delay patterns with medians around 0-15 minutes and occasional extreme outliers reaching up to 700 minutes.</a:t>
            </a:r>
            <a:endParaRPr sz="1200">
              <a:solidFill>
                <a:srgbClr val="000000"/>
              </a:solidFill>
            </a:endParaRPr>
          </a:p>
          <a:p>
            <a:pPr indent="0" lvl="0" marL="0" rtl="0" algn="l">
              <a:spcBef>
                <a:spcPts val="600"/>
              </a:spcBef>
              <a:spcAft>
                <a:spcPts val="1200"/>
              </a:spcAft>
              <a:buNone/>
            </a:pPr>
            <a:r>
              <a:t/>
            </a:r>
            <a:endParaRPr/>
          </a:p>
        </p:txBody>
      </p:sp>
      <p:pic>
        <p:nvPicPr>
          <p:cNvPr id="184" name="Google Shape;184;p28"/>
          <p:cNvPicPr preferRelativeResize="0"/>
          <p:nvPr/>
        </p:nvPicPr>
        <p:blipFill>
          <a:blip r:embed="rId3">
            <a:alphaModFix/>
          </a:blip>
          <a:stretch>
            <a:fillRect/>
          </a:stretch>
        </p:blipFill>
        <p:spPr>
          <a:xfrm>
            <a:off x="152400" y="1180950"/>
            <a:ext cx="3792417" cy="182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6 (Part 2)</a:t>
            </a:r>
            <a:endParaRPr/>
          </a:p>
          <a:p>
            <a:pPr indent="0" lvl="0" marL="0" rtl="0" algn="l">
              <a:spcBef>
                <a:spcPts val="0"/>
              </a:spcBef>
              <a:spcAft>
                <a:spcPts val="0"/>
              </a:spcAft>
              <a:buNone/>
            </a:pPr>
            <a:r>
              <a:t/>
            </a:r>
            <a:endParaRPr/>
          </a:p>
        </p:txBody>
      </p:sp>
      <p:sp>
        <p:nvSpPr>
          <p:cNvPr id="190" name="Google Shape;190;p2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sz="1700">
                <a:solidFill>
                  <a:srgbClr val="000000"/>
                </a:solidFill>
                <a:latin typeface="Arial"/>
                <a:ea typeface="Arial"/>
                <a:cs typeface="Arial"/>
                <a:sym typeface="Arial"/>
              </a:rPr>
              <a:t>Departure Delays plot</a:t>
            </a:r>
            <a:endParaRPr sz="1700">
              <a:solidFill>
                <a:srgbClr val="000000"/>
              </a:solidFill>
              <a:latin typeface="Arial"/>
              <a:ea typeface="Arial"/>
              <a:cs typeface="Arial"/>
              <a:sym typeface="Arial"/>
            </a:endParaRPr>
          </a:p>
          <a:p>
            <a:pPr indent="-304800" lvl="0" marL="457200" rtl="0" algn="l">
              <a:spcBef>
                <a:spcPts val="600"/>
              </a:spcBef>
              <a:spcAft>
                <a:spcPts val="0"/>
              </a:spcAft>
              <a:buClr>
                <a:srgbClr val="000000"/>
              </a:buClr>
              <a:buSzPts val="1200"/>
              <a:buChar char="●"/>
            </a:pPr>
            <a:r>
              <a:rPr lang="en" sz="1200">
                <a:solidFill>
                  <a:srgbClr val="000000"/>
                </a:solidFill>
              </a:rPr>
              <a:t>Approach: Examined departure delay distributions for the same three aircraft using boxplot visualization.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Implementation: Generated boxplots displaying the spread of departure delays, including median values and outliers.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Discovery: Departure delays followed similar patterns to arrival delays, with most delays clustering in the lower range but showing significant outliers.</a:t>
            </a:r>
            <a:endParaRPr sz="1200">
              <a:solidFill>
                <a:srgbClr val="000000"/>
              </a:solidFill>
            </a:endParaRPr>
          </a:p>
          <a:p>
            <a:pPr indent="0" lvl="0" marL="0" rtl="0" algn="l">
              <a:spcBef>
                <a:spcPts val="600"/>
              </a:spcBef>
              <a:spcAft>
                <a:spcPts val="1200"/>
              </a:spcAft>
              <a:buNone/>
            </a:pPr>
            <a:r>
              <a:t/>
            </a:r>
            <a:endParaRPr/>
          </a:p>
        </p:txBody>
      </p:sp>
      <p:pic>
        <p:nvPicPr>
          <p:cNvPr id="191" name="Google Shape;191;p29"/>
          <p:cNvPicPr preferRelativeResize="0"/>
          <p:nvPr/>
        </p:nvPicPr>
        <p:blipFill>
          <a:blip r:embed="rId3">
            <a:alphaModFix/>
          </a:blip>
          <a:stretch>
            <a:fillRect/>
          </a:stretch>
        </p:blipFill>
        <p:spPr>
          <a:xfrm>
            <a:off x="53350" y="1395750"/>
            <a:ext cx="4166398" cy="2209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6 (Part 3)</a:t>
            </a:r>
            <a:endParaRPr/>
          </a:p>
          <a:p>
            <a:pPr indent="0" lvl="0" marL="0" rtl="0" algn="l">
              <a:spcBef>
                <a:spcPts val="0"/>
              </a:spcBef>
              <a:spcAft>
                <a:spcPts val="0"/>
              </a:spcAft>
              <a:buNone/>
            </a:pPr>
            <a:r>
              <a:t/>
            </a:r>
            <a:endParaRPr/>
          </a:p>
        </p:txBody>
      </p:sp>
      <p:sp>
        <p:nvSpPr>
          <p:cNvPr id="197" name="Google Shape;197;p3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sz="1700">
                <a:solidFill>
                  <a:srgbClr val="000000"/>
                </a:solidFill>
                <a:latin typeface="Arial"/>
                <a:ea typeface="Arial"/>
                <a:cs typeface="Arial"/>
                <a:sym typeface="Arial"/>
              </a:rPr>
              <a:t>Distance Traveled plot</a:t>
            </a:r>
            <a:endParaRPr sz="1700">
              <a:solidFill>
                <a:srgbClr val="000000"/>
              </a:solidFill>
              <a:latin typeface="Arial"/>
              <a:ea typeface="Arial"/>
              <a:cs typeface="Arial"/>
              <a:sym typeface="Arial"/>
            </a:endParaRPr>
          </a:p>
          <a:p>
            <a:pPr indent="-304800" lvl="0" marL="457200" rtl="0" algn="l">
              <a:spcBef>
                <a:spcPts val="600"/>
              </a:spcBef>
              <a:spcAft>
                <a:spcPts val="0"/>
              </a:spcAft>
              <a:buClr>
                <a:srgbClr val="000000"/>
              </a:buClr>
              <a:buSzPts val="1200"/>
              <a:buChar char="●"/>
            </a:pPr>
            <a:r>
              <a:rPr lang="en" sz="1200">
                <a:solidFill>
                  <a:srgbClr val="000000"/>
                </a:solidFill>
              </a:rPr>
              <a:t>Approach: Investigated flight distance patterns for each aircraft to understand their typical route lengths.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Implementation: Created boxplots showing the distribution of flight distances for each aircraft.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Discovery: All three aircraft operated consistently within similar distance ranges, typically around 1000 miles, indicating they primarily serve regional routes.</a:t>
            </a:r>
            <a:endParaRPr sz="1200">
              <a:solidFill>
                <a:srgbClr val="000000"/>
              </a:solidFill>
            </a:endParaRPr>
          </a:p>
          <a:p>
            <a:pPr indent="0" lvl="0" marL="0" rtl="0" algn="l">
              <a:spcBef>
                <a:spcPts val="600"/>
              </a:spcBef>
              <a:spcAft>
                <a:spcPts val="1200"/>
              </a:spcAft>
              <a:buNone/>
            </a:pPr>
            <a:r>
              <a:t/>
            </a:r>
            <a:endParaRPr/>
          </a:p>
        </p:txBody>
      </p:sp>
      <p:pic>
        <p:nvPicPr>
          <p:cNvPr id="198" name="Google Shape;198;p30"/>
          <p:cNvPicPr preferRelativeResize="0"/>
          <p:nvPr/>
        </p:nvPicPr>
        <p:blipFill>
          <a:blip r:embed="rId3">
            <a:alphaModFix/>
          </a:blip>
          <a:stretch>
            <a:fillRect/>
          </a:stretch>
        </p:blipFill>
        <p:spPr>
          <a:xfrm>
            <a:off x="133725" y="1294575"/>
            <a:ext cx="4047676" cy="2123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6 (Part 4)</a:t>
            </a:r>
            <a:endParaRPr/>
          </a:p>
          <a:p>
            <a:pPr indent="0" lvl="0" marL="0" rtl="0" algn="l">
              <a:spcBef>
                <a:spcPts val="0"/>
              </a:spcBef>
              <a:spcAft>
                <a:spcPts val="0"/>
              </a:spcAft>
              <a:buNone/>
            </a:pPr>
            <a:r>
              <a:t/>
            </a:r>
            <a:endParaRPr/>
          </a:p>
        </p:txBody>
      </p:sp>
      <p:sp>
        <p:nvSpPr>
          <p:cNvPr id="204" name="Google Shape;204;p3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 sz="1700">
                <a:solidFill>
                  <a:srgbClr val="000000"/>
                </a:solidFill>
                <a:latin typeface="Arial"/>
                <a:ea typeface="Arial"/>
                <a:cs typeface="Arial"/>
                <a:sym typeface="Arial"/>
              </a:rPr>
              <a:t>Average Arrival Delay by Airline</a:t>
            </a:r>
            <a:endParaRPr sz="1700">
              <a:solidFill>
                <a:srgbClr val="000000"/>
              </a:solidFill>
              <a:latin typeface="Arial"/>
              <a:ea typeface="Arial"/>
              <a:cs typeface="Arial"/>
              <a:sym typeface="Arial"/>
            </a:endParaRPr>
          </a:p>
          <a:p>
            <a:pPr indent="-304800" lvl="0" marL="457200" rtl="0" algn="l">
              <a:spcBef>
                <a:spcPts val="600"/>
              </a:spcBef>
              <a:spcAft>
                <a:spcPts val="0"/>
              </a:spcAft>
              <a:buClr>
                <a:srgbClr val="000000"/>
              </a:buClr>
              <a:buSzPts val="1200"/>
              <a:buChar char="●"/>
            </a:pPr>
            <a:r>
              <a:rPr lang="en" sz="1200">
                <a:solidFill>
                  <a:srgbClr val="000000"/>
                </a:solidFill>
              </a:rPr>
              <a:t>Approach: Analyzed average arrival delays grouped by carrier code to compare airline performance.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Implementation: Generated a bar chart showing average arrival delays for each carrier.</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Discovery: SkyWest Airlines (OO) showed consistent performance across all three aircraft in their fleet.</a:t>
            </a:r>
            <a:endParaRPr sz="1200">
              <a:solidFill>
                <a:srgbClr val="000000"/>
              </a:solidFill>
            </a:endParaRPr>
          </a:p>
          <a:p>
            <a:pPr indent="0" lvl="0" marL="0" rtl="0" algn="l">
              <a:spcBef>
                <a:spcPts val="600"/>
              </a:spcBef>
              <a:spcAft>
                <a:spcPts val="1200"/>
              </a:spcAft>
              <a:buNone/>
            </a:pPr>
            <a:r>
              <a:t/>
            </a:r>
            <a:endParaRPr/>
          </a:p>
        </p:txBody>
      </p:sp>
      <p:pic>
        <p:nvPicPr>
          <p:cNvPr id="205" name="Google Shape;205;p31"/>
          <p:cNvPicPr preferRelativeResize="0"/>
          <p:nvPr/>
        </p:nvPicPr>
        <p:blipFill>
          <a:blip r:embed="rId3">
            <a:alphaModFix/>
          </a:blip>
          <a:stretch>
            <a:fillRect/>
          </a:stretch>
        </p:blipFill>
        <p:spPr>
          <a:xfrm>
            <a:off x="171075" y="1330350"/>
            <a:ext cx="3847149" cy="21403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1</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 Science problem that we were given is analyzing flight delays for airlines departing from Arizona (AZ), Nevada (NV), and California (CA) in 2019. We want to analyze air traffic patterns and see which airlines are more likely to have delays. By looking at how often and how long flights are delayed, we hope to identify key factors that influence delays, which will provide information into airport congestion and potential solutions to the congestion.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7 - Summary of Key Findings</a:t>
            </a:r>
            <a:endParaRPr/>
          </a:p>
        </p:txBody>
      </p:sp>
      <p:sp>
        <p:nvSpPr>
          <p:cNvPr id="211" name="Google Shape;211;p3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Worst-performing airlines</a:t>
            </a:r>
            <a:r>
              <a:rPr lang="en">
                <a:solidFill>
                  <a:srgbClr val="000000"/>
                </a:solidFill>
              </a:rPr>
              <a:t>: Frontier (F9) and Republic Airways (YX) had the most severe delays, with F9 averaging 20-minute departure delays and high inconsistency, pointing to potential operational inefficiencies like scheduling or capacity issues.</a:t>
            </a:r>
            <a:endParaRPr>
              <a:solidFill>
                <a:srgbClr val="000000"/>
              </a:solidFill>
            </a:endParaRPr>
          </a:p>
          <a:p>
            <a:pPr indent="0" lvl="0" marL="0" rtl="0" algn="l">
              <a:spcBef>
                <a:spcPts val="1200"/>
              </a:spcBef>
              <a:spcAft>
                <a:spcPts val="0"/>
              </a:spcAft>
              <a:buNone/>
            </a:pPr>
            <a:r>
              <a:rPr b="1" lang="en">
                <a:solidFill>
                  <a:srgbClr val="000000"/>
                </a:solidFill>
              </a:rPr>
              <a:t>Regions with highest/lowest delays</a:t>
            </a:r>
            <a:r>
              <a:rPr lang="en">
                <a:solidFill>
                  <a:srgbClr val="000000"/>
                </a:solidFill>
              </a:rPr>
              <a:t>: South Carolina (SC), Wyoming (WY), and New Jersey (NJ) had the highest average delays (20+ minutes), while New Hampshire (NH) and Kansas (KS) consistently had the lowest delays (under 10 minutes).</a:t>
            </a:r>
            <a:endParaRPr>
              <a:solidFill>
                <a:srgbClr val="000000"/>
              </a:solidFill>
            </a:endParaRPr>
          </a:p>
          <a:p>
            <a:pPr indent="0" lvl="0" marL="0" rtl="0" algn="l">
              <a:spcBef>
                <a:spcPts val="1200"/>
              </a:spcBef>
              <a:spcAft>
                <a:spcPts val="0"/>
              </a:spcAft>
              <a:buNone/>
            </a:pPr>
            <a:r>
              <a:rPr b="1" lang="en">
                <a:solidFill>
                  <a:srgbClr val="000000"/>
                </a:solidFill>
              </a:rPr>
              <a:t>Best-performing airlines</a:t>
            </a:r>
            <a:r>
              <a:rPr lang="en">
                <a:solidFill>
                  <a:srgbClr val="000000"/>
                </a:solidFill>
              </a:rPr>
              <a:t>: EV and HA had the lowest total delays, with smaller carriers like EV outperforming larger airlines like AS and B6, possibly due to greater operational flexibility and fewer scalability challenges.</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2 - Preparing the Data</a:t>
            </a:r>
            <a:endParaRPr/>
          </a:p>
        </p:txBody>
      </p:sp>
      <p:sp>
        <p:nvSpPr>
          <p:cNvPr id="77" name="Google Shape;77;p15"/>
          <p:cNvSpPr txBox="1"/>
          <p:nvPr>
            <p:ph idx="1" type="body"/>
          </p:nvPr>
        </p:nvSpPr>
        <p:spPr>
          <a:xfrm>
            <a:off x="4667950" y="673175"/>
            <a:ext cx="4166400" cy="380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Approach:</a:t>
            </a:r>
            <a:endParaRPr b="1"/>
          </a:p>
          <a:p>
            <a:pPr indent="-311150" lvl="0" marL="457200" rtl="0" algn="l">
              <a:spcBef>
                <a:spcPts val="1200"/>
              </a:spcBef>
              <a:spcAft>
                <a:spcPts val="0"/>
              </a:spcAft>
              <a:buSzPts val="1300"/>
              <a:buChar char="●"/>
            </a:pPr>
            <a:r>
              <a:rPr lang="en"/>
              <a:t>Examine the data:</a:t>
            </a:r>
            <a:endParaRPr/>
          </a:p>
          <a:p>
            <a:pPr indent="-298450" lvl="1" marL="914400" rtl="0" algn="l">
              <a:spcBef>
                <a:spcPts val="0"/>
              </a:spcBef>
              <a:spcAft>
                <a:spcPts val="0"/>
              </a:spcAft>
              <a:buSzPts val="1100"/>
              <a:buChar char="○"/>
            </a:pPr>
            <a:r>
              <a:rPr lang="en"/>
              <a:t>Missing values (max of 31884)</a:t>
            </a:r>
            <a:endParaRPr/>
          </a:p>
          <a:p>
            <a:pPr indent="-298450" lvl="1" marL="914400" rtl="0" algn="l">
              <a:spcBef>
                <a:spcPts val="0"/>
              </a:spcBef>
              <a:spcAft>
                <a:spcPts val="0"/>
              </a:spcAft>
              <a:buSzPts val="1100"/>
              <a:buChar char="○"/>
            </a:pPr>
            <a:r>
              <a:rPr lang="en"/>
              <a:t>No invalid entries</a:t>
            </a:r>
            <a:endParaRPr/>
          </a:p>
          <a:p>
            <a:pPr indent="-298450" lvl="1" marL="914400" rtl="0" algn="l">
              <a:spcBef>
                <a:spcPts val="0"/>
              </a:spcBef>
              <a:spcAft>
                <a:spcPts val="0"/>
              </a:spcAft>
              <a:buSzPts val="1100"/>
              <a:buChar char="○"/>
            </a:pPr>
            <a:r>
              <a:rPr lang="en"/>
              <a:t>Data dimension was 1,897,503 rows and 14 columns</a:t>
            </a:r>
            <a:endParaRPr/>
          </a:p>
          <a:p>
            <a:pPr indent="-311150" lvl="0" marL="457200" rtl="0" algn="l">
              <a:spcBef>
                <a:spcPts val="0"/>
              </a:spcBef>
              <a:spcAft>
                <a:spcPts val="0"/>
              </a:spcAft>
              <a:buSzPts val="1300"/>
              <a:buChar char="●"/>
            </a:pPr>
            <a:r>
              <a:rPr lang="en"/>
              <a:t>Converted variables to suitable types</a:t>
            </a:r>
            <a:endParaRPr/>
          </a:p>
          <a:p>
            <a:pPr indent="-311150" lvl="0" marL="457200" rtl="0" algn="l">
              <a:spcBef>
                <a:spcPts val="0"/>
              </a:spcBef>
              <a:spcAft>
                <a:spcPts val="0"/>
              </a:spcAft>
              <a:buSzPts val="1300"/>
              <a:buChar char="●"/>
            </a:pPr>
            <a:r>
              <a:rPr lang="en"/>
              <a:t>Dropped the rows with missing values</a:t>
            </a:r>
            <a:endParaRPr/>
          </a:p>
          <a:p>
            <a:pPr indent="-298450" lvl="1" marL="914400" rtl="0" algn="l">
              <a:spcBef>
                <a:spcPts val="0"/>
              </a:spcBef>
              <a:spcAft>
                <a:spcPts val="0"/>
              </a:spcAft>
              <a:buSzPts val="1100"/>
              <a:buChar char="○"/>
            </a:pPr>
            <a:r>
              <a:rPr lang="en"/>
              <a:t>Only 1.75% of the data</a:t>
            </a:r>
            <a:endParaRPr/>
          </a:p>
          <a:p>
            <a:pPr indent="-298450" lvl="1" marL="914400" rtl="0" algn="l">
              <a:spcBef>
                <a:spcPts val="0"/>
              </a:spcBef>
              <a:spcAft>
                <a:spcPts val="0"/>
              </a:spcAft>
              <a:buSzPts val="1100"/>
              <a:buChar char="○"/>
            </a:pPr>
            <a:r>
              <a:rPr lang="en"/>
              <a:t>Imputating with “0” could </a:t>
            </a:r>
            <a:r>
              <a:rPr lang="en"/>
              <a:t>misrepresent</a:t>
            </a:r>
            <a:r>
              <a:rPr lang="en"/>
              <a:t> </a:t>
            </a:r>
            <a:r>
              <a:rPr lang="en"/>
              <a:t>actual</a:t>
            </a:r>
            <a:r>
              <a:rPr lang="en"/>
              <a:t> delay</a:t>
            </a:r>
            <a:endParaRPr b="1" sz="1100"/>
          </a:p>
          <a:p>
            <a:pPr indent="0" lvl="0" marL="0" rtl="0" algn="l">
              <a:spcBef>
                <a:spcPts val="1200"/>
              </a:spcBef>
              <a:spcAft>
                <a:spcPts val="0"/>
              </a:spcAft>
              <a:buNone/>
            </a:pPr>
            <a:r>
              <a:rPr b="1" lang="en" sz="1200"/>
              <a:t>Chart: Average Arrival by Airline</a:t>
            </a:r>
            <a:endParaRPr b="1" sz="1200"/>
          </a:p>
          <a:p>
            <a:pPr indent="-298450" lvl="1" marL="914400" rtl="0" algn="l">
              <a:spcBef>
                <a:spcPts val="1200"/>
              </a:spcBef>
              <a:spcAft>
                <a:spcPts val="0"/>
              </a:spcAft>
              <a:buSzPts val="1100"/>
              <a:buChar char="○"/>
            </a:pPr>
            <a:r>
              <a:rPr lang="en"/>
              <a:t>Southwest Airlines(WN) have the lowest average arrival delay while Frontier Airlines (F9) have the longest average arrival delay </a:t>
            </a:r>
            <a:endParaRPr/>
          </a:p>
        </p:txBody>
      </p:sp>
      <p:pic>
        <p:nvPicPr>
          <p:cNvPr id="78" name="Google Shape;78;p15"/>
          <p:cNvPicPr preferRelativeResize="0"/>
          <p:nvPr/>
        </p:nvPicPr>
        <p:blipFill>
          <a:blip r:embed="rId3">
            <a:alphaModFix/>
          </a:blip>
          <a:stretch>
            <a:fillRect/>
          </a:stretch>
        </p:blipFill>
        <p:spPr>
          <a:xfrm>
            <a:off x="51550" y="1565300"/>
            <a:ext cx="1677500" cy="1444525"/>
          </a:xfrm>
          <a:prstGeom prst="rect">
            <a:avLst/>
          </a:prstGeom>
          <a:noFill/>
          <a:ln>
            <a:noFill/>
          </a:ln>
        </p:spPr>
      </p:pic>
      <p:pic>
        <p:nvPicPr>
          <p:cNvPr id="79" name="Google Shape;79;p15"/>
          <p:cNvPicPr preferRelativeResize="0"/>
          <p:nvPr/>
        </p:nvPicPr>
        <p:blipFill>
          <a:blip r:embed="rId4">
            <a:alphaModFix/>
          </a:blip>
          <a:stretch>
            <a:fillRect/>
          </a:stretch>
        </p:blipFill>
        <p:spPr>
          <a:xfrm>
            <a:off x="2549825" y="1551724"/>
            <a:ext cx="1705475" cy="1458100"/>
          </a:xfrm>
          <a:prstGeom prst="rect">
            <a:avLst/>
          </a:prstGeom>
          <a:noFill/>
          <a:ln>
            <a:noFill/>
          </a:ln>
        </p:spPr>
      </p:pic>
      <p:sp>
        <p:nvSpPr>
          <p:cNvPr id="80" name="Google Shape;80;p15"/>
          <p:cNvSpPr/>
          <p:nvPr/>
        </p:nvSpPr>
        <p:spPr>
          <a:xfrm>
            <a:off x="1826050" y="2080100"/>
            <a:ext cx="635400" cy="2406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81" name="Google Shape;81;p15"/>
          <p:cNvPicPr preferRelativeResize="0"/>
          <p:nvPr/>
        </p:nvPicPr>
        <p:blipFill>
          <a:blip r:embed="rId5">
            <a:alphaModFix/>
          </a:blip>
          <a:stretch>
            <a:fillRect/>
          </a:stretch>
        </p:blipFill>
        <p:spPr>
          <a:xfrm>
            <a:off x="198950" y="3062600"/>
            <a:ext cx="3594676" cy="202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3706500" cy="72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Question 3 - Most Air Traffic, Top 5 Outbound, Proportion of Flights</a:t>
            </a:r>
            <a:endParaRPr sz="1600"/>
          </a:p>
        </p:txBody>
      </p:sp>
      <p:sp>
        <p:nvSpPr>
          <p:cNvPr id="87" name="Google Shape;87;p16"/>
          <p:cNvSpPr txBox="1"/>
          <p:nvPr>
            <p:ph idx="1" type="body"/>
          </p:nvPr>
        </p:nvSpPr>
        <p:spPr>
          <a:xfrm>
            <a:off x="4644675" y="500925"/>
            <a:ext cx="4166400" cy="42996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Approach for Identifying Most Air Traffic</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Defined "most air traffic" as </a:t>
            </a:r>
            <a:r>
              <a:rPr b="1" lang="en" sz="1100">
                <a:solidFill>
                  <a:srgbClr val="000000"/>
                </a:solidFill>
                <a:latin typeface="Arial"/>
                <a:ea typeface="Arial"/>
                <a:cs typeface="Arial"/>
                <a:sym typeface="Arial"/>
              </a:rPr>
              <a:t>number of departing flights (ORIGIN_ST)</a:t>
            </a:r>
            <a:r>
              <a:rPr lang="en" sz="1100">
                <a:solidFill>
                  <a:srgbClr val="000000"/>
                </a:solidFill>
                <a:latin typeface="Arial"/>
                <a:ea typeface="Arial"/>
                <a:cs typeface="Arial"/>
                <a:sym typeface="Arial"/>
              </a:rPr>
              <a:t> rather than total flight time.</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Focused on departure frequency due to its direct impact on airport congestion and delays.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Multiple short-haul flights create more congestion than fewer long-haul flights.</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Chose </a:t>
            </a:r>
            <a:r>
              <a:rPr b="1" lang="en" sz="1100">
                <a:solidFill>
                  <a:srgbClr val="000000"/>
                </a:solidFill>
                <a:latin typeface="Arial"/>
                <a:ea typeface="Arial"/>
                <a:cs typeface="Arial"/>
                <a:sym typeface="Arial"/>
              </a:rPr>
              <a:t>departure states (ORIGIN_ST)</a:t>
            </a:r>
            <a:r>
              <a:rPr lang="en" sz="1100">
                <a:solidFill>
                  <a:srgbClr val="000000"/>
                </a:solidFill>
                <a:latin typeface="Arial"/>
                <a:ea typeface="Arial"/>
                <a:cs typeface="Arial"/>
                <a:sym typeface="Arial"/>
              </a:rPr>
              <a:t> over destination states (DEST_ST) to measure airport busyness, as delays and congestion originate at departure points.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Top 5 Outbound Destination (Key Insight)</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California - the most popular destinations include Phoenix, Las Vegas, San Francisco, Seattle, and Los Angeles (within California or still in the Western part of the US)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Proportion of Flights from Each Airline/Operator, per Region (Key Insight)</a:t>
            </a:r>
            <a:endParaRPr b="1" sz="1100">
              <a:solidFill>
                <a:srgbClr val="000000"/>
              </a:solidFill>
              <a:latin typeface="Arial"/>
              <a:ea typeface="Arial"/>
              <a:cs typeface="Arial"/>
              <a:sym typeface="Arial"/>
            </a:endParaRPr>
          </a:p>
          <a:p>
            <a:pPr indent="-287972"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Southwest Airlines (WN) dominates the airline market across California (CA), Arizona (AZ), and Nevada (NV)</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California </a:t>
            </a:r>
            <a:r>
              <a:rPr lang="en" sz="1100">
                <a:solidFill>
                  <a:srgbClr val="000000"/>
                </a:solidFill>
                <a:latin typeface="Arial"/>
                <a:ea typeface="Arial"/>
                <a:cs typeface="Arial"/>
                <a:sym typeface="Arial"/>
              </a:rPr>
              <a:t>has more</a:t>
            </a:r>
            <a:r>
              <a:rPr lang="en" sz="1100">
                <a:solidFill>
                  <a:srgbClr val="000000"/>
                </a:solidFill>
                <a:latin typeface="Arial"/>
                <a:ea typeface="Arial"/>
                <a:cs typeface="Arial"/>
                <a:sym typeface="Arial"/>
              </a:rPr>
              <a:t> diversity in airline proportions (larger number of competing hubs and airlines operating within the state)</a:t>
            </a:r>
            <a:endParaRPr sz="1100">
              <a:solidFill>
                <a:srgbClr val="000000"/>
              </a:solidFill>
              <a:latin typeface="Arial"/>
              <a:ea typeface="Arial"/>
              <a:cs typeface="Arial"/>
              <a:sym typeface="Arial"/>
            </a:endParaRPr>
          </a:p>
          <a:p>
            <a:pPr indent="-287972"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In Arizona, Southwest Airlines and American Airlines accounts for 60% </a:t>
            </a:r>
            <a:endParaRPr sz="1100">
              <a:solidFill>
                <a:srgbClr val="000000"/>
              </a:solidFill>
              <a:latin typeface="Arial"/>
              <a:ea typeface="Arial"/>
              <a:cs typeface="Arial"/>
              <a:sym typeface="Arial"/>
            </a:endParaRPr>
          </a:p>
        </p:txBody>
      </p:sp>
      <p:pic>
        <p:nvPicPr>
          <p:cNvPr id="88" name="Google Shape;88;p16"/>
          <p:cNvPicPr preferRelativeResize="0"/>
          <p:nvPr/>
        </p:nvPicPr>
        <p:blipFill>
          <a:blip r:embed="rId3">
            <a:alphaModFix/>
          </a:blip>
          <a:stretch>
            <a:fillRect/>
          </a:stretch>
        </p:blipFill>
        <p:spPr>
          <a:xfrm>
            <a:off x="51550" y="1267400"/>
            <a:ext cx="2069301" cy="1828874"/>
          </a:xfrm>
          <a:prstGeom prst="rect">
            <a:avLst/>
          </a:prstGeom>
          <a:noFill/>
          <a:ln>
            <a:noFill/>
          </a:ln>
        </p:spPr>
      </p:pic>
      <p:pic>
        <p:nvPicPr>
          <p:cNvPr id="89" name="Google Shape;89;p16"/>
          <p:cNvPicPr preferRelativeResize="0"/>
          <p:nvPr/>
        </p:nvPicPr>
        <p:blipFill>
          <a:blip r:embed="rId4">
            <a:alphaModFix/>
          </a:blip>
          <a:stretch>
            <a:fillRect/>
          </a:stretch>
        </p:blipFill>
        <p:spPr>
          <a:xfrm>
            <a:off x="1243659" y="1554424"/>
            <a:ext cx="613779" cy="484150"/>
          </a:xfrm>
          <a:prstGeom prst="rect">
            <a:avLst/>
          </a:prstGeom>
          <a:noFill/>
          <a:ln>
            <a:noFill/>
          </a:ln>
        </p:spPr>
      </p:pic>
      <p:pic>
        <p:nvPicPr>
          <p:cNvPr id="90" name="Google Shape;90;p16"/>
          <p:cNvPicPr preferRelativeResize="0"/>
          <p:nvPr/>
        </p:nvPicPr>
        <p:blipFill>
          <a:blip r:embed="rId5">
            <a:alphaModFix/>
          </a:blip>
          <a:stretch>
            <a:fillRect/>
          </a:stretch>
        </p:blipFill>
        <p:spPr>
          <a:xfrm>
            <a:off x="427025" y="3139625"/>
            <a:ext cx="3547976" cy="1927674"/>
          </a:xfrm>
          <a:prstGeom prst="rect">
            <a:avLst/>
          </a:prstGeom>
          <a:noFill/>
          <a:ln>
            <a:noFill/>
          </a:ln>
        </p:spPr>
      </p:pic>
      <p:pic>
        <p:nvPicPr>
          <p:cNvPr id="91" name="Google Shape;91;p16"/>
          <p:cNvPicPr preferRelativeResize="0"/>
          <p:nvPr/>
        </p:nvPicPr>
        <p:blipFill>
          <a:blip r:embed="rId6">
            <a:alphaModFix/>
          </a:blip>
          <a:stretch>
            <a:fillRect/>
          </a:stretch>
        </p:blipFill>
        <p:spPr>
          <a:xfrm>
            <a:off x="2177225" y="1267400"/>
            <a:ext cx="2069301" cy="182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Part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a:t>
            </a:r>
            <a:r>
              <a:rPr lang="en"/>
              <a:t>interesting</a:t>
            </a:r>
            <a:r>
              <a:rPr lang="en"/>
              <a:t> fact</a:t>
            </a:r>
            <a:endParaRPr/>
          </a:p>
        </p:txBody>
      </p:sp>
      <p:sp>
        <p:nvSpPr>
          <p:cNvPr id="97" name="Google Shape;97;p17"/>
          <p:cNvSpPr txBox="1"/>
          <p:nvPr>
            <p:ph idx="1" type="body"/>
          </p:nvPr>
        </p:nvSpPr>
        <p:spPr>
          <a:xfrm>
            <a:off x="4644675" y="500925"/>
            <a:ext cx="4111200" cy="224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Large west coast presence amongst top origin and top states in numbers of flights for each carrier</a:t>
            </a:r>
            <a:endParaRPr/>
          </a:p>
          <a:p>
            <a:pPr indent="-311150" lvl="0" marL="457200" rtl="0" algn="l">
              <a:spcBef>
                <a:spcPts val="0"/>
              </a:spcBef>
              <a:spcAft>
                <a:spcPts val="0"/>
              </a:spcAft>
              <a:buSzPts val="1300"/>
              <a:buChar char="●"/>
            </a:pPr>
            <a:r>
              <a:rPr lang="en"/>
              <a:t>A state in the west coast is the most popular state for flights to depart from in 11 out of the 14 airlines</a:t>
            </a:r>
            <a:endParaRPr/>
          </a:p>
          <a:p>
            <a:pPr indent="-311150" lvl="0" marL="457200" rtl="0" algn="l">
              <a:spcBef>
                <a:spcPts val="0"/>
              </a:spcBef>
              <a:spcAft>
                <a:spcPts val="0"/>
              </a:spcAft>
              <a:buSzPts val="1300"/>
              <a:buChar char="●"/>
            </a:pPr>
            <a:r>
              <a:rPr lang="en"/>
              <a:t>11 out of 14 airlines most popular airport is also in the west coast</a:t>
            </a:r>
            <a:endParaRPr/>
          </a:p>
        </p:txBody>
      </p:sp>
      <p:pic>
        <p:nvPicPr>
          <p:cNvPr id="98" name="Google Shape;98;p17"/>
          <p:cNvPicPr preferRelativeResize="0"/>
          <p:nvPr/>
        </p:nvPicPr>
        <p:blipFill>
          <a:blip r:embed="rId3">
            <a:alphaModFix/>
          </a:blip>
          <a:stretch>
            <a:fillRect/>
          </a:stretch>
        </p:blipFill>
        <p:spPr>
          <a:xfrm>
            <a:off x="0" y="2472391"/>
            <a:ext cx="4028076" cy="2537409"/>
          </a:xfrm>
          <a:prstGeom prst="rect">
            <a:avLst/>
          </a:prstGeom>
          <a:noFill/>
          <a:ln>
            <a:noFill/>
          </a:ln>
        </p:spPr>
      </p:pic>
      <p:pic>
        <p:nvPicPr>
          <p:cNvPr id="99" name="Google Shape;99;p17"/>
          <p:cNvPicPr preferRelativeResize="0"/>
          <p:nvPr/>
        </p:nvPicPr>
        <p:blipFill>
          <a:blip r:embed="rId4">
            <a:alphaModFix/>
          </a:blip>
          <a:stretch>
            <a:fillRect/>
          </a:stretch>
        </p:blipFill>
        <p:spPr>
          <a:xfrm>
            <a:off x="5123803" y="2634600"/>
            <a:ext cx="4028076" cy="25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Part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a:t>
            </a:r>
            <a:r>
              <a:rPr lang="en"/>
              <a:t>interesting fact</a:t>
            </a:r>
            <a:endParaRPr/>
          </a:p>
          <a:p>
            <a:pPr indent="0" lvl="0" marL="0" rtl="0" algn="l">
              <a:spcBef>
                <a:spcPts val="0"/>
              </a:spcBef>
              <a:spcAft>
                <a:spcPts val="0"/>
              </a:spcAft>
              <a:buNone/>
            </a:pPr>
            <a:r>
              <a:t/>
            </a:r>
            <a:endParaRPr/>
          </a:p>
        </p:txBody>
      </p:sp>
      <p:sp>
        <p:nvSpPr>
          <p:cNvPr id="105" name="Google Shape;105;p18"/>
          <p:cNvSpPr txBox="1"/>
          <p:nvPr>
            <p:ph idx="1" type="body"/>
          </p:nvPr>
        </p:nvSpPr>
        <p:spPr>
          <a:xfrm>
            <a:off x="81775" y="2349075"/>
            <a:ext cx="4062600" cy="2794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Char char="●"/>
            </a:pPr>
            <a:r>
              <a:rPr lang="en">
                <a:solidFill>
                  <a:schemeClr val="lt1"/>
                </a:solidFill>
              </a:rPr>
              <a:t>EV is a major outlier when it comes to average mean </a:t>
            </a:r>
            <a:r>
              <a:rPr lang="en">
                <a:solidFill>
                  <a:schemeClr val="lt1"/>
                </a:solidFill>
              </a:rPr>
              <a:t>departure</a:t>
            </a:r>
            <a:r>
              <a:rPr lang="en">
                <a:solidFill>
                  <a:schemeClr val="lt1"/>
                </a:solidFill>
              </a:rPr>
              <a:t> delay over the difference months during the months of may and june</a:t>
            </a:r>
            <a:endParaRPr>
              <a:solidFill>
                <a:schemeClr val="lt1"/>
              </a:solidFill>
            </a:endParaRPr>
          </a:p>
          <a:p>
            <a:pPr indent="-298450" lvl="1" marL="914400" rtl="0" algn="l">
              <a:spcBef>
                <a:spcPts val="0"/>
              </a:spcBef>
              <a:spcAft>
                <a:spcPts val="0"/>
              </a:spcAft>
              <a:buClr>
                <a:schemeClr val="lt1"/>
              </a:buClr>
              <a:buSzPts val="1100"/>
              <a:buChar char="○"/>
            </a:pPr>
            <a:r>
              <a:rPr lang="en">
                <a:solidFill>
                  <a:schemeClr val="lt1"/>
                </a:solidFill>
              </a:rPr>
              <a:t>After googling it appears that the company had strikes and many airplanes had to go in for repairs</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The other airlines all follow a similar increase and decrease throughout the months showing that often weather and other factors cause the delays versus just the airlines</a:t>
            </a: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Some airlines means are still consistently lower than others</a:t>
            </a:r>
            <a:endParaRPr>
              <a:solidFill>
                <a:schemeClr val="lt1"/>
              </a:solidFill>
            </a:endParaRPr>
          </a:p>
        </p:txBody>
      </p:sp>
      <p:pic>
        <p:nvPicPr>
          <p:cNvPr id="106" name="Google Shape;106;p18"/>
          <p:cNvPicPr preferRelativeResize="0"/>
          <p:nvPr/>
        </p:nvPicPr>
        <p:blipFill>
          <a:blip r:embed="rId3">
            <a:alphaModFix/>
          </a:blip>
          <a:stretch>
            <a:fillRect/>
          </a:stretch>
        </p:blipFill>
        <p:spPr>
          <a:xfrm>
            <a:off x="4572000" y="73450"/>
            <a:ext cx="4512475" cy="4571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Part 2</a:t>
            </a:r>
            <a:endParaRPr/>
          </a:p>
        </p:txBody>
      </p:sp>
      <p:sp>
        <p:nvSpPr>
          <p:cNvPr id="112" name="Google Shape;112;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minimums for each airline all came in at zero minutes </a:t>
            </a:r>
            <a:endParaRPr/>
          </a:p>
          <a:p>
            <a:pPr indent="-311150" lvl="0" marL="457200" rtl="0" algn="l">
              <a:spcBef>
                <a:spcPts val="0"/>
              </a:spcBef>
              <a:spcAft>
                <a:spcPts val="0"/>
              </a:spcAft>
              <a:buSzPts val="1300"/>
              <a:buChar char="●"/>
            </a:pPr>
            <a:r>
              <a:rPr lang="en"/>
              <a:t>The maximums </a:t>
            </a:r>
            <a:r>
              <a:rPr lang="en"/>
              <a:t>varied</a:t>
            </a:r>
            <a:r>
              <a:rPr lang="en"/>
              <a:t> different with a lot having very high outliers. With every airline except one having a max delay at over 500 minutes</a:t>
            </a:r>
            <a:endParaRPr/>
          </a:p>
          <a:p>
            <a:pPr indent="-311150" lvl="0" marL="457200" rtl="0" algn="l">
              <a:spcBef>
                <a:spcPts val="0"/>
              </a:spcBef>
              <a:spcAft>
                <a:spcPts val="0"/>
              </a:spcAft>
              <a:buSzPts val="1300"/>
              <a:buChar char="●"/>
            </a:pPr>
            <a:r>
              <a:rPr lang="en"/>
              <a:t>The two worst airlines American Airlines and YV both had delays over 2000 minutes</a:t>
            </a:r>
            <a:endParaRPr/>
          </a:p>
          <a:p>
            <a:pPr indent="-311150" lvl="0" marL="457200" rtl="0" algn="l">
              <a:spcBef>
                <a:spcPts val="0"/>
              </a:spcBef>
              <a:spcAft>
                <a:spcPts val="0"/>
              </a:spcAft>
              <a:buSzPts val="1300"/>
              <a:buChar char="●"/>
            </a:pPr>
            <a:r>
              <a:rPr lang="en"/>
              <a:t>Overall these </a:t>
            </a:r>
            <a:r>
              <a:rPr lang="en"/>
              <a:t>large</a:t>
            </a:r>
            <a:r>
              <a:rPr lang="en"/>
              <a:t> outliers did not seem to skew the data very much</a:t>
            </a:r>
            <a:endParaRPr/>
          </a:p>
        </p:txBody>
      </p:sp>
      <p:pic>
        <p:nvPicPr>
          <p:cNvPr id="113" name="Google Shape;113;p19"/>
          <p:cNvPicPr preferRelativeResize="0"/>
          <p:nvPr/>
        </p:nvPicPr>
        <p:blipFill>
          <a:blip r:embed="rId3">
            <a:alphaModFix/>
          </a:blip>
          <a:stretch>
            <a:fillRect/>
          </a:stretch>
        </p:blipFill>
        <p:spPr>
          <a:xfrm>
            <a:off x="40250" y="1119250"/>
            <a:ext cx="4166399" cy="27016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part 2</a:t>
            </a:r>
            <a:endParaRPr/>
          </a:p>
          <a:p>
            <a:pPr indent="0" lvl="0" marL="0" rtl="0" algn="l">
              <a:spcBef>
                <a:spcPts val="0"/>
              </a:spcBef>
              <a:spcAft>
                <a:spcPts val="0"/>
              </a:spcAft>
              <a:buNone/>
            </a:pPr>
            <a:r>
              <a:rPr lang="en"/>
              <a:t>Most total delay time</a:t>
            </a:r>
            <a:endParaRPr/>
          </a:p>
        </p:txBody>
      </p:sp>
      <p:sp>
        <p:nvSpPr>
          <p:cNvPr id="119" name="Google Shape;119;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Most total delay time</a:t>
            </a:r>
            <a:endParaRPr sz="1700"/>
          </a:p>
          <a:p>
            <a:pPr indent="-336550" lvl="1" marL="914400" rtl="0" algn="l">
              <a:spcBef>
                <a:spcPts val="0"/>
              </a:spcBef>
              <a:spcAft>
                <a:spcPts val="0"/>
              </a:spcAft>
              <a:buSzPts val="1700"/>
              <a:buChar char="○"/>
            </a:pPr>
            <a:r>
              <a:rPr lang="en" sz="1700"/>
              <a:t>The airline that by far had the most total delay time was WN or southwest airlines, with American and United coming in distant second and third</a:t>
            </a:r>
            <a:endParaRPr sz="1700"/>
          </a:p>
          <a:p>
            <a:pPr indent="-336550" lvl="0" marL="457200" rtl="0" algn="l">
              <a:spcBef>
                <a:spcPts val="0"/>
              </a:spcBef>
              <a:spcAft>
                <a:spcPts val="0"/>
              </a:spcAft>
              <a:buSzPts val="1700"/>
              <a:buChar char="●"/>
            </a:pPr>
            <a:r>
              <a:rPr lang="en" sz="1700"/>
              <a:t>This does not tell us much as Southwest flies a lot more flights than any other airline</a:t>
            </a:r>
            <a:endParaRPr sz="1700"/>
          </a:p>
        </p:txBody>
      </p:sp>
      <p:pic>
        <p:nvPicPr>
          <p:cNvPr id="120" name="Google Shape;120;p20"/>
          <p:cNvPicPr preferRelativeResize="0"/>
          <p:nvPr/>
        </p:nvPicPr>
        <p:blipFill>
          <a:blip r:embed="rId3">
            <a:alphaModFix/>
          </a:blip>
          <a:stretch>
            <a:fillRect/>
          </a:stretch>
        </p:blipFill>
        <p:spPr>
          <a:xfrm>
            <a:off x="128375" y="2160750"/>
            <a:ext cx="2735103" cy="1828875"/>
          </a:xfrm>
          <a:prstGeom prst="rect">
            <a:avLst/>
          </a:prstGeom>
          <a:noFill/>
          <a:ln>
            <a:noFill/>
          </a:ln>
        </p:spPr>
      </p:pic>
      <p:pic>
        <p:nvPicPr>
          <p:cNvPr id="121" name="Google Shape;121;p20"/>
          <p:cNvPicPr preferRelativeResize="0"/>
          <p:nvPr/>
        </p:nvPicPr>
        <p:blipFill>
          <a:blip r:embed="rId4">
            <a:alphaModFix/>
          </a:blip>
          <a:stretch>
            <a:fillRect/>
          </a:stretch>
        </p:blipFill>
        <p:spPr>
          <a:xfrm>
            <a:off x="3033450" y="3250696"/>
            <a:ext cx="2735099" cy="18288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4 part 2</a:t>
            </a:r>
            <a:endParaRPr/>
          </a:p>
          <a:p>
            <a:pPr indent="0" lvl="0" marL="0" rtl="0" algn="l">
              <a:spcBef>
                <a:spcPts val="0"/>
              </a:spcBef>
              <a:spcAft>
                <a:spcPts val="0"/>
              </a:spcAft>
              <a:buNone/>
            </a:pPr>
            <a:r>
              <a:rPr lang="en"/>
              <a:t>Average delay </a:t>
            </a:r>
            <a:endParaRPr/>
          </a:p>
        </p:txBody>
      </p:sp>
      <p:sp>
        <p:nvSpPr>
          <p:cNvPr id="127" name="Google Shape;127;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Different from previous graphs the airline that now performs worst is F9 and YX</a:t>
            </a:r>
            <a:endParaRPr/>
          </a:p>
          <a:p>
            <a:pPr indent="-311150" lvl="0" marL="457200" rtl="0" algn="l">
              <a:spcBef>
                <a:spcPts val="0"/>
              </a:spcBef>
              <a:spcAft>
                <a:spcPts val="0"/>
              </a:spcAft>
              <a:buSzPts val="1300"/>
              <a:buChar char="●"/>
            </a:pPr>
            <a:r>
              <a:rPr lang="en"/>
              <a:t>Neither airlines were high on the list of total delay time </a:t>
            </a:r>
            <a:endParaRPr/>
          </a:p>
          <a:p>
            <a:pPr indent="-311150" lvl="0" marL="457200" rtl="0" algn="l">
              <a:spcBef>
                <a:spcPts val="0"/>
              </a:spcBef>
              <a:spcAft>
                <a:spcPts val="0"/>
              </a:spcAft>
              <a:buSzPts val="1300"/>
              <a:buChar char="●"/>
            </a:pPr>
            <a:r>
              <a:rPr lang="en"/>
              <a:t>Southwest airlines is now not even in the top 10 even though it had the most total delay time</a:t>
            </a:r>
            <a:endParaRPr/>
          </a:p>
          <a:p>
            <a:pPr indent="-311150" lvl="0" marL="457200" rtl="0" algn="l">
              <a:spcBef>
                <a:spcPts val="0"/>
              </a:spcBef>
              <a:spcAft>
                <a:spcPts val="0"/>
              </a:spcAft>
              <a:buSzPts val="1300"/>
              <a:buChar char="●"/>
            </a:pPr>
            <a:r>
              <a:rPr lang="en"/>
              <a:t>United Airlines, American Airlines, and YV are all similar</a:t>
            </a:r>
            <a:endParaRPr/>
          </a:p>
          <a:p>
            <a:pPr indent="-311150" lvl="0" marL="457200" rtl="0" algn="l">
              <a:spcBef>
                <a:spcPts val="0"/>
              </a:spcBef>
              <a:spcAft>
                <a:spcPts val="0"/>
              </a:spcAft>
              <a:buSzPts val="1300"/>
              <a:buChar char="●"/>
            </a:pPr>
            <a:r>
              <a:rPr lang="en"/>
              <a:t>This tells us that F9 and YX on average are going to </a:t>
            </a:r>
            <a:r>
              <a:rPr lang="en"/>
              <a:t>have</a:t>
            </a:r>
            <a:r>
              <a:rPr lang="en"/>
              <a:t> a delay of over 17 minutes</a:t>
            </a:r>
            <a:endParaRPr/>
          </a:p>
        </p:txBody>
      </p:sp>
      <p:pic>
        <p:nvPicPr>
          <p:cNvPr id="128" name="Google Shape;128;p21"/>
          <p:cNvPicPr preferRelativeResize="0"/>
          <p:nvPr/>
        </p:nvPicPr>
        <p:blipFill>
          <a:blip r:embed="rId3">
            <a:alphaModFix/>
          </a:blip>
          <a:stretch>
            <a:fillRect/>
          </a:stretch>
        </p:blipFill>
        <p:spPr>
          <a:xfrm>
            <a:off x="152400" y="3162225"/>
            <a:ext cx="2817456" cy="1828875"/>
          </a:xfrm>
          <a:prstGeom prst="rect">
            <a:avLst/>
          </a:prstGeom>
          <a:noFill/>
          <a:ln>
            <a:noFill/>
          </a:ln>
        </p:spPr>
      </p:pic>
      <p:pic>
        <p:nvPicPr>
          <p:cNvPr id="129" name="Google Shape;129;p21"/>
          <p:cNvPicPr preferRelativeResize="0"/>
          <p:nvPr/>
        </p:nvPicPr>
        <p:blipFill>
          <a:blip r:embed="rId4">
            <a:alphaModFix/>
          </a:blip>
          <a:stretch>
            <a:fillRect/>
          </a:stretch>
        </p:blipFill>
        <p:spPr>
          <a:xfrm>
            <a:off x="1707900" y="1492000"/>
            <a:ext cx="2573001" cy="1670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