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9" r:id="rId10"/>
    <p:sldId id="263" r:id="rId11"/>
    <p:sldId id="266" r:id="rId12"/>
    <p:sldId id="265" r:id="rId13"/>
    <p:sldId id="270" r:id="rId14"/>
    <p:sldId id="271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86" autoAdjust="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Classification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solidFill>
            <a:srgbClr val="009900"/>
          </a:solidFill>
        </p:spPr>
        <p:txBody>
          <a:bodyPr vert="horz" wrap="square" rtlCol="0" anchor="ctr">
            <a:spAutoFit/>
          </a:bodyPr>
          <a:lstStyle/>
          <a:p>
            <a:pPr algn="ctr" eaLnBrk="0"/>
            <a:r>
              <a:rPr lang="en-US" sz="1000" b="1" dirty="0" smtClean="0">
                <a:solidFill>
                  <a:srgbClr val="F8C818"/>
                </a:solidFill>
                <a:latin typeface="MS Sans Serif"/>
              </a:rPr>
              <a:t>UNCLASSIFIED</a:t>
            </a:r>
            <a:endParaRPr lang="en-US" sz="1300" b="1" dirty="0">
              <a:solidFill>
                <a:srgbClr val="F8C818"/>
              </a:solidFill>
              <a:latin typeface="MS Sans Serif"/>
            </a:endParaRPr>
          </a:p>
        </p:txBody>
      </p:sp>
      <p:sp>
        <p:nvSpPr>
          <p:cNvPr id="15" name="ClassificationHeader"/>
          <p:cNvSpPr txBox="1"/>
          <p:nvPr userDrawn="1"/>
        </p:nvSpPr>
        <p:spPr>
          <a:xfrm>
            <a:off x="0" y="6620588"/>
            <a:ext cx="12192000" cy="246221"/>
          </a:xfrm>
          <a:prstGeom prst="rect">
            <a:avLst/>
          </a:prstGeom>
          <a:solidFill>
            <a:srgbClr val="009900"/>
          </a:solidFill>
        </p:spPr>
        <p:txBody>
          <a:bodyPr vert="horz" wrap="square" rtlCol="0" anchor="ctr">
            <a:spAutoFit/>
          </a:bodyPr>
          <a:lstStyle/>
          <a:p>
            <a:pPr algn="ctr" eaLnBrk="0"/>
            <a:r>
              <a:rPr lang="en-US" sz="1000" b="1" dirty="0" smtClean="0">
                <a:solidFill>
                  <a:srgbClr val="F8C818"/>
                </a:solidFill>
                <a:latin typeface="MS Sans Serif"/>
              </a:rPr>
              <a:t>UNCLASSIFIED</a:t>
            </a:r>
            <a:endParaRPr lang="en-US" sz="1100" b="1" dirty="0">
              <a:solidFill>
                <a:srgbClr val="F8C818"/>
              </a:solidFill>
              <a:latin typeface="MS Sans Serif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81140"/>
          </a:xfrm>
        </p:spPr>
        <p:txBody>
          <a:bodyPr/>
          <a:lstStyle/>
          <a:p>
            <a:pPr algn="ctr"/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r>
              <a:rPr lang="en-US" dirty="0" smtClean="0"/>
              <a:t>Chris </a:t>
            </a:r>
            <a:r>
              <a:rPr lang="en-US" dirty="0" err="1" smtClean="0"/>
              <a:t>carvalho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00" y="2811427"/>
            <a:ext cx="1414151" cy="37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33407" y="408382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An Introduction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97867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Folder Organization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app/</a:t>
            </a:r>
          </a:p>
          <a:p>
            <a:pPr lvl="3"/>
            <a:r>
              <a:rPr lang="en-US" dirty="0" smtClean="0"/>
              <a:t>Feature1/</a:t>
            </a:r>
          </a:p>
          <a:p>
            <a:pPr lvl="4"/>
            <a:r>
              <a:rPr lang="en-US" dirty="0" smtClean="0"/>
              <a:t>Feature1.html</a:t>
            </a:r>
          </a:p>
          <a:p>
            <a:pPr lvl="4"/>
            <a:r>
              <a:rPr lang="en-US" dirty="0" smtClean="0"/>
              <a:t>Feature1Controller.js</a:t>
            </a:r>
          </a:p>
          <a:p>
            <a:pPr lvl="3"/>
            <a:r>
              <a:rPr lang="en-US" dirty="0" smtClean="0"/>
              <a:t>Feature2/</a:t>
            </a:r>
          </a:p>
          <a:p>
            <a:pPr lvl="3"/>
            <a:r>
              <a:rPr lang="en-US" dirty="0" smtClean="0"/>
              <a:t>Index.html</a:t>
            </a:r>
          </a:p>
          <a:p>
            <a:pPr lvl="2"/>
            <a:r>
              <a:rPr lang="en-US" dirty="0" smtClean="0"/>
              <a:t>assets/</a:t>
            </a:r>
          </a:p>
          <a:p>
            <a:pPr lvl="2"/>
            <a:r>
              <a:rPr lang="en-US" dirty="0" smtClean="0"/>
              <a:t>test/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1179" y="2052917"/>
            <a:ext cx="513760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Scales with project size</a:t>
            </a:r>
          </a:p>
          <a:p>
            <a:pPr lvl="1"/>
            <a:r>
              <a:rPr lang="en-US" dirty="0" smtClean="0"/>
              <a:t>I can work on Feature1 while you work on Feature2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right Component</a:t>
            </a:r>
          </a:p>
          <a:p>
            <a:pPr lvl="1"/>
            <a:r>
              <a:rPr lang="en-US" dirty="0" smtClean="0"/>
              <a:t>Controllers for View-related logic</a:t>
            </a:r>
          </a:p>
          <a:p>
            <a:pPr lvl="1"/>
            <a:r>
              <a:rPr lang="en-US" dirty="0" smtClean="0"/>
              <a:t>Directives </a:t>
            </a:r>
            <a:r>
              <a:rPr lang="en-US" dirty="0"/>
              <a:t>for DOM Manipulation</a:t>
            </a:r>
          </a:p>
          <a:p>
            <a:pPr lvl="1"/>
            <a:r>
              <a:rPr lang="en-US" dirty="0" smtClean="0"/>
              <a:t>Factories/Services </a:t>
            </a:r>
            <a:r>
              <a:rPr lang="en-US" dirty="0"/>
              <a:t>for accessing the </a:t>
            </a:r>
            <a:r>
              <a:rPr lang="en-US" dirty="0" smtClean="0"/>
              <a:t>DB/server</a:t>
            </a:r>
          </a:p>
          <a:p>
            <a:pPr lvl="2"/>
            <a:r>
              <a:rPr lang="en-US" dirty="0" smtClean="0"/>
              <a:t>These are Singletons (only one instance)</a:t>
            </a:r>
          </a:p>
          <a:p>
            <a:endParaRPr lang="en-US" dirty="0" smtClean="0"/>
          </a:p>
          <a:p>
            <a:r>
              <a:rPr lang="en-US" dirty="0" smtClean="0"/>
              <a:t>Let the server handle data processing</a:t>
            </a:r>
          </a:p>
          <a:p>
            <a:r>
              <a:rPr lang="en-US" dirty="0" smtClean="0"/>
              <a:t>Security still needs to happen at the server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8304574" y="4003324"/>
            <a:ext cx="3629320" cy="2177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Don’t put everything on the $scope</a:t>
            </a:r>
          </a:p>
          <a:p>
            <a:pPr lvl="1"/>
            <a:r>
              <a:rPr lang="en-US" dirty="0"/>
              <a:t>You lose Angular Magic like 2-way binding</a:t>
            </a:r>
          </a:p>
          <a:p>
            <a:r>
              <a:rPr lang="en-US" dirty="0" smtClean="0"/>
              <a:t>Don’t do everything in your Controller</a:t>
            </a:r>
          </a:p>
          <a:p>
            <a:pPr lvl="1"/>
            <a:r>
              <a:rPr lang="en-US" dirty="0" smtClean="0"/>
              <a:t>It’s tempting, but it’s not reusable</a:t>
            </a:r>
          </a:p>
          <a:p>
            <a:r>
              <a:rPr lang="en-US" dirty="0" smtClean="0"/>
              <a:t>Don’t store references to DOM elements</a:t>
            </a:r>
          </a:p>
          <a:p>
            <a:pPr lvl="1"/>
            <a:r>
              <a:rPr lang="en-US" dirty="0"/>
              <a:t>You lose </a:t>
            </a:r>
            <a:r>
              <a:rPr lang="en-US" dirty="0" smtClean="0"/>
              <a:t>Angular Magic like </a:t>
            </a:r>
            <a:r>
              <a:rPr lang="en-US" dirty="0"/>
              <a:t>2-way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Don’t watch expensive functions</a:t>
            </a:r>
          </a:p>
          <a:p>
            <a:pPr lvl="1"/>
            <a:r>
              <a:rPr lang="en-US" dirty="0"/>
              <a:t>Watched expressions are re-evaluated </a:t>
            </a:r>
            <a:r>
              <a:rPr lang="en-US" dirty="0" smtClean="0"/>
              <a:t>often</a:t>
            </a:r>
          </a:p>
          <a:p>
            <a:r>
              <a:rPr lang="en-US" dirty="0" smtClean="0"/>
              <a:t>Avoid using jQuery</a:t>
            </a:r>
          </a:p>
          <a:p>
            <a:pPr lvl="1"/>
            <a:r>
              <a:rPr lang="en-US" dirty="0"/>
              <a:t>You lose Angular Magic like 2-way binding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7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$scope inherits from its parent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rootScope</a:t>
            </a:r>
            <a:r>
              <a:rPr lang="en-US" dirty="0"/>
              <a:t> is the highest level</a:t>
            </a:r>
          </a:p>
          <a:p>
            <a:r>
              <a:rPr lang="en-US" dirty="0"/>
              <a:t>Angular components (Controller, </a:t>
            </a:r>
            <a:r>
              <a:rPr lang="en-US" dirty="0" err="1"/>
              <a:t>etc</a:t>
            </a:r>
            <a:r>
              <a:rPr lang="en-US" dirty="0"/>
              <a:t>) each get their own $</a:t>
            </a:r>
            <a:r>
              <a:rPr lang="en-US" dirty="0" smtClean="0"/>
              <a:t>scope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Inheritance </a:t>
            </a:r>
          </a:p>
          <a:p>
            <a:pPr lvl="1"/>
            <a:r>
              <a:rPr lang="en-US" dirty="0" smtClean="0"/>
              <a:t>Prototype inheritance, not class-based inheritance</a:t>
            </a:r>
          </a:p>
          <a:p>
            <a:pPr lvl="1"/>
            <a:r>
              <a:rPr lang="en-US" dirty="0" smtClean="0"/>
              <a:t>Literals and Objects are treated differently </a:t>
            </a:r>
          </a:p>
          <a:p>
            <a:pPr lvl="1"/>
            <a:r>
              <a:rPr lang="en-US" dirty="0" smtClean="0"/>
              <a:t>More Objects = Less Headaches</a:t>
            </a:r>
            <a:endParaRPr lang="en-US" dirty="0"/>
          </a:p>
          <a:p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7744401" y="1054178"/>
            <a:ext cx="3629320" cy="2177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Demo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On-demand testing via web page</a:t>
            </a:r>
          </a:p>
          <a:p>
            <a:pPr lvl="1"/>
            <a:r>
              <a:rPr lang="en-US" dirty="0" smtClean="0"/>
              <a:t>Automated testing via build tool integration</a:t>
            </a:r>
          </a:p>
          <a:p>
            <a:pPr lvl="2"/>
            <a:r>
              <a:rPr lang="en-US" dirty="0" smtClean="0"/>
              <a:t>Ex: Maven</a:t>
            </a:r>
          </a:p>
        </p:txBody>
      </p:sp>
      <p:sp>
        <p:nvSpPr>
          <p:cNvPr id="4" name="Explosion 1 3"/>
          <p:cNvSpPr/>
          <p:nvPr/>
        </p:nvSpPr>
        <p:spPr>
          <a:xfrm>
            <a:off x="7027709" y="3879756"/>
            <a:ext cx="3629320" cy="2177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Demo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03312" y="4421171"/>
            <a:ext cx="911659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prstClr val="white"/>
                </a:solidFill>
                <a:ea typeface="+mj-ea"/>
                <a:cs typeface="+mj-cs"/>
              </a:rPr>
              <a:t>When you already know what you want:</a:t>
            </a:r>
          </a:p>
          <a:p>
            <a:pPr marL="742950" lvl="1" indent="-28575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prstClr val="white"/>
                </a:solidFill>
                <a:ea typeface="+mj-ea"/>
                <a:cs typeface="+mj-cs"/>
              </a:rPr>
              <a:t>AngularJS</a:t>
            </a: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 documentation</a:t>
            </a:r>
          </a:p>
          <a:p>
            <a:pPr marL="742950" lvl="1" indent="-28575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Google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GREAT! </a:t>
            </a:r>
            <a:br>
              <a:rPr lang="en-US" dirty="0" smtClean="0"/>
            </a:br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368253"/>
          </a:xfrm>
        </p:spPr>
        <p:txBody>
          <a:bodyPr/>
          <a:lstStyle/>
          <a:p>
            <a:r>
              <a:rPr lang="en-US" dirty="0" smtClean="0"/>
              <a:t>Learning:</a:t>
            </a:r>
          </a:p>
          <a:p>
            <a:pPr lvl="1"/>
            <a:r>
              <a:rPr lang="en-US" dirty="0" smtClean="0"/>
              <a:t>Code Academy</a:t>
            </a:r>
          </a:p>
          <a:p>
            <a:pPr lvl="1"/>
            <a:r>
              <a:rPr lang="en-US" dirty="0" smtClean="0"/>
              <a:t>Thinkster.io</a:t>
            </a:r>
          </a:p>
          <a:p>
            <a:pPr lvl="1"/>
            <a:r>
              <a:rPr lang="en-US" dirty="0" smtClean="0"/>
              <a:t>Egghead.io</a:t>
            </a:r>
          </a:p>
        </p:txBody>
      </p:sp>
      <p:sp>
        <p:nvSpPr>
          <p:cNvPr id="5" name="Left Arrow 4"/>
          <p:cNvSpPr/>
          <p:nvPr/>
        </p:nvSpPr>
        <p:spPr>
          <a:xfrm>
            <a:off x="5439268" y="2463261"/>
            <a:ext cx="2931736" cy="1687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AN ENDORSEMENT</a:t>
            </a:r>
            <a:endParaRPr lang="en-US" dirty="0"/>
          </a:p>
        </p:txBody>
      </p:sp>
      <p:sp>
        <p:nvSpPr>
          <p:cNvPr id="14" name="Multiply 13"/>
          <p:cNvSpPr/>
          <p:nvPr/>
        </p:nvSpPr>
        <p:spPr>
          <a:xfrm>
            <a:off x="768659" y="4912012"/>
            <a:ext cx="6216602" cy="622169"/>
          </a:xfrm>
          <a:prstGeom prst="mathMultiply">
            <a:avLst>
              <a:gd name="adj1" fmla="val 836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075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can Angular help me?</a:t>
            </a:r>
          </a:p>
          <a:p>
            <a:r>
              <a:rPr lang="en-US" dirty="0" smtClean="0"/>
              <a:t>What is Angular good at?</a:t>
            </a:r>
          </a:p>
          <a:p>
            <a:r>
              <a:rPr lang="en-US" dirty="0" smtClean="0"/>
              <a:t>Important Angular Topics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What not to do</a:t>
            </a:r>
          </a:p>
          <a:p>
            <a:r>
              <a:rPr lang="en-US" dirty="0" smtClean="0"/>
              <a:t>Where to learn more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03312" y="5260479"/>
            <a:ext cx="9327727" cy="1255689"/>
            <a:chOff x="1103312" y="5260479"/>
            <a:chExt cx="9327727" cy="1255689"/>
          </a:xfrm>
        </p:grpSpPr>
        <p:grpSp>
          <p:nvGrpSpPr>
            <p:cNvPr id="6" name="Group 5"/>
            <p:cNvGrpSpPr/>
            <p:nvPr/>
          </p:nvGrpSpPr>
          <p:grpSpPr>
            <a:xfrm>
              <a:off x="1103312" y="5260479"/>
              <a:ext cx="8550587" cy="1255689"/>
              <a:chOff x="1103312" y="5260479"/>
              <a:chExt cx="8550587" cy="1255689"/>
            </a:xfrm>
          </p:grpSpPr>
          <p:sp>
            <p:nvSpPr>
              <p:cNvPr id="4" name="Explosion 1 3"/>
              <p:cNvSpPr/>
              <p:nvPr/>
            </p:nvSpPr>
            <p:spPr>
              <a:xfrm>
                <a:off x="7561084" y="5260479"/>
                <a:ext cx="2092815" cy="1255689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Wow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03312" y="5502264"/>
                <a:ext cx="6707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n-US" sz="2800" dirty="0">
                    <a:solidFill>
                      <a:prstClr val="white"/>
                    </a:solidFill>
                    <a:ea typeface="+mj-ea"/>
                    <a:cs typeface="+mj-cs"/>
                  </a:rPr>
                  <a:t>Plus </a:t>
                </a:r>
                <a:r>
                  <a:rPr lang="en-US" sz="2800" dirty="0" smtClean="0">
                    <a:solidFill>
                      <a:prstClr val="white"/>
                    </a:solidFill>
                    <a:ea typeface="+mj-ea"/>
                    <a:cs typeface="+mj-cs"/>
                  </a:rPr>
                  <a:t>five quick demos (with code)!</a:t>
                </a:r>
                <a:endParaRPr lang="en-US" sz="2800" dirty="0">
                  <a:solidFill>
                    <a:prstClr val="white"/>
                  </a:solidFill>
                  <a:ea typeface="+mj-ea"/>
                  <a:cs typeface="+mj-cs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3899" y="5739028"/>
              <a:ext cx="777140" cy="77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4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Angular help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– View – Controller design</a:t>
            </a:r>
          </a:p>
          <a:p>
            <a:pPr lvl="1">
              <a:buFont typeface="Wingdings 2" panose="05020102010507070707" pitchFamily="18" charset="2"/>
              <a:buChar char=""/>
            </a:pPr>
            <a:r>
              <a:rPr lang="en-US" sz="2000" dirty="0" smtClean="0"/>
              <a:t>Easy code organization</a:t>
            </a:r>
          </a:p>
          <a:p>
            <a:pPr lvl="1">
              <a:buFont typeface="Wingdings 2" panose="05020102010507070707" pitchFamily="18" charset="2"/>
              <a:buChar char=""/>
            </a:pPr>
            <a:r>
              <a:rPr lang="en-US" sz="2000" dirty="0" smtClean="0"/>
              <a:t>Single responsibility principle</a:t>
            </a:r>
          </a:p>
          <a:p>
            <a:r>
              <a:rPr lang="en-US" dirty="0" smtClean="0"/>
              <a:t>Single Page Application</a:t>
            </a:r>
          </a:p>
          <a:p>
            <a:pPr lvl="1">
              <a:buFont typeface="Wingdings 2" panose="05020102010507070707" pitchFamily="18" charset="2"/>
              <a:buChar char="È"/>
            </a:pPr>
            <a:r>
              <a:rPr lang="en-US" sz="2000" dirty="0"/>
              <a:t>Dynamic </a:t>
            </a:r>
            <a:r>
              <a:rPr lang="en-US" sz="2000" dirty="0" smtClean="0"/>
              <a:t>Views</a:t>
            </a:r>
          </a:p>
          <a:p>
            <a:pPr lvl="1">
              <a:buFont typeface="Wingdings 2" panose="05020102010507070707" pitchFamily="18" charset="2"/>
              <a:buChar char="È"/>
            </a:pPr>
            <a:r>
              <a:rPr lang="en-US" sz="2000" dirty="0" smtClean="0"/>
              <a:t>Lower page load times</a:t>
            </a:r>
          </a:p>
          <a:p>
            <a:pPr lvl="2">
              <a:buFont typeface="Wingdings 2" panose="05020102010507070707" pitchFamily="18" charset="2"/>
              <a:buChar char="È"/>
            </a:pPr>
            <a:r>
              <a:rPr lang="en-US" sz="1600" dirty="0" smtClean="0"/>
              <a:t>You don’t have to reload with every </a:t>
            </a:r>
            <a:r>
              <a:rPr lang="en-US" sz="1600" dirty="0" smtClean="0"/>
              <a:t>click</a:t>
            </a:r>
            <a:endParaRPr lang="en-US" sz="1600" dirty="0"/>
          </a:p>
          <a:p>
            <a:r>
              <a:rPr lang="en-US" dirty="0" smtClean="0"/>
              <a:t>An extension of HTML and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5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Angular is good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the UI</a:t>
            </a:r>
          </a:p>
          <a:p>
            <a:pPr lvl="1"/>
            <a:r>
              <a:rPr lang="en-US" dirty="0" smtClean="0"/>
              <a:t>2-Way Data Binding</a:t>
            </a:r>
          </a:p>
          <a:p>
            <a:pPr lvl="2">
              <a:buFont typeface="Arial" panose="020B0604020202020204" pitchFamily="34" charset="0"/>
              <a:buChar char="="/>
            </a:pPr>
            <a:r>
              <a:rPr lang="en-US" dirty="0" smtClean="0"/>
              <a:t>Automatic UI updates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143911"/>
            <a:ext cx="5079365" cy="3682540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1103312" y="4270477"/>
            <a:ext cx="3629320" cy="2177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is good 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UI tools for common tasks</a:t>
            </a:r>
          </a:p>
          <a:p>
            <a:pPr lvl="1"/>
            <a:r>
              <a:rPr lang="en-US" dirty="0" smtClean="0"/>
              <a:t>ng-show</a:t>
            </a:r>
          </a:p>
          <a:p>
            <a:pPr lvl="1"/>
            <a:r>
              <a:rPr lang="en-US" dirty="0" smtClean="0"/>
              <a:t>ng-click</a:t>
            </a:r>
          </a:p>
          <a:p>
            <a:pPr lvl="1"/>
            <a:r>
              <a:rPr lang="en-US" dirty="0" smtClean="0"/>
              <a:t>ng-repeat</a:t>
            </a:r>
          </a:p>
          <a:p>
            <a:pPr lvl="1"/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4006767" y="3808564"/>
            <a:ext cx="3629320" cy="2177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is good 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12920"/>
          </a:xfrm>
        </p:spPr>
        <p:txBody>
          <a:bodyPr/>
          <a:lstStyle/>
          <a:p>
            <a:r>
              <a:rPr lang="en-US" dirty="0" smtClean="0"/>
              <a:t>Http calls &amp; Promises</a:t>
            </a:r>
          </a:p>
          <a:p>
            <a:pPr lvl="1"/>
            <a:r>
              <a:rPr lang="en-US" dirty="0" smtClean="0"/>
              <a:t>Both built-in as $http and $q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1035" y="3371253"/>
            <a:ext cx="65078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).then(function(response)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http success case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function()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http error case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77298" y="3371253"/>
            <a:ext cx="989818" cy="3170099"/>
            <a:chOff x="3888259" y="3623194"/>
            <a:chExt cx="989818" cy="3170099"/>
          </a:xfrm>
        </p:grpSpPr>
        <p:sp>
          <p:nvSpPr>
            <p:cNvPr id="5" name="Right Arrow 4"/>
            <p:cNvSpPr/>
            <p:nvPr/>
          </p:nvSpPr>
          <p:spPr>
            <a:xfrm>
              <a:off x="3888259" y="362319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888259" y="424515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99669" y="630866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is good 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Linking</a:t>
            </a:r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Has lots of 3</a:t>
            </a:r>
            <a:r>
              <a:rPr lang="en-US" baseline="30000" dirty="0"/>
              <a:t>rd</a:t>
            </a:r>
            <a:r>
              <a:rPr lang="en-US" dirty="0"/>
              <a:t> party modules </a:t>
            </a:r>
            <a:endParaRPr lang="en-US" dirty="0" smtClean="0"/>
          </a:p>
          <a:p>
            <a:r>
              <a:rPr lang="en-US" dirty="0" smtClean="0"/>
              <a:t>Large Community </a:t>
            </a:r>
          </a:p>
          <a:p>
            <a:pPr lvl="1"/>
            <a:r>
              <a:rPr lang="en-US" dirty="0" smtClean="0"/>
              <a:t>Stack Overflow has a bazillion questions</a:t>
            </a:r>
          </a:p>
          <a:p>
            <a:pPr lvl="1"/>
            <a:r>
              <a:rPr lang="en-US" dirty="0" smtClean="0"/>
              <a:t>ok, it has 150k+ (that’s #21 highest)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6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$scope</a:t>
            </a:r>
          </a:p>
          <a:p>
            <a:pPr lvl="1"/>
            <a:r>
              <a:rPr lang="en-US" dirty="0" smtClean="0"/>
              <a:t>Is a JS object, with some Angular Magic</a:t>
            </a:r>
          </a:p>
          <a:p>
            <a:r>
              <a:rPr lang="en-US" dirty="0" smtClean="0"/>
              <a:t>Binds your Controller (JS) to your View (HTML)</a:t>
            </a:r>
          </a:p>
          <a:p>
            <a:pPr lvl="1"/>
            <a:r>
              <a:rPr lang="en-US" dirty="0" smtClean="0"/>
              <a:t>Updating one will update the other</a:t>
            </a:r>
          </a:p>
        </p:txBody>
      </p:sp>
    </p:spTree>
    <p:extLst>
      <p:ext uri="{BB962C8B-B14F-4D97-AF65-F5344CB8AC3E}">
        <p14:creationId xmlns:p14="http://schemas.microsoft.com/office/powerpoint/2010/main" val="3388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provide dependencies to functions</a:t>
            </a:r>
          </a:p>
          <a:p>
            <a:r>
              <a:rPr lang="en-US" dirty="0" smtClean="0"/>
              <a:t>Controls what is in your $scope</a:t>
            </a:r>
          </a:p>
          <a:p>
            <a:r>
              <a:rPr lang="en-US" dirty="0" smtClean="0"/>
              <a:t>Makes sure things are loaded before running</a:t>
            </a:r>
          </a:p>
          <a:p>
            <a:r>
              <a:rPr lang="en-US" dirty="0" smtClean="0"/>
              <a:t>Allows for testing with Mock Components</a:t>
            </a:r>
          </a:p>
          <a:p>
            <a:pPr lvl="1"/>
            <a:r>
              <a:rPr lang="en-US" dirty="0" smtClean="0"/>
              <a:t>Ex: a fake http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485</TotalTime>
  <Words>468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Sans Serif</vt:lpstr>
      <vt:lpstr>Arial</vt:lpstr>
      <vt:lpstr>Century Gothic</vt:lpstr>
      <vt:lpstr>Courier New</vt:lpstr>
      <vt:lpstr>Wingdings 2</vt:lpstr>
      <vt:lpstr>Wingdings 3</vt:lpstr>
      <vt:lpstr>Ion</vt:lpstr>
      <vt:lpstr>Angular</vt:lpstr>
      <vt:lpstr>Today’s Menu</vt:lpstr>
      <vt:lpstr>How can Angular help me?</vt:lpstr>
      <vt:lpstr>Angular is good at:</vt:lpstr>
      <vt:lpstr>Angular is good at:</vt:lpstr>
      <vt:lpstr>Angular is good at:</vt:lpstr>
      <vt:lpstr>Angular is good at:</vt:lpstr>
      <vt:lpstr>Angular Scope</vt:lpstr>
      <vt:lpstr>Dependency Injection</vt:lpstr>
      <vt:lpstr>Best Practices</vt:lpstr>
      <vt:lpstr>Best Practices</vt:lpstr>
      <vt:lpstr>Worst Practices</vt:lpstr>
      <vt:lpstr>Scope Inheritance</vt:lpstr>
      <vt:lpstr>Unit Testing</vt:lpstr>
      <vt:lpstr>GREAT!  Where Can I Learn More?</vt:lpstr>
      <vt:lpstr>Questions?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Carvalho Christopher P NSA-V473 USA CIV</dc:creator>
  <cp:lastModifiedBy>Carvalho Christopher P NSA-V473 USA CIV</cp:lastModifiedBy>
  <cp:revision>87</cp:revision>
  <dcterms:created xsi:type="dcterms:W3CDTF">2016-04-14T15:19:34Z</dcterms:created>
  <dcterms:modified xsi:type="dcterms:W3CDTF">2016-04-25T17:22:58Z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UNCLASSIFIED</vt:lpwstr>
  </property>
</Properties>
</file>