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3FC"/>
    <a:srgbClr val="F5D6F4"/>
    <a:srgbClr val="EBD5F4"/>
    <a:srgbClr val="FAF7FD"/>
    <a:srgbClr val="EAD0F3"/>
    <a:srgbClr val="C6D3F1"/>
    <a:srgbClr val="8E9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8"/>
    <p:restoredTop sz="75141"/>
  </p:normalViewPr>
  <p:slideViewPr>
    <p:cSldViewPr snapToGrid="0" snapToObjects="1">
      <p:cViewPr>
        <p:scale>
          <a:sx n="91" d="100"/>
          <a:sy n="9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C8A4-AB48-A84E-A725-F54D66DE9C6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1F969-C5FF-4246-A158-79A0451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Sprint 0 = 27</a:t>
            </a:r>
            <a:r>
              <a:rPr lang="en-US" baseline="30000" dirty="0"/>
              <a:t>th</a:t>
            </a:r>
            <a:r>
              <a:rPr lang="en-US" dirty="0"/>
              <a:t> thru 1</a:t>
            </a:r>
            <a:r>
              <a:rPr lang="en-US" baseline="30000" dirty="0"/>
              <a:t>st</a:t>
            </a:r>
            <a:r>
              <a:rPr lang="en-US" dirty="0"/>
              <a:t> – always planning phase – clear vision, </a:t>
            </a:r>
            <a:r>
              <a:rPr lang="en-US" dirty="0" err="1"/>
              <a:t>mvp</a:t>
            </a:r>
            <a:r>
              <a:rPr lang="en-US" dirty="0"/>
              <a:t> outline, wireframes, user flows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Sprint 1 = </a:t>
            </a:r>
            <a:r>
              <a:rPr lang="en-US" dirty="0" err="1"/>
              <a:t>jul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thru 6th – database models all of it , user context, basic task page w/task </a:t>
            </a:r>
            <a:r>
              <a:rPr lang="en-US" dirty="0" err="1"/>
              <a:t>api</a:t>
            </a:r>
            <a:r>
              <a:rPr lang="en-US" dirty="0"/>
              <a:t> (display only), login functionality , </a:t>
            </a:r>
            <a:r>
              <a:rPr lang="en-US" dirty="0" err="1"/>
              <a:t>appbar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Sprint 2 = </a:t>
            </a:r>
            <a:r>
              <a:rPr lang="en-US" dirty="0" err="1"/>
              <a:t>jul</a:t>
            </a:r>
            <a:r>
              <a:rPr lang="en-US" dirty="0"/>
              <a:t> 7</a:t>
            </a:r>
            <a:r>
              <a:rPr lang="en-US" baseline="30000" dirty="0"/>
              <a:t>th</a:t>
            </a:r>
            <a:r>
              <a:rPr lang="en-US" dirty="0"/>
              <a:t> thru 13 – features: basic project page w/project </a:t>
            </a:r>
            <a:r>
              <a:rPr lang="en-US" dirty="0" err="1"/>
              <a:t>apis</a:t>
            </a:r>
            <a:r>
              <a:rPr lang="en-US" dirty="0"/>
              <a:t>, basic dashboard w/dashboard </a:t>
            </a:r>
            <a:r>
              <a:rPr lang="en-US" dirty="0" err="1"/>
              <a:t>apis</a:t>
            </a:r>
            <a:r>
              <a:rPr lang="en-US" dirty="0"/>
              <a:t> display only, finished task </a:t>
            </a:r>
            <a:r>
              <a:rPr lang="en-US" dirty="0" err="1"/>
              <a:t>page,toggle</a:t>
            </a:r>
            <a:r>
              <a:rPr lang="en-US" dirty="0"/>
              <a:t> dark/light mode, forgot password, welcome page and redirects, user profile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Sprint 3 = </a:t>
            </a:r>
            <a:r>
              <a:rPr lang="en-US" dirty="0" err="1"/>
              <a:t>jul</a:t>
            </a:r>
            <a:r>
              <a:rPr lang="en-US" dirty="0"/>
              <a:t> 14</a:t>
            </a:r>
            <a:r>
              <a:rPr lang="en-US" baseline="30000" dirty="0"/>
              <a:t>th</a:t>
            </a:r>
            <a:r>
              <a:rPr lang="en-US" dirty="0"/>
              <a:t> thru 20 – add new project and new tasks, edit task page. Task comments, Kanban board functionality. Basic validations. Add members to project. Project / task navbar</a:t>
            </a:r>
          </a:p>
          <a:p>
            <a:pPr marL="171450" indent="-171450">
              <a:buFontTx/>
              <a:buChar char="-"/>
            </a:pPr>
            <a:r>
              <a:rPr lang="en-US" dirty="0"/>
              <a:t>MVP launch = </a:t>
            </a:r>
            <a:r>
              <a:rPr lang="en-US" dirty="0" err="1"/>
              <a:t>jul</a:t>
            </a:r>
            <a:r>
              <a:rPr lang="en-US" dirty="0"/>
              <a:t> 21st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F969-C5FF-4246-A158-79A04511C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F969-C5FF-4246-A158-79A04511C3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30E9-99B9-AA47-B75E-A2E98BCC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46AF3-9F92-894F-81BE-9ECA4D5C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3066-9CC7-884C-8AEA-07567D26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9227-84B7-1940-8CE5-3572CFE3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5E7-80A7-244F-A33B-11E9E294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074-F4F1-BE49-BEAA-1197AF31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3BB2-F276-1148-B4CA-84BDDD08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5F98-8BF2-EA42-8C91-77B39C5B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753-FE4E-1947-AD88-72E7C57F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76C6-0404-E540-A062-0AA3CBF3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CB3CF-2640-8747-8974-B4231B2E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AED46-5E78-A241-B224-85115CAD9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6634-308A-FC4E-8D58-AD53F449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9AD6-0437-5B48-A8B7-BA6C0E7A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96CD-1E76-2F43-9DCB-5B986F9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0DDA-5DDD-A644-8CD5-EA5E17EF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D0A5-144C-AB41-AA4F-D5AB3AC3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08B5-B15D-EB4B-B7B6-74B9D80F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F7E3-358C-0541-A44A-887208FA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39BD-BD8E-C742-8117-2A5C887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960-7F17-7A49-A925-3E21E2C4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9C313-9480-1249-9933-D5654BBF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6507-8237-6840-B37A-CE00CD8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FC20-B7C3-7E42-8F64-2CA5C5EF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D015-82CF-864C-AA08-06644123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CBDC-D731-F049-A32B-7148D685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422-1089-DE40-A448-153CB9C74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41E6-AEBD-464D-ABE1-321E41AA3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5B88-5D71-D040-89AE-6A2611B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BDF9-F827-8042-83DF-A89C7026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AB62-CB9C-0B4B-9D32-061CAFE5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718-397C-4A44-86A7-8ED7E35C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CDE2-E043-F741-A196-92F16625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8FCA7-3142-FB4A-B344-CF416A07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37047-1735-0240-B818-0BD582BE1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A9F5-0ABD-CC40-A011-67A6CF77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A391-2507-774D-BE9F-0C7CC9EC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6857-5223-2F41-BB91-6215AC2C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867C3-E417-8E47-897C-AA1D92F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FE4F-BD2C-9046-A004-88160B35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BEFA5-FDE0-3544-83DB-69B4424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1B45C-BEDF-0D42-ADAF-CAD75EF3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328D-16B4-5B4C-8168-7644B0A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C63D-3CFE-0546-B399-A8F0325A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6B9AF-D6BD-044E-AFE7-5F74BF34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1202B-AC7C-9C45-8F62-60C1F221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125F-AD2F-204D-AAA4-70836A2C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0572-BF86-5242-B0C6-68DDF0EF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AFB8C-600A-BF40-8B6B-BAAB105AD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CD4A-67F2-E342-AFB2-34331E3E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5D82-E239-0943-AD58-83EAB1E0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28CE-592B-9A41-834A-BF21912B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AD29-9786-4540-BB52-B60CD3A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0FC8B-3A1B-C947-87A8-EECD1BF11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2AB66-71FE-BB41-9906-20ED3094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F361-885B-DE4D-B890-3A6C2CF8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2810-906C-E94C-9C30-5B68777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ABDBB-1928-994F-9C7B-56DAAB4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8DEF-9453-BD48-8B52-5620FB19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A91A-E1A5-F64A-B936-5EE5D9D2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8728-A068-3B48-B4D1-5D5EB6CD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BCB2-6376-D347-94F2-8BA304322C15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A55E-AED2-FD46-9808-03DC9D381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06C-F4BA-0F47-84B2-E4C7805D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7139-757B-3942-97A3-FF203735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iles.slack.com/files-pri/TST3QTYV8-F016WMNCB71/sakura_art_ver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image" Target="../media/image1.jp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jigc/ProjectKanri" TargetMode="External"/><Relationship Id="rId2" Type="http://schemas.openxmlformats.org/officeDocument/2006/relationships/hyperlink" Target="https://projectkanri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moojigc/ProjectKanri/project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50C90-8DE5-0C41-BDB1-3FB2CAB405C5}"/>
              </a:ext>
            </a:extLst>
          </p:cNvPr>
          <p:cNvSpPr txBox="1"/>
          <p:nvPr/>
        </p:nvSpPr>
        <p:spPr>
          <a:xfrm>
            <a:off x="-1" y="1269335"/>
            <a:ext cx="12191998" cy="1938992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ProjectKanri</a:t>
            </a:r>
          </a:p>
          <a:p>
            <a:endParaRPr lang="en-US" sz="6000" dirty="0"/>
          </a:p>
        </p:txBody>
      </p:sp>
      <p:sp>
        <p:nvSpPr>
          <p:cNvPr id="2" name="AutoShape 2" descr="sakura art ver.png">
            <a:hlinkClick r:id="rId2"/>
            <a:extLst>
              <a:ext uri="{FF2B5EF4-FFF2-40B4-BE49-F238E27FC236}">
                <a16:creationId xmlns:a16="http://schemas.microsoft.com/office/drawing/2014/main" id="{AA59AF0C-EFE4-7D4C-B8AE-3E7679748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DAE44-0F87-4F43-83A5-0D13E4FB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" y="0"/>
            <a:ext cx="1011381" cy="80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F8675-8450-6447-A118-4FE414AE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889672" y="6125799"/>
            <a:ext cx="1302325" cy="732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512B7-F45E-7442-AA7E-BD45EEE62BA4}"/>
              </a:ext>
            </a:extLst>
          </p:cNvPr>
          <p:cNvSpPr txBox="1"/>
          <p:nvPr/>
        </p:nvSpPr>
        <p:spPr>
          <a:xfrm>
            <a:off x="2" y="4020731"/>
            <a:ext cx="12191998" cy="646331"/>
          </a:xfrm>
          <a:prstGeom prst="rect">
            <a:avLst/>
          </a:prstGeom>
          <a:solidFill>
            <a:srgbClr val="F5D6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By: Moojig Battsogt, Pia Rahman, Sam Taddonio</a:t>
            </a:r>
          </a:p>
        </p:txBody>
      </p:sp>
    </p:spTree>
    <p:extLst>
      <p:ext uri="{BB962C8B-B14F-4D97-AF65-F5344CB8AC3E}">
        <p14:creationId xmlns:p14="http://schemas.microsoft.com/office/powerpoint/2010/main" val="19309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1CB9-EC39-3649-B548-788C5890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081"/>
            <a:ext cx="12192000" cy="1138099"/>
          </a:xfrm>
          <a:solidFill>
            <a:schemeClr val="accent1">
              <a:lumMod val="75000"/>
              <a:alpha val="54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D025-AFBB-4745-AF93-EC8C6570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57054"/>
            <a:ext cx="12191996" cy="2119745"/>
          </a:xfrm>
          <a:solidFill>
            <a:srgbClr val="F5D6F4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Have you ever thought you can do better than Jira. Well, you deserve better than Jira. ProjectKanri can help, and make tracking projects much easier.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4B45-1897-734A-AB5D-426EFB3B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2"/>
            <a:ext cx="1330036" cy="90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7FF1B-6555-4446-BF3D-4CA54F8D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0723417" y="6060003"/>
            <a:ext cx="1468579" cy="7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4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F0E-6462-3C4B-A13A-DDAFBFC2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748"/>
            <a:ext cx="12192000" cy="1045992"/>
          </a:xfrm>
          <a:solidFill>
            <a:schemeClr val="accent1">
              <a:lumMod val="75000"/>
              <a:alpha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Concept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DE46-DBBE-014F-818D-5C684A8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8319"/>
            <a:ext cx="12191997" cy="3068808"/>
          </a:xfrm>
          <a:solidFill>
            <a:srgbClr val="F5D6F4"/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Description:</a:t>
            </a:r>
          </a:p>
          <a:p>
            <a:pPr marL="0" indent="0" fontAlgn="base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 website that can help a user track  multiple project.</a:t>
            </a:r>
            <a:endParaRPr lang="en-U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base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 for development:</a:t>
            </a:r>
          </a:p>
          <a:p>
            <a:pPr marL="0" indent="0" fontAlgn="base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motivation for the project came from that fact that we had to use a project tracking app for our final project. We have used Jira before and we feel that there should be a more efficient way to track a project. </a:t>
            </a:r>
            <a:endParaRPr lang="en-U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base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story/Epic:</a:t>
            </a:r>
          </a:p>
          <a:p>
            <a:pPr marL="0" indent="0" fontAlgn="base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Technical Business Analyst/Project Manager, I want to be able to track my project efficiently.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5629D-EF35-9A4A-83B5-C3893AC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0764981" y="6022212"/>
            <a:ext cx="1427017" cy="80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EE05E-0827-9F45-A631-3B67C038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46909" cy="8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0A0-D206-0844-B937-7DD3121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32" y="705108"/>
            <a:ext cx="12191999" cy="849293"/>
          </a:xfrm>
          <a:solidFill>
            <a:schemeClr val="accent1">
              <a:lumMod val="75000"/>
              <a:alpha val="6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Used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7ABBBE-8F84-7C42-BFB1-A2FBC64C4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66342"/>
              </p:ext>
            </p:extLst>
          </p:nvPr>
        </p:nvGraphicFramePr>
        <p:xfrm>
          <a:off x="-13854" y="1719877"/>
          <a:ext cx="12205854" cy="4344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686">
                  <a:extLst>
                    <a:ext uri="{9D8B030D-6E8A-4147-A177-3AD203B41FA5}">
                      <a16:colId xmlns:a16="http://schemas.microsoft.com/office/drawing/2014/main" val="2568027562"/>
                    </a:ext>
                  </a:extLst>
                </a:gridCol>
                <a:gridCol w="3737584">
                  <a:extLst>
                    <a:ext uri="{9D8B030D-6E8A-4147-A177-3AD203B41FA5}">
                      <a16:colId xmlns:a16="http://schemas.microsoft.com/office/drawing/2014/main" val="1881449078"/>
                    </a:ext>
                  </a:extLst>
                </a:gridCol>
                <a:gridCol w="3737584">
                  <a:extLst>
                    <a:ext uri="{9D8B030D-6E8A-4147-A177-3AD203B41FA5}">
                      <a16:colId xmlns:a16="http://schemas.microsoft.com/office/drawing/2014/main" val="925961504"/>
                    </a:ext>
                  </a:extLst>
                </a:gridCol>
              </a:tblGrid>
              <a:tr h="2453784">
                <a:tc>
                  <a:txBody>
                    <a:bodyPr/>
                    <a:lstStyle/>
                    <a:p>
                      <a:r>
                        <a:rPr lang="en-US" b="1" dirty="0"/>
                        <a:t>The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React.js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Material UI</a:t>
                      </a:r>
                    </a:p>
                  </a:txBody>
                  <a:tcPr>
                    <a:solidFill>
                      <a:srgbClr val="F5D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Dev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Draw.io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Morgan Logger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Concurrently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rgbClr val="F5D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Node.js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Express.js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MVC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Authentication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Mongoose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Passport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rgbClr val="F5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07934"/>
                  </a:ext>
                </a:extLst>
              </a:tr>
              <a:tr h="1784569">
                <a:tc>
                  <a:txBody>
                    <a:bodyPr/>
                    <a:lstStyle/>
                    <a:p>
                      <a:r>
                        <a:rPr lang="en-US" b="1" dirty="0"/>
                        <a:t>API Interaction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rgbClr val="F5D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MongoDB</a:t>
                      </a:r>
                    </a:p>
                  </a:txBody>
                  <a:tcPr>
                    <a:solidFill>
                      <a:srgbClr val="F5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Beyond Learned Processes: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Nodemailer and Gmail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React </a:t>
                      </a:r>
                      <a:r>
                        <a:rPr lang="en-US" sz="1800" b="0" dirty="0" err="1"/>
                        <a:t>DnD</a:t>
                      </a:r>
                      <a:r>
                        <a:rPr lang="en-US" sz="1800" b="0" dirty="0"/>
                        <a:t>- (drag and drop)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React-dnd-html5-backend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Clsx</a:t>
                      </a:r>
                      <a:endParaRPr lang="en-US" sz="1800" b="0" dirty="0"/>
                    </a:p>
                    <a:p>
                      <a:endParaRPr lang="en-US" sz="1600" b="0" dirty="0"/>
                    </a:p>
                  </a:txBody>
                  <a:tcPr>
                    <a:solidFill>
                      <a:srgbClr val="F5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378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C7D2F3-8ED8-D04B-8284-A624198F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85" y="-25196"/>
            <a:ext cx="1203147" cy="676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47AFF-F752-E94A-A121-53002863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1028217" y="6123708"/>
            <a:ext cx="1163781" cy="7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041A-D056-2C49-B3FC-E7F1408B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  <a:solidFill>
            <a:schemeClr val="accent1">
              <a:lumMod val="75000"/>
              <a:alpha val="5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DECD8-D183-5242-B1EC-ED666D84B4A0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flipV="1">
            <a:off x="0" y="0"/>
            <a:ext cx="1052453" cy="647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3907A-A5B8-BE40-AFEC-BDFAF161EFAD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10800000" flipV="1">
            <a:off x="11194135" y="6296975"/>
            <a:ext cx="997864" cy="561025"/>
          </a:xfrm>
          <a:prstGeom prst="rect">
            <a:avLst/>
          </a:prstGeom>
        </p:spPr>
      </p:pic>
      <p:sp>
        <p:nvSpPr>
          <p:cNvPr id="8" name="OTLSHAPE_SL_79f05e8de72e4cc385fce875fa65517f_BackgroundRectangle">
            <a:extLst>
              <a:ext uri="{FF2B5EF4-FFF2-40B4-BE49-F238E27FC236}">
                <a16:creationId xmlns:a16="http://schemas.microsoft.com/office/drawing/2014/main" id="{F07832AA-E029-FA46-95C0-1F8C4F5E44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4801" y="2776056"/>
            <a:ext cx="11290300" cy="93065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_8911bceb679441adb3756a794b682f31_BackgroundRectangle">
            <a:extLst>
              <a:ext uri="{FF2B5EF4-FFF2-40B4-BE49-F238E27FC236}">
                <a16:creationId xmlns:a16="http://schemas.microsoft.com/office/drawing/2014/main" id="{66C15856-A2B6-5549-93CB-B0EF1C7A54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6748" y="3783075"/>
            <a:ext cx="11198751" cy="2599373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79f05e8de72e4cc385fce875fa65517f_HeaderRectangle">
            <a:extLst>
              <a:ext uri="{FF2B5EF4-FFF2-40B4-BE49-F238E27FC236}">
                <a16:creationId xmlns:a16="http://schemas.microsoft.com/office/drawing/2014/main" id="{7D306A0F-B50E-9940-A23A-33945EA195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788920"/>
            <a:ext cx="660400" cy="9306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911bceb679441adb3756a794b682f31_HeaderRectangle">
            <a:extLst>
              <a:ext uri="{FF2B5EF4-FFF2-40B4-BE49-F238E27FC236}">
                <a16:creationId xmlns:a16="http://schemas.microsoft.com/office/drawing/2014/main" id="{9DEAD5EE-5F76-1444-B2E5-862B290E1EE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809638"/>
            <a:ext cx="624401" cy="2572810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OTLSHAPE_G_00000000000000000000000000000000_ShapeBelow0">
            <a:extLst>
              <a:ext uri="{FF2B5EF4-FFF2-40B4-BE49-F238E27FC236}">
                <a16:creationId xmlns:a16="http://schemas.microsoft.com/office/drawing/2014/main" id="{5EFC7BB0-DAEC-6649-89DA-4B8FC819022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53998" y="2498822"/>
            <a:ext cx="0" cy="38370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">
            <a:extLst>
              <a:ext uri="{FF2B5EF4-FFF2-40B4-BE49-F238E27FC236}">
                <a16:creationId xmlns:a16="http://schemas.microsoft.com/office/drawing/2014/main" id="{F414C440-A7E5-4249-A494-07B3DD353FD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394970" y="2595762"/>
            <a:ext cx="0" cy="38370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4">
            <a:extLst>
              <a:ext uri="{FF2B5EF4-FFF2-40B4-BE49-F238E27FC236}">
                <a16:creationId xmlns:a16="http://schemas.microsoft.com/office/drawing/2014/main" id="{89E48ABB-53CA-4A45-8E6D-AFEF1996167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124789" y="2546178"/>
            <a:ext cx="0" cy="38370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G_00000000000000000000000000000000_ShapeBelow5">
            <a:extLst>
              <a:ext uri="{FF2B5EF4-FFF2-40B4-BE49-F238E27FC236}">
                <a16:creationId xmlns:a16="http://schemas.microsoft.com/office/drawing/2014/main" id="{E67CCE4B-0CE5-484D-ACF0-E9408B3F930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98798" y="2578776"/>
            <a:ext cx="0" cy="38370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6">
            <a:extLst>
              <a:ext uri="{FF2B5EF4-FFF2-40B4-BE49-F238E27FC236}">
                <a16:creationId xmlns:a16="http://schemas.microsoft.com/office/drawing/2014/main" id="{50C3C3CE-9F98-E141-AB9A-FC3A9935AFF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693368" y="2613667"/>
            <a:ext cx="0" cy="3837093"/>
          </a:xfrm>
          <a:prstGeom prst="line">
            <a:avLst/>
          </a:prstGeom>
          <a:ln w="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TLSHAPE_SLT_cbc6053273674742982e85d542978064_Shape">
            <a:extLst>
              <a:ext uri="{FF2B5EF4-FFF2-40B4-BE49-F238E27FC236}">
                <a16:creationId xmlns:a16="http://schemas.microsoft.com/office/drawing/2014/main" id="{98239BE9-D67C-5A44-BA4E-E4740086D55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2330" y="2796680"/>
            <a:ext cx="1435720" cy="253404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Vision/MVP</a:t>
            </a:r>
          </a:p>
        </p:txBody>
      </p:sp>
      <p:sp>
        <p:nvSpPr>
          <p:cNvPr id="35" name="OTLSHAPE_SLT_9ce940d97a4b4fe7ac0ca3b0352deccb_Shape">
            <a:extLst>
              <a:ext uri="{FF2B5EF4-FFF2-40B4-BE49-F238E27FC236}">
                <a16:creationId xmlns:a16="http://schemas.microsoft.com/office/drawing/2014/main" id="{57C4319A-583B-EC4D-B437-FA4C91D87D4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81149" y="3112643"/>
            <a:ext cx="2105049" cy="200454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Wireframes</a:t>
            </a:r>
          </a:p>
        </p:txBody>
      </p:sp>
      <p:sp>
        <p:nvSpPr>
          <p:cNvPr id="43" name="OTLSHAPE_SLT_546dc3323d74464a8ef6a4e6e53f36ea_Shape">
            <a:extLst>
              <a:ext uri="{FF2B5EF4-FFF2-40B4-BE49-F238E27FC236}">
                <a16:creationId xmlns:a16="http://schemas.microsoft.com/office/drawing/2014/main" id="{81B486A7-44D8-D447-AC24-E20CD01F729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07380" y="4364861"/>
            <a:ext cx="2637308" cy="30440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Models</a:t>
            </a:r>
          </a:p>
        </p:txBody>
      </p:sp>
      <p:sp>
        <p:nvSpPr>
          <p:cNvPr id="44" name="OTLSHAPE_SLT_7d960969ddfc4dfea831723149c1842e_Shape">
            <a:extLst>
              <a:ext uri="{FF2B5EF4-FFF2-40B4-BE49-F238E27FC236}">
                <a16:creationId xmlns:a16="http://schemas.microsoft.com/office/drawing/2014/main" id="{EE3C875F-D54C-044A-926B-B14C8132CB6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448069" y="4867015"/>
            <a:ext cx="2631275" cy="33644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Context</a:t>
            </a:r>
          </a:p>
        </p:txBody>
      </p:sp>
      <p:sp>
        <p:nvSpPr>
          <p:cNvPr id="46" name="OTLSHAPE_TB_00000000000000000000000000000000_ElapsedTime">
            <a:extLst>
              <a:ext uri="{FF2B5EF4-FFF2-40B4-BE49-F238E27FC236}">
                <a16:creationId xmlns:a16="http://schemas.microsoft.com/office/drawing/2014/main" id="{A556E29C-8219-1A49-94B2-BF721B1A5C8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4465" y="2534920"/>
            <a:ext cx="10349670" cy="6448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_79f05e8de72e4cc385fce875fa65517f_Header">
            <a:extLst>
              <a:ext uri="{FF2B5EF4-FFF2-40B4-BE49-F238E27FC236}">
                <a16:creationId xmlns:a16="http://schemas.microsoft.com/office/drawing/2014/main" id="{A0A4FFFD-69EB-154E-964C-3FE49BD0D6B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3500" y="318226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Plan</a:t>
            </a:r>
          </a:p>
        </p:txBody>
      </p:sp>
      <p:sp>
        <p:nvSpPr>
          <p:cNvPr id="62" name="OTLSHAPE_SL_8911bceb679441adb3756a794b682f31_Header">
            <a:extLst>
              <a:ext uri="{FF2B5EF4-FFF2-40B4-BE49-F238E27FC236}">
                <a16:creationId xmlns:a16="http://schemas.microsoft.com/office/drawing/2014/main" id="{0769B19F-F001-EE48-BB91-1D5BB485EF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7928" y="4673933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Develop</a:t>
            </a:r>
          </a:p>
        </p:txBody>
      </p:sp>
      <p:sp>
        <p:nvSpPr>
          <p:cNvPr id="64" name="OTLSHAPE_TB_00000000000000000000000000000000_TimescaleInterval1">
            <a:extLst>
              <a:ext uri="{FF2B5EF4-FFF2-40B4-BE49-F238E27FC236}">
                <a16:creationId xmlns:a16="http://schemas.microsoft.com/office/drawing/2014/main" id="{BC3D72C6-721F-7E4E-81B1-37806B3E4B8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85749" y="1641246"/>
            <a:ext cx="776606" cy="2154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Sprint 0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C0A1266-FEFB-8A46-A540-4AF67D3D2FE4}"/>
              </a:ext>
            </a:extLst>
          </p:cNvPr>
          <p:cNvGrpSpPr/>
          <p:nvPr/>
        </p:nvGrpSpPr>
        <p:grpSpPr>
          <a:xfrm>
            <a:off x="8693368" y="2066783"/>
            <a:ext cx="171265" cy="511993"/>
            <a:chOff x="1407883" y="1633672"/>
            <a:chExt cx="171265" cy="511993"/>
          </a:xfrm>
        </p:grpSpPr>
        <p:cxnSp>
          <p:nvCxnSpPr>
            <p:cNvPr id="12" name="OTLSHAPE_M_177188707e544830b8ce884a45b14d3a_Connector1">
              <a:extLst>
                <a:ext uri="{FF2B5EF4-FFF2-40B4-BE49-F238E27FC236}">
                  <a16:creationId xmlns:a16="http://schemas.microsoft.com/office/drawing/2014/main" id="{223F0906-F55F-0C4D-953C-F28F4587FB15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>
              <a:off x="1407883" y="1697143"/>
              <a:ext cx="0" cy="448522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TLSHAPE_M_177188707e544830b8ce884a45b14d3a_Shape">
              <a:extLst>
                <a:ext uri="{FF2B5EF4-FFF2-40B4-BE49-F238E27FC236}">
                  <a16:creationId xmlns:a16="http://schemas.microsoft.com/office/drawing/2014/main" id="{E72DC9C3-2FD8-ED49-B9E8-754F5779EF88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414048" y="1633672"/>
              <a:ext cx="165100" cy="165100"/>
            </a:xfrm>
            <a:prstGeom prst="wav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3393D07-415F-FD4E-A9B7-CD520EB07EF2}"/>
              </a:ext>
            </a:extLst>
          </p:cNvPr>
          <p:cNvGrpSpPr/>
          <p:nvPr/>
        </p:nvGrpSpPr>
        <p:grpSpPr>
          <a:xfrm>
            <a:off x="853998" y="2076714"/>
            <a:ext cx="196851" cy="422108"/>
            <a:chOff x="2009822" y="1638890"/>
            <a:chExt cx="196851" cy="422108"/>
          </a:xfrm>
        </p:grpSpPr>
        <p:cxnSp>
          <p:nvCxnSpPr>
            <p:cNvPr id="13" name="OTLSHAPE_M_e7d42421d9e640a2a107afa423141c46_Connector1">
              <a:extLst>
                <a:ext uri="{FF2B5EF4-FFF2-40B4-BE49-F238E27FC236}">
                  <a16:creationId xmlns:a16="http://schemas.microsoft.com/office/drawing/2014/main" id="{4B7A52B5-6E9A-5541-B34D-689946EFA518}"/>
                </a:ext>
              </a:extLst>
            </p:cNvPr>
            <p:cNvCxnSpPr>
              <a:cxnSpLocks/>
            </p:cNvCxnSpPr>
            <p:nvPr>
              <p:custDataLst>
                <p:tags r:id="rId52"/>
              </p:custDataLst>
            </p:nvPr>
          </p:nvCxnSpPr>
          <p:spPr>
            <a:xfrm>
              <a:off x="2009822" y="1650510"/>
              <a:ext cx="0" cy="410488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TLSHAPE_M_e7d42421d9e640a2a107afa423141c46_Shape">
              <a:extLst>
                <a:ext uri="{FF2B5EF4-FFF2-40B4-BE49-F238E27FC236}">
                  <a16:creationId xmlns:a16="http://schemas.microsoft.com/office/drawing/2014/main" id="{2F03B323-430F-5E4D-A7D4-7CC98EA7CC4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041573" y="1638890"/>
              <a:ext cx="165100" cy="165100"/>
            </a:xfrm>
            <a:prstGeom prst="wave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B0C206-11DE-7C49-8947-FC03EB39A601}"/>
              </a:ext>
            </a:extLst>
          </p:cNvPr>
          <p:cNvGrpSpPr/>
          <p:nvPr/>
        </p:nvGrpSpPr>
        <p:grpSpPr>
          <a:xfrm>
            <a:off x="11179494" y="2012397"/>
            <a:ext cx="165100" cy="487940"/>
            <a:chOff x="9048665" y="2087944"/>
            <a:chExt cx="165100" cy="487940"/>
          </a:xfrm>
        </p:grpSpPr>
        <p:cxnSp>
          <p:nvCxnSpPr>
            <p:cNvPr id="17" name="OTLSHAPE_M_b1a2b0ad50c54f3db24b3aab69d68fc5_Connector1">
              <a:extLst>
                <a:ext uri="{FF2B5EF4-FFF2-40B4-BE49-F238E27FC236}">
                  <a16:creationId xmlns:a16="http://schemas.microsoft.com/office/drawing/2014/main" id="{9D704708-32ED-9C4C-BF76-F01EA29697FA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9048665" y="2140062"/>
              <a:ext cx="0" cy="435822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TLSHAPE_M_b1a2b0ad50c54f3db24b3aab69d68fc5_Shape">
              <a:extLst>
                <a:ext uri="{FF2B5EF4-FFF2-40B4-BE49-F238E27FC236}">
                  <a16:creationId xmlns:a16="http://schemas.microsoft.com/office/drawing/2014/main" id="{855C01E9-1156-F644-AE45-089900B944C6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9048665" y="2087944"/>
              <a:ext cx="165100" cy="165100"/>
            </a:xfrm>
            <a:prstGeom prst="wav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OTLSHAPE_M_0e28a84cf6724e00a089964be0d24b0c_Date">
            <a:extLst>
              <a:ext uri="{FF2B5EF4-FFF2-40B4-BE49-F238E27FC236}">
                <a16:creationId xmlns:a16="http://schemas.microsoft.com/office/drawing/2014/main" id="{41FA3BF7-B360-E749-A4E4-5B79E23968B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162605" y="23184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7th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69A70B7-19A8-0649-A8D2-3F6AEA781291}"/>
              </a:ext>
            </a:extLst>
          </p:cNvPr>
          <p:cNvGrpSpPr/>
          <p:nvPr/>
        </p:nvGrpSpPr>
        <p:grpSpPr>
          <a:xfrm>
            <a:off x="6124789" y="2110909"/>
            <a:ext cx="253717" cy="410488"/>
            <a:chOff x="853897" y="2124924"/>
            <a:chExt cx="253717" cy="410488"/>
          </a:xfrm>
        </p:grpSpPr>
        <p:sp>
          <p:nvSpPr>
            <p:cNvPr id="110" name="OTLSHAPE_M_b8c603269952439b977cb103e5f76bdb_Shape">
              <a:extLst>
                <a:ext uri="{FF2B5EF4-FFF2-40B4-BE49-F238E27FC236}">
                  <a16:creationId xmlns:a16="http://schemas.microsoft.com/office/drawing/2014/main" id="{97626243-A349-AA4E-9001-8EEF4FD071A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76064" y="2147455"/>
              <a:ext cx="231550" cy="150579"/>
            </a:xfrm>
            <a:prstGeom prst="wave">
              <a:avLst/>
            </a:prstGeom>
            <a:solidFill>
              <a:srgbClr val="5293C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OTLSHAPE_M_e7d42421d9e640a2a107afa423141c46_Connector1">
              <a:extLst>
                <a:ext uri="{FF2B5EF4-FFF2-40B4-BE49-F238E27FC236}">
                  <a16:creationId xmlns:a16="http://schemas.microsoft.com/office/drawing/2014/main" id="{C18815B0-6E5E-8E41-BF57-8AC4388C9295}"/>
                </a:ext>
              </a:extLst>
            </p:cNvPr>
            <p:cNvCxnSpPr>
              <a:cxnSpLocks/>
            </p:cNvCxnSpPr>
            <p:nvPr>
              <p:custDataLst>
                <p:tags r:id="rId49"/>
              </p:custDataLst>
            </p:nvPr>
          </p:nvCxnSpPr>
          <p:spPr>
            <a:xfrm>
              <a:off x="853897" y="2124924"/>
              <a:ext cx="0" cy="410488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TLSHAPE_M_0e28a84cf6724e00a089964be0d24b0c_Date">
            <a:extLst>
              <a:ext uri="{FF2B5EF4-FFF2-40B4-BE49-F238E27FC236}">
                <a16:creationId xmlns:a16="http://schemas.microsoft.com/office/drawing/2014/main" id="{B99456BE-15B6-4E4E-A791-7249A747D1A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92732" y="2245057"/>
            <a:ext cx="316234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June  27th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01C5477-8599-7948-B3A4-B69210595137}"/>
              </a:ext>
            </a:extLst>
          </p:cNvPr>
          <p:cNvGrpSpPr/>
          <p:nvPr/>
        </p:nvGrpSpPr>
        <p:grpSpPr>
          <a:xfrm>
            <a:off x="3365711" y="2040616"/>
            <a:ext cx="444216" cy="504740"/>
            <a:chOff x="3460424" y="2069804"/>
            <a:chExt cx="444216" cy="504740"/>
          </a:xfrm>
        </p:grpSpPr>
        <p:cxnSp>
          <p:nvCxnSpPr>
            <p:cNvPr id="16" name="OTLSHAPE_M_78ab908f14c74c8898ac34d2665e12f2_Connector1">
              <a:extLst>
                <a:ext uri="{FF2B5EF4-FFF2-40B4-BE49-F238E27FC236}">
                  <a16:creationId xmlns:a16="http://schemas.microsoft.com/office/drawing/2014/main" id="{915DCE57-D7B4-AE4D-A583-7A9D858A9142}"/>
                </a:ext>
              </a:extLst>
            </p:cNvPr>
            <p:cNvCxnSpPr>
              <a:cxnSpLocks/>
            </p:cNvCxnSpPr>
            <p:nvPr>
              <p:custDataLst>
                <p:tags r:id="rId45"/>
              </p:custDataLst>
            </p:nvPr>
          </p:nvCxnSpPr>
          <p:spPr>
            <a:xfrm>
              <a:off x="3460424" y="2069804"/>
              <a:ext cx="25400" cy="504740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TLSHAPE_M_78ab908f14c74c8898ac34d2665e12f2_Shape">
              <a:extLst>
                <a:ext uri="{FF2B5EF4-FFF2-40B4-BE49-F238E27FC236}">
                  <a16:creationId xmlns:a16="http://schemas.microsoft.com/office/drawing/2014/main" id="{6667CB41-693D-7946-9DEF-9CD15DA2A77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470218" y="2085793"/>
              <a:ext cx="165100" cy="165100"/>
            </a:xfrm>
            <a:prstGeom prst="wave">
              <a:avLst/>
            </a:prstGeom>
            <a:solidFill>
              <a:srgbClr val="5293C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TLSHAPE_M_0e28a84cf6724e00a089964be0d24b0c_Date">
              <a:extLst>
                <a:ext uri="{FF2B5EF4-FFF2-40B4-BE49-F238E27FC236}">
                  <a16:creationId xmlns:a16="http://schemas.microsoft.com/office/drawing/2014/main" id="{3B31E5B0-9F96-8B46-AB1B-F98083DE8FEF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3523640" y="2240692"/>
              <a:ext cx="381000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July 2nd</a:t>
              </a:r>
            </a:p>
          </p:txBody>
        </p:sp>
      </p:grpSp>
      <p:sp>
        <p:nvSpPr>
          <p:cNvPr id="144" name="OTLSHAPE_TB_00000000000000000000000000000000_TimescaleInterval1">
            <a:extLst>
              <a:ext uri="{FF2B5EF4-FFF2-40B4-BE49-F238E27FC236}">
                <a16:creationId xmlns:a16="http://schemas.microsoft.com/office/drawing/2014/main" id="{35E63D1A-E9BA-CB4A-B4B1-1FD1FAC5C50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1303755" y="2346576"/>
            <a:ext cx="530234" cy="15029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21th</a:t>
            </a:r>
          </a:p>
        </p:txBody>
      </p:sp>
      <p:sp>
        <p:nvSpPr>
          <p:cNvPr id="151" name="OTLSHAPE_SLT_9ce940d97a4b4fe7ac0ca3b0352deccb_Shape">
            <a:extLst>
              <a:ext uri="{FF2B5EF4-FFF2-40B4-BE49-F238E27FC236}">
                <a16:creationId xmlns:a16="http://schemas.microsoft.com/office/drawing/2014/main" id="{A71883D4-F2F1-D045-ABF1-ACF214664E7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359100" y="3375655"/>
            <a:ext cx="1962549" cy="244306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flows</a:t>
            </a:r>
          </a:p>
        </p:txBody>
      </p:sp>
      <p:sp>
        <p:nvSpPr>
          <p:cNvPr id="152" name="OTLSHAPE_SLT_546dc3323d74464a8ef6a4e6e53f36ea_Shape">
            <a:extLst>
              <a:ext uri="{FF2B5EF4-FFF2-40B4-BE49-F238E27FC236}">
                <a16:creationId xmlns:a16="http://schemas.microsoft.com/office/drawing/2014/main" id="{B68584D6-B46A-B14B-AC38-35150AD5C3B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390890" y="3833243"/>
            <a:ext cx="4309278" cy="26980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Task Page/Task API</a:t>
            </a:r>
          </a:p>
        </p:txBody>
      </p:sp>
      <p:sp>
        <p:nvSpPr>
          <p:cNvPr id="153" name="OTLSHAPE_SLT_7d960969ddfc4dfea831723149c1842e_Shape">
            <a:extLst>
              <a:ext uri="{FF2B5EF4-FFF2-40B4-BE49-F238E27FC236}">
                <a16:creationId xmlns:a16="http://schemas.microsoft.com/office/drawing/2014/main" id="{03C22C7D-A044-0F46-BC07-92CB93AFFDA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475072" y="5433238"/>
            <a:ext cx="2596618" cy="304407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 </a:t>
            </a:r>
            <a:r>
              <a:rPr lang="en-US" sz="1200" dirty="0" err="1"/>
              <a:t>func</a:t>
            </a:r>
            <a:endParaRPr lang="en-US" sz="1200" dirty="0"/>
          </a:p>
        </p:txBody>
      </p:sp>
      <p:sp>
        <p:nvSpPr>
          <p:cNvPr id="154" name="OTLSHAPE_SLT_7d960969ddfc4dfea831723149c1842e_Shape">
            <a:extLst>
              <a:ext uri="{FF2B5EF4-FFF2-40B4-BE49-F238E27FC236}">
                <a16:creationId xmlns:a16="http://schemas.microsoft.com/office/drawing/2014/main" id="{3CE929EE-5687-8E4B-A9EA-5B70451936E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417137" y="5999461"/>
            <a:ext cx="2665650" cy="297513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bar</a:t>
            </a:r>
          </a:p>
        </p:txBody>
      </p:sp>
      <p:sp>
        <p:nvSpPr>
          <p:cNvPr id="155" name="OTLSHAPE_SLT_7d960969ddfc4dfea831723149c1842e_Shape">
            <a:extLst>
              <a:ext uri="{FF2B5EF4-FFF2-40B4-BE49-F238E27FC236}">
                <a16:creationId xmlns:a16="http://schemas.microsoft.com/office/drawing/2014/main" id="{E3C199A5-0697-544B-9340-34F2F1D2E6A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152396" y="4095059"/>
            <a:ext cx="2540972" cy="35321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Project Page/Project API’s</a:t>
            </a:r>
          </a:p>
        </p:txBody>
      </p:sp>
      <p:sp>
        <p:nvSpPr>
          <p:cNvPr id="157" name="OTLSHAPE_SLT_7d960969ddfc4dfea831723149c1842e_Shape">
            <a:extLst>
              <a:ext uri="{FF2B5EF4-FFF2-40B4-BE49-F238E27FC236}">
                <a16:creationId xmlns:a16="http://schemas.microsoft.com/office/drawing/2014/main" id="{1C0265A3-83DB-FD41-BDE3-E0C6D60785C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194926" y="4850231"/>
            <a:ext cx="2425120" cy="32995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58" name="OTLSHAPE_SLT_7d960969ddfc4dfea831723149c1842e_Shape">
            <a:extLst>
              <a:ext uri="{FF2B5EF4-FFF2-40B4-BE49-F238E27FC236}">
                <a16:creationId xmlns:a16="http://schemas.microsoft.com/office/drawing/2014/main" id="{A1B474FF-78FD-1D48-810B-C38693CFD0D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148634" y="5215829"/>
            <a:ext cx="2536403" cy="3825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Dark/Light Model</a:t>
            </a:r>
          </a:p>
        </p:txBody>
      </p:sp>
      <p:sp>
        <p:nvSpPr>
          <p:cNvPr id="159" name="OTLSHAPE_SLM_08f73bf86a244f0a81ace1f75efbdd6b_Shape">
            <a:extLst>
              <a:ext uri="{FF2B5EF4-FFF2-40B4-BE49-F238E27FC236}">
                <a16:creationId xmlns:a16="http://schemas.microsoft.com/office/drawing/2014/main" id="{97ED637D-DB16-184E-B392-7F697B2E782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H="1">
            <a:off x="10959460" y="1647882"/>
            <a:ext cx="144822" cy="170232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7d960969ddfc4dfea831723149c1842e_Shape">
            <a:extLst>
              <a:ext uri="{FF2B5EF4-FFF2-40B4-BE49-F238E27FC236}">
                <a16:creationId xmlns:a16="http://schemas.microsoft.com/office/drawing/2014/main" id="{378EC629-030F-9847-B913-7FA8F33FCCC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233562" y="5633862"/>
            <a:ext cx="2425120" cy="32995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Forgot Password </a:t>
            </a:r>
          </a:p>
        </p:txBody>
      </p:sp>
      <p:sp>
        <p:nvSpPr>
          <p:cNvPr id="164" name="OTLSHAPE_SLT_7d960969ddfc4dfea831723149c1842e_Shape">
            <a:extLst>
              <a:ext uri="{FF2B5EF4-FFF2-40B4-BE49-F238E27FC236}">
                <a16:creationId xmlns:a16="http://schemas.microsoft.com/office/drawing/2014/main" id="{C5453BE4-D44B-D041-992D-5EF225C56CF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146956" y="5999461"/>
            <a:ext cx="2546412" cy="35263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Welcome Page/Redirect</a:t>
            </a:r>
          </a:p>
        </p:txBody>
      </p:sp>
      <p:sp>
        <p:nvSpPr>
          <p:cNvPr id="165" name="OTLSHAPE_SLT_7d960969ddfc4dfea831723149c1842e_Shape">
            <a:extLst>
              <a:ext uri="{FF2B5EF4-FFF2-40B4-BE49-F238E27FC236}">
                <a16:creationId xmlns:a16="http://schemas.microsoft.com/office/drawing/2014/main" id="{CE6B0FA0-67EF-DF4B-84A9-F4749A26F5F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205099" y="4484633"/>
            <a:ext cx="2425120" cy="32995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Profile</a:t>
            </a:r>
          </a:p>
        </p:txBody>
      </p:sp>
      <p:sp>
        <p:nvSpPr>
          <p:cNvPr id="166" name="OTLSHAPE_SLT_7d960969ddfc4dfea831723149c1842e_Shape">
            <a:extLst>
              <a:ext uri="{FF2B5EF4-FFF2-40B4-BE49-F238E27FC236}">
                <a16:creationId xmlns:a16="http://schemas.microsoft.com/office/drawing/2014/main" id="{F1F5B36F-0D6E-7943-BC84-6DF29E32030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766690" y="3782252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new Projects</a:t>
            </a:r>
          </a:p>
        </p:txBody>
      </p:sp>
      <p:sp>
        <p:nvSpPr>
          <p:cNvPr id="167" name="OTLSHAPE_SLT_7d960969ddfc4dfea831723149c1842e_Shape">
            <a:extLst>
              <a:ext uri="{FF2B5EF4-FFF2-40B4-BE49-F238E27FC236}">
                <a16:creationId xmlns:a16="http://schemas.microsoft.com/office/drawing/2014/main" id="{54CEF1C8-88B1-FE4E-91EB-4814C12EBEC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750067" y="4102846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new tasks</a:t>
            </a:r>
          </a:p>
        </p:txBody>
      </p:sp>
      <p:sp>
        <p:nvSpPr>
          <p:cNvPr id="168" name="OTLSHAPE_SLT_7d960969ddfc4dfea831723149c1842e_Shape">
            <a:extLst>
              <a:ext uri="{FF2B5EF4-FFF2-40B4-BE49-F238E27FC236}">
                <a16:creationId xmlns:a16="http://schemas.microsoft.com/office/drawing/2014/main" id="{68743113-2159-2349-BDFF-42BA22CCC29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750332" y="4423440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/ update tasks</a:t>
            </a:r>
          </a:p>
        </p:txBody>
      </p:sp>
      <p:sp>
        <p:nvSpPr>
          <p:cNvPr id="169" name="OTLSHAPE_SLT_7d960969ddfc4dfea831723149c1842e_Shape">
            <a:extLst>
              <a:ext uri="{FF2B5EF4-FFF2-40B4-BE49-F238E27FC236}">
                <a16:creationId xmlns:a16="http://schemas.microsoft.com/office/drawing/2014/main" id="{30B501D2-D9D9-A542-B343-2B94EC94B9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774704" y="4744034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comments</a:t>
            </a:r>
          </a:p>
        </p:txBody>
      </p:sp>
      <p:sp>
        <p:nvSpPr>
          <p:cNvPr id="170" name="OTLSHAPE_SLT_7d960969ddfc4dfea831723149c1842e_Shape">
            <a:extLst>
              <a:ext uri="{FF2B5EF4-FFF2-40B4-BE49-F238E27FC236}">
                <a16:creationId xmlns:a16="http://schemas.microsoft.com/office/drawing/2014/main" id="{091CCC2C-0204-0B42-AC3B-C4598B68A77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785663" y="5064628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Kanban drag and drop</a:t>
            </a:r>
          </a:p>
        </p:txBody>
      </p:sp>
      <p:sp>
        <p:nvSpPr>
          <p:cNvPr id="171" name="OTLSHAPE_SLT_7d960969ddfc4dfea831723149c1842e_Shape">
            <a:extLst>
              <a:ext uri="{FF2B5EF4-FFF2-40B4-BE49-F238E27FC236}">
                <a16:creationId xmlns:a16="http://schemas.microsoft.com/office/drawing/2014/main" id="{6ABFE979-EDB5-E94E-8D5D-C7F32C50163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785663" y="5385222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Basic form validations</a:t>
            </a:r>
          </a:p>
        </p:txBody>
      </p:sp>
      <p:sp>
        <p:nvSpPr>
          <p:cNvPr id="172" name="OTLSHAPE_SLT_7d960969ddfc4dfea831723149c1842e_Shape">
            <a:extLst>
              <a:ext uri="{FF2B5EF4-FFF2-40B4-BE49-F238E27FC236}">
                <a16:creationId xmlns:a16="http://schemas.microsoft.com/office/drawing/2014/main" id="{642C043A-FA12-6646-9731-80FF17B6006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786244" y="5705816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Invite member to project</a:t>
            </a:r>
          </a:p>
        </p:txBody>
      </p:sp>
      <p:sp>
        <p:nvSpPr>
          <p:cNvPr id="173" name="OTLSHAPE_SLT_7d960969ddfc4dfea831723149c1842e_Shape">
            <a:extLst>
              <a:ext uri="{FF2B5EF4-FFF2-40B4-BE49-F238E27FC236}">
                <a16:creationId xmlns:a16="http://schemas.microsoft.com/office/drawing/2014/main" id="{E08CD8B3-7AA4-AF4D-8C2C-4D9BDFECE81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744242" y="6026412"/>
            <a:ext cx="2355408" cy="339592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 Task Navbar</a:t>
            </a:r>
          </a:p>
        </p:txBody>
      </p:sp>
      <p:sp>
        <p:nvSpPr>
          <p:cNvPr id="175" name="OTLSHAPE_M_0e28a84cf6724e00a089964be0d24b0c_Date">
            <a:extLst>
              <a:ext uri="{FF2B5EF4-FFF2-40B4-BE49-F238E27FC236}">
                <a16:creationId xmlns:a16="http://schemas.microsoft.com/office/drawing/2014/main" id="{30870A59-A359-3149-8F63-5BE8AE0A144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729186" y="230177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14th</a:t>
            </a:r>
          </a:p>
        </p:txBody>
      </p:sp>
      <p:sp>
        <p:nvSpPr>
          <p:cNvPr id="176" name="OTLSHAPE_TB_00000000000000000000000000000000_TimescaleInterval1">
            <a:extLst>
              <a:ext uri="{FF2B5EF4-FFF2-40B4-BE49-F238E27FC236}">
                <a16:creationId xmlns:a16="http://schemas.microsoft.com/office/drawing/2014/main" id="{0E6EB285-40B5-0640-AE4F-EC6BFE9551E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337910" y="1641246"/>
            <a:ext cx="776606" cy="2154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177" name="OTLSHAPE_TB_00000000000000000000000000000000_TimescaleInterval1">
            <a:extLst>
              <a:ext uri="{FF2B5EF4-FFF2-40B4-BE49-F238E27FC236}">
                <a16:creationId xmlns:a16="http://schemas.microsoft.com/office/drawing/2014/main" id="{1376E779-9EF4-1E4F-970F-2936912FA57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1175746" y="1641246"/>
            <a:ext cx="776606" cy="2154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MVP </a:t>
            </a:r>
          </a:p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Release</a:t>
            </a:r>
          </a:p>
        </p:txBody>
      </p:sp>
      <p:sp>
        <p:nvSpPr>
          <p:cNvPr id="178" name="OTLSHAPE_TB_00000000000000000000000000000000_TimescaleInterval1">
            <a:extLst>
              <a:ext uri="{FF2B5EF4-FFF2-40B4-BE49-F238E27FC236}">
                <a16:creationId xmlns:a16="http://schemas.microsoft.com/office/drawing/2014/main" id="{2281AE66-D852-6D4F-B9EC-6F7338A04B0D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121188" y="1641246"/>
            <a:ext cx="776606" cy="2154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179" name="OTLSHAPE_TB_00000000000000000000000000000000_TimescaleInterval1">
            <a:extLst>
              <a:ext uri="{FF2B5EF4-FFF2-40B4-BE49-F238E27FC236}">
                <a16:creationId xmlns:a16="http://schemas.microsoft.com/office/drawing/2014/main" id="{FB606C8F-F7B2-9045-BD1F-06809B57B1A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8699533" y="1641246"/>
            <a:ext cx="776606" cy="2154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2286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0A0-D206-0844-B937-7DD3121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76440"/>
            <a:ext cx="12192001" cy="736723"/>
          </a:xfrm>
          <a:solidFill>
            <a:schemeClr val="accent1">
              <a:lumMod val="75000"/>
              <a:alpha val="5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Status 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4C4AD-C8C1-8A41-9E8D-3744C1BC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6" y="1592591"/>
            <a:ext cx="8368146" cy="5168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05188-E213-C943-92DF-658F6AB3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0"/>
            <a:ext cx="1203147" cy="676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658F4-5FD6-FB46-B449-D1EF220E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962310" y="6166637"/>
            <a:ext cx="1229690" cy="6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CE418-1442-EE4A-97D7-817B52C5BFB0}"/>
              </a:ext>
            </a:extLst>
          </p:cNvPr>
          <p:cNvSpPr txBox="1"/>
          <p:nvPr/>
        </p:nvSpPr>
        <p:spPr>
          <a:xfrm>
            <a:off x="0" y="2909455"/>
            <a:ext cx="12192000" cy="769441"/>
          </a:xfrm>
          <a:prstGeom prst="rect">
            <a:avLst/>
          </a:prstGeom>
          <a:solidFill>
            <a:schemeClr val="accent1">
              <a:lumMod val="75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Demo of the /Website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EB66-EBF0-D748-BB90-D371D240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" y="-1"/>
            <a:ext cx="1108364" cy="776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5F41F-8302-EB46-BDC9-F8C0942C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0812028" y="6082145"/>
            <a:ext cx="1379971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AF0-085C-DD4A-8C57-1FA7705A22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57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      Directions for Future Development</a:t>
            </a:r>
            <a:br>
              <a:rPr lang="en-US" sz="3600" dirty="0"/>
            </a:br>
            <a:endParaRPr 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378A-D2B8-F043-A8F0-F626FD29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5D6F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Future Board: </a:t>
            </a:r>
            <a:endParaRPr lang="en-US" sz="2000" b="1" dirty="0">
              <a:latin typeface="+mj-lt"/>
              <a:cs typeface="Apple Chancery" panose="03020702040506060504" pitchFamily="66" charset="-79"/>
            </a:endParaRP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Inbox/Notifications           	 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Project roadmap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Task History (Audit) 	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Messaging </a:t>
            </a:r>
            <a:endParaRPr lang="en-US" sz="800" b="1" dirty="0">
              <a:latin typeface="+mj-lt"/>
              <a:cs typeface="Apple Chancery" panose="03020702040506060504" pitchFamily="66" charset="-79"/>
            </a:endParaRP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Task Prioritization	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Project comments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Task Story Pointing	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Cascading comments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Full Markdown Support	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Ability to tag members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Ability to add meeting notes     </a:t>
            </a:r>
          </a:p>
          <a:p>
            <a:pPr lvl="1"/>
            <a:r>
              <a:rPr lang="en-US" sz="1400" b="1" dirty="0">
                <a:latin typeface="+mj-lt"/>
                <a:cs typeface="Apple Chancery" panose="03020702040506060504" pitchFamily="66" charset="-79"/>
              </a:rPr>
              <a:t>Project Backlog Page</a:t>
            </a:r>
          </a:p>
          <a:p>
            <a:pPr lvl="1"/>
            <a:endParaRPr lang="en-US" sz="1400" b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A5F2-0E3D-F943-8E25-C6FD8BCA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5D6F4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Team’s thoughts on the final Project:</a:t>
            </a:r>
          </a:p>
          <a:p>
            <a:r>
              <a:rPr lang="en-US" sz="1600" b="1" dirty="0">
                <a:latin typeface="+mj-lt"/>
                <a:cs typeface="Apple Chancery" panose="03020702040506060504" pitchFamily="66" charset="-79"/>
              </a:rPr>
              <a:t>Team worked very well together</a:t>
            </a:r>
          </a:p>
          <a:p>
            <a:pPr marL="0" indent="0">
              <a:buNone/>
            </a:pPr>
            <a:endParaRPr lang="en-US" sz="1600" b="1" dirty="0">
              <a:latin typeface="+mj-lt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Team’s advice to share for the final Project:</a:t>
            </a:r>
          </a:p>
          <a:p>
            <a:r>
              <a:rPr lang="en-US" sz="1600" dirty="0"/>
              <a:t>More time to add future board </a:t>
            </a:r>
          </a:p>
          <a:p>
            <a:r>
              <a:rPr lang="en-US" sz="1600" dirty="0"/>
              <a:t>Taking on Jira is a challenge 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3703E-6110-8F43-891A-340A7053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-2"/>
            <a:ext cx="1302327" cy="92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CB84F-AA51-794E-8D09-2C1F41C5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811723" y="6096000"/>
            <a:ext cx="1355326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135-FC0E-0842-9944-1F4BF7F8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5235"/>
            <a:ext cx="12192000" cy="942109"/>
          </a:xfrm>
          <a:solidFill>
            <a:schemeClr val="accent1">
              <a:lumMod val="75000"/>
              <a:alpha val="57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1EEA-EB82-1C4F-B349-916D47051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1309"/>
            <a:ext cx="12192000" cy="3879272"/>
          </a:xfrm>
          <a:solidFill>
            <a:srgbClr val="F5D6F4"/>
          </a:solidFill>
        </p:spPr>
        <p:txBody>
          <a:bodyPr/>
          <a:lstStyle/>
          <a:p>
            <a:endParaRPr lang="en-US" sz="1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en-US" sz="1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Deployed:  </a:t>
            </a:r>
            <a:r>
              <a:rPr lang="en-US" sz="1800" u="sng" dirty="0">
                <a:hlinkClick r:id="rId2"/>
              </a:rPr>
              <a:t>https://projectkanri.herokuapp.com/</a:t>
            </a:r>
            <a:endParaRPr lang="en-US" sz="1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GitHub repo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https://github.com/moojigc/ProjectKanri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GitHub Project Tracking: </a:t>
            </a:r>
            <a:r>
              <a:rPr lang="en-US" sz="1800" dirty="0">
                <a:hlinkClick r:id="rId4"/>
              </a:rPr>
              <a:t>https://github.com/moojigc/ProjectKanri/projects/1</a:t>
            </a:r>
            <a:endParaRPr lang="en-US" sz="1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75BA0-A327-8F48-9FB7-F012F439D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-3177"/>
            <a:ext cx="1066799" cy="85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27C0-3A2B-C045-AC75-3D6D7AA1A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10875818" y="6118008"/>
            <a:ext cx="1316182" cy="7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5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549</Words>
  <Application>Microsoft Macintosh PowerPoint</Application>
  <PresentationFormat>Widescreen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Franklin Gothic Medium</vt:lpstr>
      <vt:lpstr>Office Theme</vt:lpstr>
      <vt:lpstr>PowerPoint Presentation</vt:lpstr>
      <vt:lpstr>Elevator Pitch</vt:lpstr>
      <vt:lpstr>Concept </vt:lpstr>
      <vt:lpstr>Used Tools</vt:lpstr>
      <vt:lpstr>Roadmap</vt:lpstr>
      <vt:lpstr>Status Board</vt:lpstr>
      <vt:lpstr>PowerPoint Presentation</vt:lpstr>
      <vt:lpstr>       Directions for Future Development </vt:lpstr>
      <vt:lpstr>Links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Mahfuza Pia Rahman</dc:creator>
  <cp:lastModifiedBy>Mahfuza Pia Rahman</cp:lastModifiedBy>
  <cp:revision>61</cp:revision>
  <dcterms:created xsi:type="dcterms:W3CDTF">2020-07-01T00:39:15Z</dcterms:created>
  <dcterms:modified xsi:type="dcterms:W3CDTF">2020-07-20T23:58:19Z</dcterms:modified>
</cp:coreProperties>
</file>