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A6A6A6"/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26" y="612"/>
      </p:cViewPr>
      <p:guideLst>
        <p:guide orient="horz" pos="10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AF86-0CA6-456F-8919-9F7F2942E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89A69-71E0-4FDD-A594-BD2CBB19F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CAC5E-F30B-4B01-915F-C8EEEDD7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C5F6-8A7B-49FE-901F-8218797F114A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19004-5ED7-40D1-8E98-F6F122D6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81AEE-92C3-4E93-B99A-B8C5C4EA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5F51-E808-46D9-A447-0E9F0268ED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9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51AA-1704-45DA-AD43-36B35346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49BBF-57FA-4A1B-819E-FA009ADFA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46C54-169A-4039-BD40-DA3F11A6F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C5F6-8A7B-49FE-901F-8218797F114A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533CA-2C35-4699-86DF-72E90C31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8466C-B3E9-4275-9BFB-138EE6C6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5F51-E808-46D9-A447-0E9F0268ED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74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848F7-4A85-4AEC-8B0F-FAD296B26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3053A-EBE9-46C7-A3B0-525DAD602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08D46-5B0C-4E40-9F79-2DE74BB73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C5F6-8A7B-49FE-901F-8218797F114A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12DF9-C221-4057-ACDA-FB50628B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45AE3-6663-4881-84F7-48E870EE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5F51-E808-46D9-A447-0E9F0268ED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1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BAB4E-800F-4204-81E0-C50485E3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BC47A-F2AD-468F-A7F7-B50558E98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D4017-2967-484F-9DED-ACAB2A53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C5F6-8A7B-49FE-901F-8218797F114A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0BA84-7DD7-40C4-A30F-958331F22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45E1B-181F-4FBE-A951-6298E391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5F51-E808-46D9-A447-0E9F0268ED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0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DC69-E1FC-4FD2-AD16-7E9AB06F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7153E-ED0F-48B7-9998-05E47BA3E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689A6-CEEC-4EDD-94A3-3A57AAB5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C5F6-8A7B-49FE-901F-8218797F114A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D2035-1161-4062-A207-47936E8C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607BA-84D8-4A6D-B00A-362D7A97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5F51-E808-46D9-A447-0E9F0268ED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0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69CA-3FAD-4F7F-A72B-AFA3606E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1A01A-2AAC-472A-8964-206A88CA0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CA5AA-7E87-4F4D-AFC2-9C944331A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341BC-775B-48F8-B353-8CCE5D4E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C5F6-8A7B-49FE-901F-8218797F114A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33917-2E57-4752-9226-9A964D8F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15DB1-A99B-4A1D-A7CA-C1B784CC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5F51-E808-46D9-A447-0E9F0268ED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0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EA6F-2351-472B-9CB3-086AF085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6B516-1FFF-4F03-BC52-6357BFD29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C02CF-F7B7-4CD6-9C73-9DA00E940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0DC7D-5DFE-458E-93BD-0E496E50C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235574-375A-49A5-AD1E-415E5B799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B8EA23-21DE-4D39-B6D0-B9DC6DBD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C5F6-8A7B-49FE-901F-8218797F114A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65F912-B427-4F03-90FB-929D09D0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93CC8-4788-4227-A644-8C834625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5F51-E808-46D9-A447-0E9F0268ED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3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E8C4-4455-4187-8EC0-384F4BF0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257198-D269-47F0-871A-EABD4053B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C5F6-8A7B-49FE-901F-8218797F114A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789F4-14BB-4C12-B056-7AC8A026B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359B4-E1EF-4D52-BD6E-EA25CF56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5F51-E808-46D9-A447-0E9F0268ED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5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61FDE4-5E9D-444F-B687-B47C8774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C5F6-8A7B-49FE-901F-8218797F114A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6A2CBB-9EE5-446B-922F-0BC6C2C5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86383-B591-48B6-99CA-5E009BA6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5F51-E808-46D9-A447-0E9F0268ED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94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2483-C0FB-4F95-9835-6333B4B4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307FC-1D22-48CF-8313-425CF053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3A38B-B1AA-438F-B231-98F116E66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21C69-DA7C-4F46-B0F0-958511722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C5F6-8A7B-49FE-901F-8218797F114A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799B9-8C2B-4F35-B13A-33E858B2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9CD5B-0DE4-4BF1-9FE1-AA6753A5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5F51-E808-46D9-A447-0E9F0268ED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1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A576-A670-4D1C-92A6-101559A1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D64652-9927-47BC-8EDE-374054075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2AAD6-18AA-46E4-B15F-704AC01DA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71F20-4298-4086-AACD-A4382C99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C5F6-8A7B-49FE-901F-8218797F114A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0E067-8136-45A7-8750-67946C14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09A11-01C3-4684-A718-4BEAE915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5F51-E808-46D9-A447-0E9F0268ED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1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012E09-E241-4386-8CF2-37B7A53F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C616A-58C8-4C82-97B0-4E84C404F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56F05-06B4-4CE6-A667-A98D9EBD1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C5F6-8A7B-49FE-901F-8218797F114A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C3922-50F5-49BC-9B5B-0C5CFD5E3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3D1E2-E1F5-47D8-AA68-E23953DB4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45F51-E808-46D9-A447-0E9F0268ED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21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53">
            <a:extLst>
              <a:ext uri="{FF2B5EF4-FFF2-40B4-BE49-F238E27FC236}">
                <a16:creationId xmlns:a16="http://schemas.microsoft.com/office/drawing/2014/main" id="{ACA5CDFD-E74B-4A71-B15D-DC92190B5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8775" y="4539667"/>
            <a:ext cx="3625738" cy="1751547"/>
          </a:xfrm>
          <a:prstGeom prst="rect">
            <a:avLst/>
          </a:prstGeom>
          <a:solidFill>
            <a:srgbClr val="F6F6F6"/>
          </a:solidFill>
          <a:ln>
            <a:solidFill>
              <a:srgbClr val="D2D2D2"/>
            </a:solidFill>
            <a:prstDash val="lgDash"/>
          </a:ln>
          <a:extLst/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5" name="Rectangle 359">
            <a:extLst>
              <a:ext uri="{FF2B5EF4-FFF2-40B4-BE49-F238E27FC236}">
                <a16:creationId xmlns:a16="http://schemas.microsoft.com/office/drawing/2014/main" id="{54E799F4-861F-4FF8-9868-5A0C7546A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0610" y="3696494"/>
            <a:ext cx="3638946" cy="724940"/>
          </a:xfrm>
          <a:prstGeom prst="rect">
            <a:avLst/>
          </a:prstGeom>
          <a:solidFill>
            <a:srgbClr val="0072C6"/>
          </a:solidFill>
          <a:ln>
            <a:noFill/>
          </a:ln>
          <a:extLst/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6" name="Rectangle 954">
            <a:extLst>
              <a:ext uri="{FF2B5EF4-FFF2-40B4-BE49-F238E27FC236}">
                <a16:creationId xmlns:a16="http://schemas.microsoft.com/office/drawing/2014/main" id="{90E66351-5384-413D-A915-3B868D90E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8730" y="3936444"/>
            <a:ext cx="3062049" cy="246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20450"/>
            <a:r>
              <a:rPr lang="en-US" alt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Virtual Network</a:t>
            </a:r>
            <a:endParaRPr lang="en-US" alt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27FC1-C9DD-49BD-BE97-910C309E3651}"/>
              </a:ext>
            </a:extLst>
          </p:cNvPr>
          <p:cNvSpPr/>
          <p:nvPr/>
        </p:nvSpPr>
        <p:spPr>
          <a:xfrm>
            <a:off x="7739399" y="4797127"/>
            <a:ext cx="3273301" cy="1308119"/>
          </a:xfrm>
          <a:prstGeom prst="rect">
            <a:avLst/>
          </a:prstGeom>
          <a:noFill/>
          <a:ln>
            <a:solidFill>
              <a:srgbClr val="0072C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71AE82-301C-4701-BE78-4D59495C3D0F}"/>
              </a:ext>
            </a:extLst>
          </p:cNvPr>
          <p:cNvSpPr txBox="1"/>
          <p:nvPr/>
        </p:nvSpPr>
        <p:spPr>
          <a:xfrm>
            <a:off x="8083105" y="4677760"/>
            <a:ext cx="1506485" cy="246221"/>
          </a:xfrm>
          <a:prstGeom prst="rect">
            <a:avLst/>
          </a:prstGeom>
          <a:solidFill>
            <a:srgbClr val="F6F6F6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Network security group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33A3E3-B4DE-4526-AE07-3D299FC49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029" y="4655311"/>
            <a:ext cx="284400" cy="304457"/>
          </a:xfrm>
          <a:prstGeom prst="rect">
            <a:avLst/>
          </a:prstGeom>
          <a:solidFill>
            <a:srgbClr val="F6F6F6"/>
          </a:solidFill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E610E76-0F1B-4C44-B39C-D8569DD766F4}"/>
              </a:ext>
            </a:extLst>
          </p:cNvPr>
          <p:cNvGrpSpPr/>
          <p:nvPr/>
        </p:nvGrpSpPr>
        <p:grpSpPr>
          <a:xfrm>
            <a:off x="8170960" y="5099000"/>
            <a:ext cx="750526" cy="715859"/>
            <a:chOff x="593795" y="2511878"/>
            <a:chExt cx="750526" cy="715859"/>
          </a:xfrm>
        </p:grpSpPr>
        <p:sp>
          <p:nvSpPr>
            <p:cNvPr id="11" name="Freeform 86">
              <a:extLst>
                <a:ext uri="{FF2B5EF4-FFF2-40B4-BE49-F238E27FC236}">
                  <a16:creationId xmlns:a16="http://schemas.microsoft.com/office/drawing/2014/main" id="{5AEBA20B-7310-47E0-91B9-2A17CC0899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2267" y="2511878"/>
              <a:ext cx="253582" cy="452036"/>
            </a:xfrm>
            <a:custGeom>
              <a:avLst/>
              <a:gdLst>
                <a:gd name="T0" fmla="*/ 5 w 73"/>
                <a:gd name="T1" fmla="*/ 128 h 128"/>
                <a:gd name="T2" fmla="*/ 69 w 73"/>
                <a:gd name="T3" fmla="*/ 128 h 128"/>
                <a:gd name="T4" fmla="*/ 73 w 73"/>
                <a:gd name="T5" fmla="*/ 124 h 128"/>
                <a:gd name="T6" fmla="*/ 73 w 73"/>
                <a:gd name="T7" fmla="*/ 102 h 128"/>
                <a:gd name="T8" fmla="*/ 73 w 73"/>
                <a:gd name="T9" fmla="*/ 39 h 128"/>
                <a:gd name="T10" fmla="*/ 73 w 73"/>
                <a:gd name="T11" fmla="*/ 5 h 128"/>
                <a:gd name="T12" fmla="*/ 69 w 73"/>
                <a:gd name="T13" fmla="*/ 0 h 128"/>
                <a:gd name="T14" fmla="*/ 5 w 73"/>
                <a:gd name="T15" fmla="*/ 0 h 128"/>
                <a:gd name="T16" fmla="*/ 0 w 73"/>
                <a:gd name="T17" fmla="*/ 5 h 128"/>
                <a:gd name="T18" fmla="*/ 0 w 73"/>
                <a:gd name="T19" fmla="*/ 124 h 128"/>
                <a:gd name="T20" fmla="*/ 5 w 73"/>
                <a:gd name="T21" fmla="*/ 128 h 128"/>
                <a:gd name="T22" fmla="*/ 28 w 73"/>
                <a:gd name="T23" fmla="*/ 110 h 128"/>
                <a:gd name="T24" fmla="*/ 46 w 73"/>
                <a:gd name="T25" fmla="*/ 110 h 128"/>
                <a:gd name="T26" fmla="*/ 46 w 73"/>
                <a:gd name="T27" fmla="*/ 119 h 128"/>
                <a:gd name="T28" fmla="*/ 28 w 73"/>
                <a:gd name="T29" fmla="*/ 119 h 128"/>
                <a:gd name="T30" fmla="*/ 28 w 73"/>
                <a:gd name="T31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128">
                  <a:moveTo>
                    <a:pt x="5" y="128"/>
                  </a:moveTo>
                  <a:cubicBezTo>
                    <a:pt x="69" y="128"/>
                    <a:pt x="69" y="128"/>
                    <a:pt x="69" y="128"/>
                  </a:cubicBezTo>
                  <a:cubicBezTo>
                    <a:pt x="71" y="128"/>
                    <a:pt x="73" y="126"/>
                    <a:pt x="73" y="124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3"/>
                    <a:pt x="71" y="0"/>
                    <a:pt x="6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6"/>
                    <a:pt x="2" y="128"/>
                    <a:pt x="5" y="128"/>
                  </a:cubicBezTo>
                  <a:close/>
                  <a:moveTo>
                    <a:pt x="28" y="110"/>
                  </a:moveTo>
                  <a:cubicBezTo>
                    <a:pt x="46" y="110"/>
                    <a:pt x="46" y="110"/>
                    <a:pt x="46" y="110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28" y="119"/>
                    <a:pt x="28" y="119"/>
                    <a:pt x="28" y="119"/>
                  </a:cubicBezTo>
                  <a:lnTo>
                    <a:pt x="28" y="11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481E28-52F6-42F8-A812-D2E168C1B677}"/>
                </a:ext>
              </a:extLst>
            </p:cNvPr>
            <p:cNvSpPr txBox="1"/>
            <p:nvPr/>
          </p:nvSpPr>
          <p:spPr>
            <a:xfrm>
              <a:off x="593795" y="2950738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CLIENT1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D46DA0-44D4-4B25-B890-3CC0F8106E5B}"/>
              </a:ext>
            </a:extLst>
          </p:cNvPr>
          <p:cNvGrpSpPr/>
          <p:nvPr/>
        </p:nvGrpSpPr>
        <p:grpSpPr>
          <a:xfrm>
            <a:off x="9199757" y="5099000"/>
            <a:ext cx="540533" cy="723508"/>
            <a:chOff x="9596560" y="4639160"/>
            <a:chExt cx="540533" cy="72350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D62C212-DC64-4202-82E0-84A9CEEE2BDB}"/>
                </a:ext>
              </a:extLst>
            </p:cNvPr>
            <p:cNvGrpSpPr/>
            <p:nvPr/>
          </p:nvGrpSpPr>
          <p:grpSpPr>
            <a:xfrm>
              <a:off x="9630484" y="4639160"/>
              <a:ext cx="472684" cy="461428"/>
              <a:chOff x="417487" y="819780"/>
              <a:chExt cx="200026" cy="195263"/>
            </a:xfrm>
          </p:grpSpPr>
          <p:sp>
            <p:nvSpPr>
              <p:cNvPr id="16" name="Freeform 59">
                <a:extLst>
                  <a:ext uri="{FF2B5EF4-FFF2-40B4-BE49-F238E27FC236}">
                    <a16:creationId xmlns:a16="http://schemas.microsoft.com/office/drawing/2014/main" id="{FABED703-D4B1-4236-9C16-3493704EAD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7487" y="819780"/>
                <a:ext cx="109538" cy="195263"/>
              </a:xfrm>
              <a:custGeom>
                <a:avLst/>
                <a:gdLst>
                  <a:gd name="T0" fmla="*/ 4 w 73"/>
                  <a:gd name="T1" fmla="*/ 128 h 128"/>
                  <a:gd name="T2" fmla="*/ 45 w 73"/>
                  <a:gd name="T3" fmla="*/ 128 h 128"/>
                  <a:gd name="T4" fmla="*/ 45 w 73"/>
                  <a:gd name="T5" fmla="*/ 58 h 128"/>
                  <a:gd name="T6" fmla="*/ 73 w 73"/>
                  <a:gd name="T7" fmla="*/ 58 h 128"/>
                  <a:gd name="T8" fmla="*/ 73 w 73"/>
                  <a:gd name="T9" fmla="*/ 5 h 128"/>
                  <a:gd name="T10" fmla="*/ 68 w 73"/>
                  <a:gd name="T11" fmla="*/ 0 h 128"/>
                  <a:gd name="T12" fmla="*/ 4 w 73"/>
                  <a:gd name="T13" fmla="*/ 0 h 128"/>
                  <a:gd name="T14" fmla="*/ 0 w 73"/>
                  <a:gd name="T15" fmla="*/ 5 h 128"/>
                  <a:gd name="T16" fmla="*/ 0 w 73"/>
                  <a:gd name="T17" fmla="*/ 124 h 128"/>
                  <a:gd name="T18" fmla="*/ 4 w 73"/>
                  <a:gd name="T19" fmla="*/ 128 h 128"/>
                  <a:gd name="T20" fmla="*/ 27 w 73"/>
                  <a:gd name="T21" fmla="*/ 110 h 128"/>
                  <a:gd name="T22" fmla="*/ 45 w 73"/>
                  <a:gd name="T23" fmla="*/ 110 h 128"/>
                  <a:gd name="T24" fmla="*/ 45 w 73"/>
                  <a:gd name="T25" fmla="*/ 119 h 128"/>
                  <a:gd name="T26" fmla="*/ 27 w 73"/>
                  <a:gd name="T27" fmla="*/ 119 h 128"/>
                  <a:gd name="T28" fmla="*/ 27 w 73"/>
                  <a:gd name="T29" fmla="*/ 11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3" h="128">
                    <a:moveTo>
                      <a:pt x="4" y="128"/>
                    </a:moveTo>
                    <a:cubicBezTo>
                      <a:pt x="45" y="128"/>
                      <a:pt x="45" y="128"/>
                      <a:pt x="45" y="12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73" y="58"/>
                      <a:pt x="73" y="58"/>
                      <a:pt x="73" y="58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2"/>
                      <a:pt x="71" y="0"/>
                      <a:pt x="6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6"/>
                      <a:pt x="2" y="128"/>
                      <a:pt x="4" y="128"/>
                    </a:cubicBezTo>
                    <a:close/>
                    <a:moveTo>
                      <a:pt x="27" y="110"/>
                    </a:moveTo>
                    <a:cubicBezTo>
                      <a:pt x="45" y="110"/>
                      <a:pt x="45" y="110"/>
                      <a:pt x="45" y="110"/>
                    </a:cubicBezTo>
                    <a:cubicBezTo>
                      <a:pt x="45" y="119"/>
                      <a:pt x="45" y="119"/>
                      <a:pt x="45" y="119"/>
                    </a:cubicBezTo>
                    <a:cubicBezTo>
                      <a:pt x="27" y="119"/>
                      <a:pt x="27" y="119"/>
                      <a:pt x="27" y="119"/>
                    </a:cubicBezTo>
                    <a:lnTo>
                      <a:pt x="27" y="110"/>
                    </a:ln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7" name="Freeform 60">
                <a:extLst>
                  <a:ext uri="{FF2B5EF4-FFF2-40B4-BE49-F238E27FC236}">
                    <a16:creationId xmlns:a16="http://schemas.microsoft.com/office/drawing/2014/main" id="{F040D9C7-378C-4876-B335-F2D6B0250D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275" y="945192"/>
                <a:ext cx="122238" cy="69850"/>
              </a:xfrm>
              <a:custGeom>
                <a:avLst/>
                <a:gdLst>
                  <a:gd name="T0" fmla="*/ 77 w 77"/>
                  <a:gd name="T1" fmla="*/ 15 h 44"/>
                  <a:gd name="T2" fmla="*/ 77 w 77"/>
                  <a:gd name="T3" fmla="*/ 0 h 44"/>
                  <a:gd name="T4" fmla="*/ 0 w 77"/>
                  <a:gd name="T5" fmla="*/ 0 h 44"/>
                  <a:gd name="T6" fmla="*/ 0 w 77"/>
                  <a:gd name="T7" fmla="*/ 44 h 44"/>
                  <a:gd name="T8" fmla="*/ 77 w 77"/>
                  <a:gd name="T9" fmla="*/ 44 h 44"/>
                  <a:gd name="T10" fmla="*/ 77 w 77"/>
                  <a:gd name="T11" fmla="*/ 1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44">
                    <a:moveTo>
                      <a:pt x="77" y="15"/>
                    </a:moveTo>
                    <a:lnTo>
                      <a:pt x="77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77" y="44"/>
                    </a:lnTo>
                    <a:lnTo>
                      <a:pt x="77" y="15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8" name="Rectangle 61">
                <a:extLst>
                  <a:ext uri="{FF2B5EF4-FFF2-40B4-BE49-F238E27FC236}">
                    <a16:creationId xmlns:a16="http://schemas.microsoft.com/office/drawing/2014/main" id="{1A69F93B-7EF0-48D3-9F85-60058D9A5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275" y="919792"/>
                <a:ext cx="122238" cy="17463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8E9D363-4E5E-4855-AE2A-F06335B64744}"/>
                </a:ext>
              </a:extLst>
            </p:cNvPr>
            <p:cNvSpPr txBox="1"/>
            <p:nvPr/>
          </p:nvSpPr>
          <p:spPr>
            <a:xfrm>
              <a:off x="9596560" y="5085669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APP1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111729F-486E-4368-B4EF-B9225E3C4218}"/>
              </a:ext>
            </a:extLst>
          </p:cNvPr>
          <p:cNvGrpSpPr/>
          <p:nvPr/>
        </p:nvGrpSpPr>
        <p:grpSpPr>
          <a:xfrm>
            <a:off x="10104815" y="5099000"/>
            <a:ext cx="501352" cy="716773"/>
            <a:chOff x="2473655" y="2506705"/>
            <a:chExt cx="501352" cy="71677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038D2C0-8043-4E1E-AEE6-7D1860E20DB5}"/>
                </a:ext>
              </a:extLst>
            </p:cNvPr>
            <p:cNvGrpSpPr/>
            <p:nvPr/>
          </p:nvGrpSpPr>
          <p:grpSpPr>
            <a:xfrm>
              <a:off x="2574281" y="2506705"/>
              <a:ext cx="400726" cy="461425"/>
              <a:chOff x="1159054" y="3298441"/>
              <a:chExt cx="161925" cy="195263"/>
            </a:xfrm>
          </p:grpSpPr>
          <p:sp>
            <p:nvSpPr>
              <p:cNvPr id="22" name="Freeform 108">
                <a:extLst>
                  <a:ext uri="{FF2B5EF4-FFF2-40B4-BE49-F238E27FC236}">
                    <a16:creationId xmlns:a16="http://schemas.microsoft.com/office/drawing/2014/main" id="{E25CDCEC-BC03-4629-869A-37A6B2550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966" y="3333366"/>
                <a:ext cx="100013" cy="101600"/>
              </a:xfrm>
              <a:custGeom>
                <a:avLst/>
                <a:gdLst>
                  <a:gd name="T0" fmla="*/ 32 w 63"/>
                  <a:gd name="T1" fmla="*/ 0 h 64"/>
                  <a:gd name="T2" fmla="*/ 0 w 63"/>
                  <a:gd name="T3" fmla="*/ 64 h 64"/>
                  <a:gd name="T4" fmla="*/ 63 w 63"/>
                  <a:gd name="T5" fmla="*/ 64 h 64"/>
                  <a:gd name="T6" fmla="*/ 32 w 63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64">
                    <a:moveTo>
                      <a:pt x="32" y="0"/>
                    </a:moveTo>
                    <a:lnTo>
                      <a:pt x="0" y="64"/>
                    </a:lnTo>
                    <a:lnTo>
                      <a:pt x="63" y="64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23" name="Freeform 109">
                <a:extLst>
                  <a:ext uri="{FF2B5EF4-FFF2-40B4-BE49-F238E27FC236}">
                    <a16:creationId xmlns:a16="http://schemas.microsoft.com/office/drawing/2014/main" id="{D5FADBC6-2B08-4E04-87AC-8A874098BF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59054" y="3298441"/>
                <a:ext cx="109538" cy="195263"/>
              </a:xfrm>
              <a:custGeom>
                <a:avLst/>
                <a:gdLst>
                  <a:gd name="T0" fmla="*/ 4 w 73"/>
                  <a:gd name="T1" fmla="*/ 128 h 128"/>
                  <a:gd name="T2" fmla="*/ 69 w 73"/>
                  <a:gd name="T3" fmla="*/ 128 h 128"/>
                  <a:gd name="T4" fmla="*/ 73 w 73"/>
                  <a:gd name="T5" fmla="*/ 124 h 128"/>
                  <a:gd name="T6" fmla="*/ 73 w 73"/>
                  <a:gd name="T7" fmla="*/ 95 h 128"/>
                  <a:gd name="T8" fmla="*/ 30 w 73"/>
                  <a:gd name="T9" fmla="*/ 95 h 128"/>
                  <a:gd name="T10" fmla="*/ 73 w 73"/>
                  <a:gd name="T11" fmla="*/ 11 h 128"/>
                  <a:gd name="T12" fmla="*/ 73 w 73"/>
                  <a:gd name="T13" fmla="*/ 5 h 128"/>
                  <a:gd name="T14" fmla="*/ 69 w 73"/>
                  <a:gd name="T15" fmla="*/ 0 h 128"/>
                  <a:gd name="T16" fmla="*/ 4 w 73"/>
                  <a:gd name="T17" fmla="*/ 0 h 128"/>
                  <a:gd name="T18" fmla="*/ 0 w 73"/>
                  <a:gd name="T19" fmla="*/ 5 h 128"/>
                  <a:gd name="T20" fmla="*/ 0 w 73"/>
                  <a:gd name="T21" fmla="*/ 124 h 128"/>
                  <a:gd name="T22" fmla="*/ 4 w 73"/>
                  <a:gd name="T23" fmla="*/ 128 h 128"/>
                  <a:gd name="T24" fmla="*/ 27 w 73"/>
                  <a:gd name="T25" fmla="*/ 110 h 128"/>
                  <a:gd name="T26" fmla="*/ 46 w 73"/>
                  <a:gd name="T27" fmla="*/ 110 h 128"/>
                  <a:gd name="T28" fmla="*/ 46 w 73"/>
                  <a:gd name="T29" fmla="*/ 119 h 128"/>
                  <a:gd name="T30" fmla="*/ 27 w 73"/>
                  <a:gd name="T31" fmla="*/ 119 h 128"/>
                  <a:gd name="T32" fmla="*/ 27 w 73"/>
                  <a:gd name="T33" fmla="*/ 11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128">
                    <a:moveTo>
                      <a:pt x="4" y="128"/>
                    </a:moveTo>
                    <a:cubicBezTo>
                      <a:pt x="69" y="128"/>
                      <a:pt x="69" y="128"/>
                      <a:pt x="69" y="128"/>
                    </a:cubicBezTo>
                    <a:cubicBezTo>
                      <a:pt x="71" y="128"/>
                      <a:pt x="73" y="126"/>
                      <a:pt x="73" y="124"/>
                    </a:cubicBezTo>
                    <a:cubicBezTo>
                      <a:pt x="73" y="95"/>
                      <a:pt x="73" y="95"/>
                      <a:pt x="73" y="95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73" y="11"/>
                      <a:pt x="73" y="11"/>
                      <a:pt x="73" y="11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3"/>
                      <a:pt x="71" y="0"/>
                      <a:pt x="6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3"/>
                      <a:pt x="0" y="5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6"/>
                      <a:pt x="2" y="128"/>
                      <a:pt x="4" y="128"/>
                    </a:cubicBezTo>
                    <a:close/>
                    <a:moveTo>
                      <a:pt x="27" y="110"/>
                    </a:moveTo>
                    <a:cubicBezTo>
                      <a:pt x="46" y="110"/>
                      <a:pt x="46" y="110"/>
                      <a:pt x="46" y="110"/>
                    </a:cubicBezTo>
                    <a:cubicBezTo>
                      <a:pt x="46" y="119"/>
                      <a:pt x="46" y="119"/>
                      <a:pt x="46" y="119"/>
                    </a:cubicBezTo>
                    <a:cubicBezTo>
                      <a:pt x="27" y="119"/>
                      <a:pt x="27" y="119"/>
                      <a:pt x="27" y="119"/>
                    </a:cubicBezTo>
                    <a:lnTo>
                      <a:pt x="27" y="110"/>
                    </a:ln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453B0C-AFCA-4887-9960-0396B7FB8661}"/>
                </a:ext>
              </a:extLst>
            </p:cNvPr>
            <p:cNvSpPr txBox="1"/>
            <p:nvPr/>
          </p:nvSpPr>
          <p:spPr>
            <a:xfrm>
              <a:off x="2473655" y="2946479"/>
              <a:ext cx="470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DC1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BF538C2-9A4B-4EAA-A7D9-0C4C76BC7606}"/>
              </a:ext>
            </a:extLst>
          </p:cNvPr>
          <p:cNvSpPr/>
          <p:nvPr/>
        </p:nvSpPr>
        <p:spPr>
          <a:xfrm>
            <a:off x="8083105" y="4959768"/>
            <a:ext cx="2795427" cy="973642"/>
          </a:xfrm>
          <a:prstGeom prst="rect">
            <a:avLst/>
          </a:prstGeom>
          <a:noFill/>
          <a:ln w="1905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0813AF-E210-4756-B0BF-6CA1984C65D2}"/>
              </a:ext>
            </a:extLst>
          </p:cNvPr>
          <p:cNvSpPr txBox="1"/>
          <p:nvPr/>
        </p:nvSpPr>
        <p:spPr>
          <a:xfrm>
            <a:off x="10234310" y="5806556"/>
            <a:ext cx="583814" cy="246221"/>
          </a:xfrm>
          <a:prstGeom prst="rect">
            <a:avLst/>
          </a:prstGeom>
          <a:solidFill>
            <a:srgbClr val="F6F6F6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Subnet</a:t>
            </a:r>
          </a:p>
        </p:txBody>
      </p:sp>
      <p:sp>
        <p:nvSpPr>
          <p:cNvPr id="26" name="Rectangle 353">
            <a:extLst>
              <a:ext uri="{FF2B5EF4-FFF2-40B4-BE49-F238E27FC236}">
                <a16:creationId xmlns:a16="http://schemas.microsoft.com/office/drawing/2014/main" id="{157B4249-D213-49B5-881E-3B971BD81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60" y="1194722"/>
            <a:ext cx="3625738" cy="1751547"/>
          </a:xfrm>
          <a:prstGeom prst="rect">
            <a:avLst/>
          </a:prstGeom>
          <a:solidFill>
            <a:srgbClr val="F6F6F6"/>
          </a:solidFill>
          <a:ln>
            <a:solidFill>
              <a:srgbClr val="D2D2D2"/>
            </a:solidFill>
            <a:prstDash val="lgDash"/>
          </a:ln>
          <a:extLst/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27" name="Rectangle 359">
            <a:extLst>
              <a:ext uri="{FF2B5EF4-FFF2-40B4-BE49-F238E27FC236}">
                <a16:creationId xmlns:a16="http://schemas.microsoft.com/office/drawing/2014/main" id="{E529D793-12B7-40FB-8FE7-EF1F18BD2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95" y="351549"/>
            <a:ext cx="3638946" cy="724940"/>
          </a:xfrm>
          <a:prstGeom prst="rect">
            <a:avLst/>
          </a:prstGeom>
          <a:solidFill>
            <a:srgbClr val="0072C6"/>
          </a:solidFill>
          <a:ln>
            <a:noFill/>
          </a:ln>
          <a:extLst/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28" name="Rectangle 954">
            <a:extLst>
              <a:ext uri="{FF2B5EF4-FFF2-40B4-BE49-F238E27FC236}">
                <a16:creationId xmlns:a16="http://schemas.microsoft.com/office/drawing/2014/main" id="{F42C7528-4CAB-4D51-A3BB-337627F59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015" y="591499"/>
            <a:ext cx="3062049" cy="246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20450"/>
            <a:r>
              <a:rPr lang="en-US" alt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Virtual Network</a:t>
            </a:r>
            <a:endParaRPr lang="en-US" alt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1BAF6B-C1D5-4E98-ADFA-7FFE3301A308}"/>
              </a:ext>
            </a:extLst>
          </p:cNvPr>
          <p:cNvSpPr/>
          <p:nvPr/>
        </p:nvSpPr>
        <p:spPr>
          <a:xfrm>
            <a:off x="887684" y="1452182"/>
            <a:ext cx="3273301" cy="1308119"/>
          </a:xfrm>
          <a:prstGeom prst="rect">
            <a:avLst/>
          </a:prstGeom>
          <a:noFill/>
          <a:ln>
            <a:solidFill>
              <a:srgbClr val="0072C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1A9D26-1BC7-49B0-8599-7809033F27E5}"/>
              </a:ext>
            </a:extLst>
          </p:cNvPr>
          <p:cNvSpPr txBox="1"/>
          <p:nvPr/>
        </p:nvSpPr>
        <p:spPr>
          <a:xfrm>
            <a:off x="1231390" y="1332815"/>
            <a:ext cx="1506485" cy="246221"/>
          </a:xfrm>
          <a:prstGeom prst="rect">
            <a:avLst/>
          </a:prstGeom>
          <a:solidFill>
            <a:srgbClr val="F6F6F6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Network security group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B334371-4714-4126-BB2C-695F15979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14" y="1310366"/>
            <a:ext cx="284400" cy="304457"/>
          </a:xfrm>
          <a:prstGeom prst="rect">
            <a:avLst/>
          </a:prstGeom>
          <a:solidFill>
            <a:srgbClr val="F6F6F6"/>
          </a:solidFill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9DF0F092-BF2F-4416-81F3-DD54A0DD177A}"/>
              </a:ext>
            </a:extLst>
          </p:cNvPr>
          <p:cNvSpPr/>
          <p:nvPr/>
        </p:nvSpPr>
        <p:spPr>
          <a:xfrm>
            <a:off x="1231390" y="1614823"/>
            <a:ext cx="2795427" cy="973642"/>
          </a:xfrm>
          <a:prstGeom prst="rect">
            <a:avLst/>
          </a:prstGeom>
          <a:noFill/>
          <a:ln w="1905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25945A-8D45-43F8-A924-6CB6D824B35D}"/>
              </a:ext>
            </a:extLst>
          </p:cNvPr>
          <p:cNvSpPr txBox="1"/>
          <p:nvPr/>
        </p:nvSpPr>
        <p:spPr>
          <a:xfrm>
            <a:off x="3382595" y="2461611"/>
            <a:ext cx="583814" cy="246221"/>
          </a:xfrm>
          <a:prstGeom prst="rect">
            <a:avLst/>
          </a:prstGeom>
          <a:solidFill>
            <a:srgbClr val="F6F6F6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Subnet</a:t>
            </a:r>
          </a:p>
        </p:txBody>
      </p:sp>
      <p:sp>
        <p:nvSpPr>
          <p:cNvPr id="92" name="Rectangle 353">
            <a:extLst>
              <a:ext uri="{FF2B5EF4-FFF2-40B4-BE49-F238E27FC236}">
                <a16:creationId xmlns:a16="http://schemas.microsoft.com/office/drawing/2014/main" id="{D6CDD3B7-BC76-4DEC-A6CF-657F3B01C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60" y="4450262"/>
            <a:ext cx="3625738" cy="1751547"/>
          </a:xfrm>
          <a:prstGeom prst="rect">
            <a:avLst/>
          </a:prstGeom>
          <a:solidFill>
            <a:srgbClr val="F6F6F6"/>
          </a:solidFill>
          <a:ln>
            <a:solidFill>
              <a:srgbClr val="D2D2D2"/>
            </a:solidFill>
            <a:prstDash val="lgDash"/>
          </a:ln>
          <a:extLst/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93" name="Rectangle 359">
            <a:extLst>
              <a:ext uri="{FF2B5EF4-FFF2-40B4-BE49-F238E27FC236}">
                <a16:creationId xmlns:a16="http://schemas.microsoft.com/office/drawing/2014/main" id="{E68650D2-E82C-4ED0-87ED-B3D100381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95" y="3607089"/>
            <a:ext cx="3638946" cy="724940"/>
          </a:xfrm>
          <a:prstGeom prst="rect">
            <a:avLst/>
          </a:prstGeom>
          <a:solidFill>
            <a:srgbClr val="0072C6"/>
          </a:solidFill>
          <a:ln>
            <a:noFill/>
          </a:ln>
          <a:extLst/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94" name="Rectangle 954">
            <a:extLst>
              <a:ext uri="{FF2B5EF4-FFF2-40B4-BE49-F238E27FC236}">
                <a16:creationId xmlns:a16="http://schemas.microsoft.com/office/drawing/2014/main" id="{D1521EFE-AF22-41E0-84BE-84844F712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015" y="3847039"/>
            <a:ext cx="3062049" cy="246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20450"/>
            <a:r>
              <a:rPr lang="en-US" alt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Virtual Network</a:t>
            </a:r>
            <a:endParaRPr lang="en-US" alt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DA145D3-01E4-4D32-AD5C-8B96E2915AB1}"/>
              </a:ext>
            </a:extLst>
          </p:cNvPr>
          <p:cNvSpPr/>
          <p:nvPr/>
        </p:nvSpPr>
        <p:spPr>
          <a:xfrm>
            <a:off x="887684" y="4707722"/>
            <a:ext cx="3273301" cy="1308119"/>
          </a:xfrm>
          <a:prstGeom prst="rect">
            <a:avLst/>
          </a:prstGeom>
          <a:noFill/>
          <a:ln>
            <a:solidFill>
              <a:srgbClr val="0072C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01CC9DE-2011-4B03-8F1A-E08203DF52AB}"/>
              </a:ext>
            </a:extLst>
          </p:cNvPr>
          <p:cNvSpPr txBox="1"/>
          <p:nvPr/>
        </p:nvSpPr>
        <p:spPr>
          <a:xfrm>
            <a:off x="1231390" y="4588355"/>
            <a:ext cx="1506485" cy="246221"/>
          </a:xfrm>
          <a:prstGeom prst="rect">
            <a:avLst/>
          </a:prstGeom>
          <a:solidFill>
            <a:srgbClr val="F6F6F6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Network security group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8AD58971-95CE-4215-9CF7-F5A8D3351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14" y="4565906"/>
            <a:ext cx="284400" cy="304457"/>
          </a:xfrm>
          <a:prstGeom prst="rect">
            <a:avLst/>
          </a:prstGeom>
          <a:solidFill>
            <a:srgbClr val="F6F6F6"/>
          </a:solidFill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2DECA96-A25E-4091-96CF-6FE50AD3C22A}"/>
              </a:ext>
            </a:extLst>
          </p:cNvPr>
          <p:cNvGrpSpPr/>
          <p:nvPr/>
        </p:nvGrpSpPr>
        <p:grpSpPr>
          <a:xfrm>
            <a:off x="3253100" y="5009595"/>
            <a:ext cx="501352" cy="716773"/>
            <a:chOff x="2473655" y="2506705"/>
            <a:chExt cx="501352" cy="716773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2A7318E-54B5-47DF-9AE4-A6FEE744B222}"/>
                </a:ext>
              </a:extLst>
            </p:cNvPr>
            <p:cNvGrpSpPr/>
            <p:nvPr/>
          </p:nvGrpSpPr>
          <p:grpSpPr>
            <a:xfrm>
              <a:off x="2574281" y="2506705"/>
              <a:ext cx="400726" cy="461425"/>
              <a:chOff x="1159054" y="3298441"/>
              <a:chExt cx="161925" cy="195263"/>
            </a:xfrm>
          </p:grpSpPr>
          <p:sp>
            <p:nvSpPr>
              <p:cNvPr id="110" name="Freeform 108">
                <a:extLst>
                  <a:ext uri="{FF2B5EF4-FFF2-40B4-BE49-F238E27FC236}">
                    <a16:creationId xmlns:a16="http://schemas.microsoft.com/office/drawing/2014/main" id="{E622103E-A2B0-47E8-9AF3-0898951F07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966" y="3333366"/>
                <a:ext cx="100013" cy="101600"/>
              </a:xfrm>
              <a:custGeom>
                <a:avLst/>
                <a:gdLst>
                  <a:gd name="T0" fmla="*/ 32 w 63"/>
                  <a:gd name="T1" fmla="*/ 0 h 64"/>
                  <a:gd name="T2" fmla="*/ 0 w 63"/>
                  <a:gd name="T3" fmla="*/ 64 h 64"/>
                  <a:gd name="T4" fmla="*/ 63 w 63"/>
                  <a:gd name="T5" fmla="*/ 64 h 64"/>
                  <a:gd name="T6" fmla="*/ 32 w 63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64">
                    <a:moveTo>
                      <a:pt x="32" y="0"/>
                    </a:moveTo>
                    <a:lnTo>
                      <a:pt x="0" y="64"/>
                    </a:lnTo>
                    <a:lnTo>
                      <a:pt x="63" y="64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11" name="Freeform 109">
                <a:extLst>
                  <a:ext uri="{FF2B5EF4-FFF2-40B4-BE49-F238E27FC236}">
                    <a16:creationId xmlns:a16="http://schemas.microsoft.com/office/drawing/2014/main" id="{88193FD4-0EB2-4D65-915D-1F8C75A911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59054" y="3298441"/>
                <a:ext cx="109538" cy="195263"/>
              </a:xfrm>
              <a:custGeom>
                <a:avLst/>
                <a:gdLst>
                  <a:gd name="T0" fmla="*/ 4 w 73"/>
                  <a:gd name="T1" fmla="*/ 128 h 128"/>
                  <a:gd name="T2" fmla="*/ 69 w 73"/>
                  <a:gd name="T3" fmla="*/ 128 h 128"/>
                  <a:gd name="T4" fmla="*/ 73 w 73"/>
                  <a:gd name="T5" fmla="*/ 124 h 128"/>
                  <a:gd name="T6" fmla="*/ 73 w 73"/>
                  <a:gd name="T7" fmla="*/ 95 h 128"/>
                  <a:gd name="T8" fmla="*/ 30 w 73"/>
                  <a:gd name="T9" fmla="*/ 95 h 128"/>
                  <a:gd name="T10" fmla="*/ 73 w 73"/>
                  <a:gd name="T11" fmla="*/ 11 h 128"/>
                  <a:gd name="T12" fmla="*/ 73 w 73"/>
                  <a:gd name="T13" fmla="*/ 5 h 128"/>
                  <a:gd name="T14" fmla="*/ 69 w 73"/>
                  <a:gd name="T15" fmla="*/ 0 h 128"/>
                  <a:gd name="T16" fmla="*/ 4 w 73"/>
                  <a:gd name="T17" fmla="*/ 0 h 128"/>
                  <a:gd name="T18" fmla="*/ 0 w 73"/>
                  <a:gd name="T19" fmla="*/ 5 h 128"/>
                  <a:gd name="T20" fmla="*/ 0 w 73"/>
                  <a:gd name="T21" fmla="*/ 124 h 128"/>
                  <a:gd name="T22" fmla="*/ 4 w 73"/>
                  <a:gd name="T23" fmla="*/ 128 h 128"/>
                  <a:gd name="T24" fmla="*/ 27 w 73"/>
                  <a:gd name="T25" fmla="*/ 110 h 128"/>
                  <a:gd name="T26" fmla="*/ 46 w 73"/>
                  <a:gd name="T27" fmla="*/ 110 h 128"/>
                  <a:gd name="T28" fmla="*/ 46 w 73"/>
                  <a:gd name="T29" fmla="*/ 119 h 128"/>
                  <a:gd name="T30" fmla="*/ 27 w 73"/>
                  <a:gd name="T31" fmla="*/ 119 h 128"/>
                  <a:gd name="T32" fmla="*/ 27 w 73"/>
                  <a:gd name="T33" fmla="*/ 11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128">
                    <a:moveTo>
                      <a:pt x="4" y="128"/>
                    </a:moveTo>
                    <a:cubicBezTo>
                      <a:pt x="69" y="128"/>
                      <a:pt x="69" y="128"/>
                      <a:pt x="69" y="128"/>
                    </a:cubicBezTo>
                    <a:cubicBezTo>
                      <a:pt x="71" y="128"/>
                      <a:pt x="73" y="126"/>
                      <a:pt x="73" y="124"/>
                    </a:cubicBezTo>
                    <a:cubicBezTo>
                      <a:pt x="73" y="95"/>
                      <a:pt x="73" y="95"/>
                      <a:pt x="73" y="95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73" y="11"/>
                      <a:pt x="73" y="11"/>
                      <a:pt x="73" y="11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3"/>
                      <a:pt x="71" y="0"/>
                      <a:pt x="6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3"/>
                      <a:pt x="0" y="5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6"/>
                      <a:pt x="2" y="128"/>
                      <a:pt x="4" y="128"/>
                    </a:cubicBezTo>
                    <a:close/>
                    <a:moveTo>
                      <a:pt x="27" y="110"/>
                    </a:moveTo>
                    <a:cubicBezTo>
                      <a:pt x="46" y="110"/>
                      <a:pt x="46" y="110"/>
                      <a:pt x="46" y="110"/>
                    </a:cubicBezTo>
                    <a:cubicBezTo>
                      <a:pt x="46" y="119"/>
                      <a:pt x="46" y="119"/>
                      <a:pt x="46" y="119"/>
                    </a:cubicBezTo>
                    <a:cubicBezTo>
                      <a:pt x="27" y="119"/>
                      <a:pt x="27" y="119"/>
                      <a:pt x="27" y="119"/>
                    </a:cubicBezTo>
                    <a:lnTo>
                      <a:pt x="27" y="110"/>
                    </a:ln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9C6CD75-28B9-4AD3-865B-9B08E6A0D120}"/>
                </a:ext>
              </a:extLst>
            </p:cNvPr>
            <p:cNvSpPr txBox="1"/>
            <p:nvPr/>
          </p:nvSpPr>
          <p:spPr>
            <a:xfrm>
              <a:off x="2473655" y="2946479"/>
              <a:ext cx="470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DC1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790C1ED-8118-451F-88A7-6EA004015029}"/>
              </a:ext>
            </a:extLst>
          </p:cNvPr>
          <p:cNvSpPr/>
          <p:nvPr/>
        </p:nvSpPr>
        <p:spPr>
          <a:xfrm>
            <a:off x="1231390" y="4870363"/>
            <a:ext cx="2795427" cy="973642"/>
          </a:xfrm>
          <a:prstGeom prst="rect">
            <a:avLst/>
          </a:prstGeom>
          <a:noFill/>
          <a:ln w="1905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5DA97BE-F94B-424D-829D-DC2B57D4308E}"/>
              </a:ext>
            </a:extLst>
          </p:cNvPr>
          <p:cNvSpPr txBox="1"/>
          <p:nvPr/>
        </p:nvSpPr>
        <p:spPr>
          <a:xfrm>
            <a:off x="3382595" y="5717151"/>
            <a:ext cx="583814" cy="246221"/>
          </a:xfrm>
          <a:prstGeom prst="rect">
            <a:avLst/>
          </a:prstGeom>
          <a:solidFill>
            <a:srgbClr val="F6F6F6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Subnet</a:t>
            </a:r>
          </a:p>
        </p:txBody>
      </p:sp>
      <p:sp>
        <p:nvSpPr>
          <p:cNvPr id="114" name="Rectangle 353">
            <a:extLst>
              <a:ext uri="{FF2B5EF4-FFF2-40B4-BE49-F238E27FC236}">
                <a16:creationId xmlns:a16="http://schemas.microsoft.com/office/drawing/2014/main" id="{B6B5F8EE-E460-4CAA-AC47-9A1799168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8775" y="1194722"/>
            <a:ext cx="3625738" cy="1751547"/>
          </a:xfrm>
          <a:prstGeom prst="rect">
            <a:avLst/>
          </a:prstGeom>
          <a:solidFill>
            <a:srgbClr val="F6F6F6"/>
          </a:solidFill>
          <a:ln>
            <a:solidFill>
              <a:srgbClr val="D2D2D2"/>
            </a:solidFill>
            <a:prstDash val="lgDash"/>
          </a:ln>
          <a:extLst/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115" name="Rectangle 359">
            <a:extLst>
              <a:ext uri="{FF2B5EF4-FFF2-40B4-BE49-F238E27FC236}">
                <a16:creationId xmlns:a16="http://schemas.microsoft.com/office/drawing/2014/main" id="{54E998AE-2D22-4B9A-9575-F5B071476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0610" y="351549"/>
            <a:ext cx="3638946" cy="724940"/>
          </a:xfrm>
          <a:prstGeom prst="rect">
            <a:avLst/>
          </a:prstGeom>
          <a:solidFill>
            <a:srgbClr val="0072C6"/>
          </a:solidFill>
          <a:ln>
            <a:noFill/>
          </a:ln>
          <a:extLst/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116" name="Rectangle 954">
            <a:extLst>
              <a:ext uri="{FF2B5EF4-FFF2-40B4-BE49-F238E27FC236}">
                <a16:creationId xmlns:a16="http://schemas.microsoft.com/office/drawing/2014/main" id="{BED55A2E-9C03-4C4D-8561-01203B042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8730" y="591499"/>
            <a:ext cx="3062049" cy="246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20450"/>
            <a:r>
              <a:rPr lang="en-US" alt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Virtual Network</a:t>
            </a:r>
            <a:endParaRPr lang="en-US" alt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8EEA5DC-A53E-4321-B8C5-2D22F856E86C}"/>
              </a:ext>
            </a:extLst>
          </p:cNvPr>
          <p:cNvSpPr/>
          <p:nvPr/>
        </p:nvSpPr>
        <p:spPr>
          <a:xfrm>
            <a:off x="7739399" y="1452182"/>
            <a:ext cx="3273301" cy="1308119"/>
          </a:xfrm>
          <a:prstGeom prst="rect">
            <a:avLst/>
          </a:prstGeom>
          <a:noFill/>
          <a:ln>
            <a:solidFill>
              <a:srgbClr val="0072C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70DE925-DA6E-4CFF-AF66-04A9659E0228}"/>
              </a:ext>
            </a:extLst>
          </p:cNvPr>
          <p:cNvSpPr txBox="1"/>
          <p:nvPr/>
        </p:nvSpPr>
        <p:spPr>
          <a:xfrm>
            <a:off x="8083105" y="1332815"/>
            <a:ext cx="1506485" cy="246221"/>
          </a:xfrm>
          <a:prstGeom prst="rect">
            <a:avLst/>
          </a:prstGeom>
          <a:solidFill>
            <a:srgbClr val="F6F6F6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Network security group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4FFE703E-4397-416F-B318-9097C83DA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029" y="1310366"/>
            <a:ext cx="284400" cy="304457"/>
          </a:xfrm>
          <a:prstGeom prst="rect">
            <a:avLst/>
          </a:prstGeom>
          <a:solidFill>
            <a:srgbClr val="F6F6F6"/>
          </a:solidFill>
        </p:spPr>
      </p:pic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00755EF-C20C-4D9F-A648-AF6B368502BD}"/>
              </a:ext>
            </a:extLst>
          </p:cNvPr>
          <p:cNvGrpSpPr/>
          <p:nvPr/>
        </p:nvGrpSpPr>
        <p:grpSpPr>
          <a:xfrm>
            <a:off x="9199757" y="1754055"/>
            <a:ext cx="540533" cy="723508"/>
            <a:chOff x="9596560" y="4639160"/>
            <a:chExt cx="540533" cy="723508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76D3DEB4-011B-449D-AC72-5C14755C21C4}"/>
                </a:ext>
              </a:extLst>
            </p:cNvPr>
            <p:cNvGrpSpPr/>
            <p:nvPr/>
          </p:nvGrpSpPr>
          <p:grpSpPr>
            <a:xfrm>
              <a:off x="9630484" y="4639160"/>
              <a:ext cx="472684" cy="461428"/>
              <a:chOff x="417487" y="819780"/>
              <a:chExt cx="200026" cy="195263"/>
            </a:xfrm>
          </p:grpSpPr>
          <p:sp>
            <p:nvSpPr>
              <p:cNvPr id="126" name="Freeform 59">
                <a:extLst>
                  <a:ext uri="{FF2B5EF4-FFF2-40B4-BE49-F238E27FC236}">
                    <a16:creationId xmlns:a16="http://schemas.microsoft.com/office/drawing/2014/main" id="{47080218-3187-4A3D-8101-DF070A625B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7487" y="819780"/>
                <a:ext cx="109538" cy="195263"/>
              </a:xfrm>
              <a:custGeom>
                <a:avLst/>
                <a:gdLst>
                  <a:gd name="T0" fmla="*/ 4 w 73"/>
                  <a:gd name="T1" fmla="*/ 128 h 128"/>
                  <a:gd name="T2" fmla="*/ 45 w 73"/>
                  <a:gd name="T3" fmla="*/ 128 h 128"/>
                  <a:gd name="T4" fmla="*/ 45 w 73"/>
                  <a:gd name="T5" fmla="*/ 58 h 128"/>
                  <a:gd name="T6" fmla="*/ 73 w 73"/>
                  <a:gd name="T7" fmla="*/ 58 h 128"/>
                  <a:gd name="T8" fmla="*/ 73 w 73"/>
                  <a:gd name="T9" fmla="*/ 5 h 128"/>
                  <a:gd name="T10" fmla="*/ 68 w 73"/>
                  <a:gd name="T11" fmla="*/ 0 h 128"/>
                  <a:gd name="T12" fmla="*/ 4 w 73"/>
                  <a:gd name="T13" fmla="*/ 0 h 128"/>
                  <a:gd name="T14" fmla="*/ 0 w 73"/>
                  <a:gd name="T15" fmla="*/ 5 h 128"/>
                  <a:gd name="T16" fmla="*/ 0 w 73"/>
                  <a:gd name="T17" fmla="*/ 124 h 128"/>
                  <a:gd name="T18" fmla="*/ 4 w 73"/>
                  <a:gd name="T19" fmla="*/ 128 h 128"/>
                  <a:gd name="T20" fmla="*/ 27 w 73"/>
                  <a:gd name="T21" fmla="*/ 110 h 128"/>
                  <a:gd name="T22" fmla="*/ 45 w 73"/>
                  <a:gd name="T23" fmla="*/ 110 h 128"/>
                  <a:gd name="T24" fmla="*/ 45 w 73"/>
                  <a:gd name="T25" fmla="*/ 119 h 128"/>
                  <a:gd name="T26" fmla="*/ 27 w 73"/>
                  <a:gd name="T27" fmla="*/ 119 h 128"/>
                  <a:gd name="T28" fmla="*/ 27 w 73"/>
                  <a:gd name="T29" fmla="*/ 11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3" h="128">
                    <a:moveTo>
                      <a:pt x="4" y="128"/>
                    </a:moveTo>
                    <a:cubicBezTo>
                      <a:pt x="45" y="128"/>
                      <a:pt x="45" y="128"/>
                      <a:pt x="45" y="12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73" y="58"/>
                      <a:pt x="73" y="58"/>
                      <a:pt x="73" y="58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2"/>
                      <a:pt x="71" y="0"/>
                      <a:pt x="6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6"/>
                      <a:pt x="2" y="128"/>
                      <a:pt x="4" y="128"/>
                    </a:cubicBezTo>
                    <a:close/>
                    <a:moveTo>
                      <a:pt x="27" y="110"/>
                    </a:moveTo>
                    <a:cubicBezTo>
                      <a:pt x="45" y="110"/>
                      <a:pt x="45" y="110"/>
                      <a:pt x="45" y="110"/>
                    </a:cubicBezTo>
                    <a:cubicBezTo>
                      <a:pt x="45" y="119"/>
                      <a:pt x="45" y="119"/>
                      <a:pt x="45" y="119"/>
                    </a:cubicBezTo>
                    <a:cubicBezTo>
                      <a:pt x="27" y="119"/>
                      <a:pt x="27" y="119"/>
                      <a:pt x="27" y="119"/>
                    </a:cubicBezTo>
                    <a:lnTo>
                      <a:pt x="27" y="110"/>
                    </a:ln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27" name="Freeform 60">
                <a:extLst>
                  <a:ext uri="{FF2B5EF4-FFF2-40B4-BE49-F238E27FC236}">
                    <a16:creationId xmlns:a16="http://schemas.microsoft.com/office/drawing/2014/main" id="{343A4532-E7FC-4499-ABBC-48617552D2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275" y="945192"/>
                <a:ext cx="122238" cy="69850"/>
              </a:xfrm>
              <a:custGeom>
                <a:avLst/>
                <a:gdLst>
                  <a:gd name="T0" fmla="*/ 77 w 77"/>
                  <a:gd name="T1" fmla="*/ 15 h 44"/>
                  <a:gd name="T2" fmla="*/ 77 w 77"/>
                  <a:gd name="T3" fmla="*/ 0 h 44"/>
                  <a:gd name="T4" fmla="*/ 0 w 77"/>
                  <a:gd name="T5" fmla="*/ 0 h 44"/>
                  <a:gd name="T6" fmla="*/ 0 w 77"/>
                  <a:gd name="T7" fmla="*/ 44 h 44"/>
                  <a:gd name="T8" fmla="*/ 77 w 77"/>
                  <a:gd name="T9" fmla="*/ 44 h 44"/>
                  <a:gd name="T10" fmla="*/ 77 w 77"/>
                  <a:gd name="T11" fmla="*/ 1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44">
                    <a:moveTo>
                      <a:pt x="77" y="15"/>
                    </a:moveTo>
                    <a:lnTo>
                      <a:pt x="77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77" y="44"/>
                    </a:lnTo>
                    <a:lnTo>
                      <a:pt x="77" y="15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28" name="Rectangle 61">
                <a:extLst>
                  <a:ext uri="{FF2B5EF4-FFF2-40B4-BE49-F238E27FC236}">
                    <a16:creationId xmlns:a16="http://schemas.microsoft.com/office/drawing/2014/main" id="{FBB528F5-562E-4147-9D53-F2CC1EF79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275" y="919792"/>
                <a:ext cx="122238" cy="17463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76FDFE5-54BF-4463-8EAD-E9D319C8F79D}"/>
                </a:ext>
              </a:extLst>
            </p:cNvPr>
            <p:cNvSpPr txBox="1"/>
            <p:nvPr/>
          </p:nvSpPr>
          <p:spPr>
            <a:xfrm>
              <a:off x="9596560" y="5085669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APP1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A96FA0F-902A-419F-AEBF-01379BE867DE}"/>
              </a:ext>
            </a:extLst>
          </p:cNvPr>
          <p:cNvGrpSpPr/>
          <p:nvPr/>
        </p:nvGrpSpPr>
        <p:grpSpPr>
          <a:xfrm>
            <a:off x="10104815" y="1754055"/>
            <a:ext cx="501352" cy="716773"/>
            <a:chOff x="2473655" y="2506705"/>
            <a:chExt cx="501352" cy="716773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C8E47916-33C9-40AB-963E-BC49CC06F978}"/>
                </a:ext>
              </a:extLst>
            </p:cNvPr>
            <p:cNvGrpSpPr/>
            <p:nvPr/>
          </p:nvGrpSpPr>
          <p:grpSpPr>
            <a:xfrm>
              <a:off x="2574281" y="2506705"/>
              <a:ext cx="400726" cy="461425"/>
              <a:chOff x="1159054" y="3298441"/>
              <a:chExt cx="161925" cy="195263"/>
            </a:xfrm>
          </p:grpSpPr>
          <p:sp>
            <p:nvSpPr>
              <p:cNvPr id="132" name="Freeform 108">
                <a:extLst>
                  <a:ext uri="{FF2B5EF4-FFF2-40B4-BE49-F238E27FC236}">
                    <a16:creationId xmlns:a16="http://schemas.microsoft.com/office/drawing/2014/main" id="{B6E1B10D-EEF2-475C-AC2D-A68AA9AE31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966" y="3333366"/>
                <a:ext cx="100013" cy="101600"/>
              </a:xfrm>
              <a:custGeom>
                <a:avLst/>
                <a:gdLst>
                  <a:gd name="T0" fmla="*/ 32 w 63"/>
                  <a:gd name="T1" fmla="*/ 0 h 64"/>
                  <a:gd name="T2" fmla="*/ 0 w 63"/>
                  <a:gd name="T3" fmla="*/ 64 h 64"/>
                  <a:gd name="T4" fmla="*/ 63 w 63"/>
                  <a:gd name="T5" fmla="*/ 64 h 64"/>
                  <a:gd name="T6" fmla="*/ 32 w 63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64">
                    <a:moveTo>
                      <a:pt x="32" y="0"/>
                    </a:moveTo>
                    <a:lnTo>
                      <a:pt x="0" y="64"/>
                    </a:lnTo>
                    <a:lnTo>
                      <a:pt x="63" y="64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33" name="Freeform 109">
                <a:extLst>
                  <a:ext uri="{FF2B5EF4-FFF2-40B4-BE49-F238E27FC236}">
                    <a16:creationId xmlns:a16="http://schemas.microsoft.com/office/drawing/2014/main" id="{7B5D6D10-C60C-4CD6-ADEC-5C4C66DC99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59054" y="3298441"/>
                <a:ext cx="109538" cy="195263"/>
              </a:xfrm>
              <a:custGeom>
                <a:avLst/>
                <a:gdLst>
                  <a:gd name="T0" fmla="*/ 4 w 73"/>
                  <a:gd name="T1" fmla="*/ 128 h 128"/>
                  <a:gd name="T2" fmla="*/ 69 w 73"/>
                  <a:gd name="T3" fmla="*/ 128 h 128"/>
                  <a:gd name="T4" fmla="*/ 73 w 73"/>
                  <a:gd name="T5" fmla="*/ 124 h 128"/>
                  <a:gd name="T6" fmla="*/ 73 w 73"/>
                  <a:gd name="T7" fmla="*/ 95 h 128"/>
                  <a:gd name="T8" fmla="*/ 30 w 73"/>
                  <a:gd name="T9" fmla="*/ 95 h 128"/>
                  <a:gd name="T10" fmla="*/ 73 w 73"/>
                  <a:gd name="T11" fmla="*/ 11 h 128"/>
                  <a:gd name="T12" fmla="*/ 73 w 73"/>
                  <a:gd name="T13" fmla="*/ 5 h 128"/>
                  <a:gd name="T14" fmla="*/ 69 w 73"/>
                  <a:gd name="T15" fmla="*/ 0 h 128"/>
                  <a:gd name="T16" fmla="*/ 4 w 73"/>
                  <a:gd name="T17" fmla="*/ 0 h 128"/>
                  <a:gd name="T18" fmla="*/ 0 w 73"/>
                  <a:gd name="T19" fmla="*/ 5 h 128"/>
                  <a:gd name="T20" fmla="*/ 0 w 73"/>
                  <a:gd name="T21" fmla="*/ 124 h 128"/>
                  <a:gd name="T22" fmla="*/ 4 w 73"/>
                  <a:gd name="T23" fmla="*/ 128 h 128"/>
                  <a:gd name="T24" fmla="*/ 27 w 73"/>
                  <a:gd name="T25" fmla="*/ 110 h 128"/>
                  <a:gd name="T26" fmla="*/ 46 w 73"/>
                  <a:gd name="T27" fmla="*/ 110 h 128"/>
                  <a:gd name="T28" fmla="*/ 46 w 73"/>
                  <a:gd name="T29" fmla="*/ 119 h 128"/>
                  <a:gd name="T30" fmla="*/ 27 w 73"/>
                  <a:gd name="T31" fmla="*/ 119 h 128"/>
                  <a:gd name="T32" fmla="*/ 27 w 73"/>
                  <a:gd name="T33" fmla="*/ 11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128">
                    <a:moveTo>
                      <a:pt x="4" y="128"/>
                    </a:moveTo>
                    <a:cubicBezTo>
                      <a:pt x="69" y="128"/>
                      <a:pt x="69" y="128"/>
                      <a:pt x="69" y="128"/>
                    </a:cubicBezTo>
                    <a:cubicBezTo>
                      <a:pt x="71" y="128"/>
                      <a:pt x="73" y="126"/>
                      <a:pt x="73" y="124"/>
                    </a:cubicBezTo>
                    <a:cubicBezTo>
                      <a:pt x="73" y="95"/>
                      <a:pt x="73" y="95"/>
                      <a:pt x="73" y="95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73" y="11"/>
                      <a:pt x="73" y="11"/>
                      <a:pt x="73" y="11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3"/>
                      <a:pt x="71" y="0"/>
                      <a:pt x="6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3"/>
                      <a:pt x="0" y="5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6"/>
                      <a:pt x="2" y="128"/>
                      <a:pt x="4" y="128"/>
                    </a:cubicBezTo>
                    <a:close/>
                    <a:moveTo>
                      <a:pt x="27" y="110"/>
                    </a:moveTo>
                    <a:cubicBezTo>
                      <a:pt x="46" y="110"/>
                      <a:pt x="46" y="110"/>
                      <a:pt x="46" y="110"/>
                    </a:cubicBezTo>
                    <a:cubicBezTo>
                      <a:pt x="46" y="119"/>
                      <a:pt x="46" y="119"/>
                      <a:pt x="46" y="119"/>
                    </a:cubicBezTo>
                    <a:cubicBezTo>
                      <a:pt x="27" y="119"/>
                      <a:pt x="27" y="119"/>
                      <a:pt x="27" y="119"/>
                    </a:cubicBezTo>
                    <a:lnTo>
                      <a:pt x="27" y="110"/>
                    </a:ln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C6E09F4-E6A5-44EA-ADC2-81B7287E3BEE}"/>
                </a:ext>
              </a:extLst>
            </p:cNvPr>
            <p:cNvSpPr txBox="1"/>
            <p:nvPr/>
          </p:nvSpPr>
          <p:spPr>
            <a:xfrm>
              <a:off x="2473655" y="2946479"/>
              <a:ext cx="470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DC1</a:t>
              </a:r>
            </a:p>
          </p:txBody>
        </p:sp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016E3F7-A7F5-41C9-BD9E-45C90555637C}"/>
              </a:ext>
            </a:extLst>
          </p:cNvPr>
          <p:cNvSpPr/>
          <p:nvPr/>
        </p:nvSpPr>
        <p:spPr>
          <a:xfrm>
            <a:off x="8083105" y="1614823"/>
            <a:ext cx="2795427" cy="973642"/>
          </a:xfrm>
          <a:prstGeom prst="rect">
            <a:avLst/>
          </a:prstGeom>
          <a:noFill/>
          <a:ln w="1905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BF72B39-6B89-44F8-B4C5-04EBCD3BA163}"/>
              </a:ext>
            </a:extLst>
          </p:cNvPr>
          <p:cNvSpPr txBox="1"/>
          <p:nvPr/>
        </p:nvSpPr>
        <p:spPr>
          <a:xfrm>
            <a:off x="10234310" y="2461611"/>
            <a:ext cx="583814" cy="246221"/>
          </a:xfrm>
          <a:prstGeom prst="rect">
            <a:avLst/>
          </a:prstGeom>
          <a:solidFill>
            <a:srgbClr val="F6F6F6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Subnet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94AF882-EE8A-4E33-A5F4-90DF246856CE}"/>
              </a:ext>
            </a:extLst>
          </p:cNvPr>
          <p:cNvSpPr/>
          <p:nvPr/>
        </p:nvSpPr>
        <p:spPr>
          <a:xfrm>
            <a:off x="3906607" y="6410569"/>
            <a:ext cx="4419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base-configuration-dev-test-environment.md</a:t>
            </a:r>
          </a:p>
        </p:txBody>
      </p:sp>
    </p:spTree>
    <p:extLst>
      <p:ext uri="{BB962C8B-B14F-4D97-AF65-F5344CB8AC3E}">
        <p14:creationId xmlns:p14="http://schemas.microsoft.com/office/powerpoint/2010/main" val="347617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53">
            <a:extLst>
              <a:ext uri="{FF2B5EF4-FFF2-40B4-BE49-F238E27FC236}">
                <a16:creationId xmlns:a16="http://schemas.microsoft.com/office/drawing/2014/main" id="{ACA5CDFD-E74B-4A71-B15D-DC92190B5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199" y="1202578"/>
            <a:ext cx="3625738" cy="1751547"/>
          </a:xfrm>
          <a:prstGeom prst="rect">
            <a:avLst/>
          </a:prstGeom>
          <a:solidFill>
            <a:srgbClr val="F6F6F6"/>
          </a:solidFill>
          <a:ln>
            <a:solidFill>
              <a:srgbClr val="D2D2D2"/>
            </a:solidFill>
            <a:prstDash val="lgDash"/>
          </a:ln>
          <a:extLst/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5" name="Rectangle 359">
            <a:extLst>
              <a:ext uri="{FF2B5EF4-FFF2-40B4-BE49-F238E27FC236}">
                <a16:creationId xmlns:a16="http://schemas.microsoft.com/office/drawing/2014/main" id="{54E799F4-861F-4FF8-9868-5A0C7546A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034" y="359405"/>
            <a:ext cx="3638946" cy="724940"/>
          </a:xfrm>
          <a:prstGeom prst="rect">
            <a:avLst/>
          </a:prstGeom>
          <a:solidFill>
            <a:srgbClr val="0072C6"/>
          </a:solidFill>
          <a:ln>
            <a:noFill/>
          </a:ln>
          <a:extLst/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6" name="Rectangle 954">
            <a:extLst>
              <a:ext uri="{FF2B5EF4-FFF2-40B4-BE49-F238E27FC236}">
                <a16:creationId xmlns:a16="http://schemas.microsoft.com/office/drawing/2014/main" id="{90E66351-5384-413D-A915-3B868D90E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154" y="599355"/>
            <a:ext cx="3062049" cy="246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20450"/>
            <a:r>
              <a:rPr lang="en-US" alt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Virtual Network</a:t>
            </a:r>
            <a:endParaRPr lang="en-US" alt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27FC1-C9DD-49BD-BE97-910C309E3651}"/>
              </a:ext>
            </a:extLst>
          </p:cNvPr>
          <p:cNvSpPr/>
          <p:nvPr/>
        </p:nvSpPr>
        <p:spPr>
          <a:xfrm>
            <a:off x="1538823" y="1460038"/>
            <a:ext cx="3273301" cy="1308119"/>
          </a:xfrm>
          <a:prstGeom prst="rect">
            <a:avLst/>
          </a:prstGeom>
          <a:noFill/>
          <a:ln>
            <a:solidFill>
              <a:srgbClr val="0072C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71AE82-301C-4701-BE78-4D59495C3D0F}"/>
              </a:ext>
            </a:extLst>
          </p:cNvPr>
          <p:cNvSpPr txBox="1"/>
          <p:nvPr/>
        </p:nvSpPr>
        <p:spPr>
          <a:xfrm>
            <a:off x="1882529" y="1340671"/>
            <a:ext cx="1506485" cy="246221"/>
          </a:xfrm>
          <a:prstGeom prst="rect">
            <a:avLst/>
          </a:prstGeom>
          <a:solidFill>
            <a:srgbClr val="F6F6F6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Network security group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33A3E3-B4DE-4526-AE07-3D299FC49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453" y="1318222"/>
            <a:ext cx="284400" cy="304457"/>
          </a:xfrm>
          <a:prstGeom prst="rect">
            <a:avLst/>
          </a:prstGeom>
          <a:solidFill>
            <a:srgbClr val="F6F6F6"/>
          </a:solidFill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E610E76-0F1B-4C44-B39C-D8569DD766F4}"/>
              </a:ext>
            </a:extLst>
          </p:cNvPr>
          <p:cNvGrpSpPr/>
          <p:nvPr/>
        </p:nvGrpSpPr>
        <p:grpSpPr>
          <a:xfrm>
            <a:off x="1970384" y="1761911"/>
            <a:ext cx="750526" cy="715859"/>
            <a:chOff x="593795" y="2511878"/>
            <a:chExt cx="750526" cy="715859"/>
          </a:xfrm>
        </p:grpSpPr>
        <p:sp>
          <p:nvSpPr>
            <p:cNvPr id="11" name="Freeform 86">
              <a:extLst>
                <a:ext uri="{FF2B5EF4-FFF2-40B4-BE49-F238E27FC236}">
                  <a16:creationId xmlns:a16="http://schemas.microsoft.com/office/drawing/2014/main" id="{5AEBA20B-7310-47E0-91B9-2A17CC0899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2267" y="2511878"/>
              <a:ext cx="253582" cy="452036"/>
            </a:xfrm>
            <a:custGeom>
              <a:avLst/>
              <a:gdLst>
                <a:gd name="T0" fmla="*/ 5 w 73"/>
                <a:gd name="T1" fmla="*/ 128 h 128"/>
                <a:gd name="T2" fmla="*/ 69 w 73"/>
                <a:gd name="T3" fmla="*/ 128 h 128"/>
                <a:gd name="T4" fmla="*/ 73 w 73"/>
                <a:gd name="T5" fmla="*/ 124 h 128"/>
                <a:gd name="T6" fmla="*/ 73 w 73"/>
                <a:gd name="T7" fmla="*/ 102 h 128"/>
                <a:gd name="T8" fmla="*/ 73 w 73"/>
                <a:gd name="T9" fmla="*/ 39 h 128"/>
                <a:gd name="T10" fmla="*/ 73 w 73"/>
                <a:gd name="T11" fmla="*/ 5 h 128"/>
                <a:gd name="T12" fmla="*/ 69 w 73"/>
                <a:gd name="T13" fmla="*/ 0 h 128"/>
                <a:gd name="T14" fmla="*/ 5 w 73"/>
                <a:gd name="T15" fmla="*/ 0 h 128"/>
                <a:gd name="T16" fmla="*/ 0 w 73"/>
                <a:gd name="T17" fmla="*/ 5 h 128"/>
                <a:gd name="T18" fmla="*/ 0 w 73"/>
                <a:gd name="T19" fmla="*/ 124 h 128"/>
                <a:gd name="T20" fmla="*/ 5 w 73"/>
                <a:gd name="T21" fmla="*/ 128 h 128"/>
                <a:gd name="T22" fmla="*/ 28 w 73"/>
                <a:gd name="T23" fmla="*/ 110 h 128"/>
                <a:gd name="T24" fmla="*/ 46 w 73"/>
                <a:gd name="T25" fmla="*/ 110 h 128"/>
                <a:gd name="T26" fmla="*/ 46 w 73"/>
                <a:gd name="T27" fmla="*/ 119 h 128"/>
                <a:gd name="T28" fmla="*/ 28 w 73"/>
                <a:gd name="T29" fmla="*/ 119 h 128"/>
                <a:gd name="T30" fmla="*/ 28 w 73"/>
                <a:gd name="T31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128">
                  <a:moveTo>
                    <a:pt x="5" y="128"/>
                  </a:moveTo>
                  <a:cubicBezTo>
                    <a:pt x="69" y="128"/>
                    <a:pt x="69" y="128"/>
                    <a:pt x="69" y="128"/>
                  </a:cubicBezTo>
                  <a:cubicBezTo>
                    <a:pt x="71" y="128"/>
                    <a:pt x="73" y="126"/>
                    <a:pt x="73" y="124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3"/>
                    <a:pt x="71" y="0"/>
                    <a:pt x="6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6"/>
                    <a:pt x="2" y="128"/>
                    <a:pt x="5" y="128"/>
                  </a:cubicBezTo>
                  <a:close/>
                  <a:moveTo>
                    <a:pt x="28" y="110"/>
                  </a:moveTo>
                  <a:cubicBezTo>
                    <a:pt x="46" y="110"/>
                    <a:pt x="46" y="110"/>
                    <a:pt x="46" y="110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28" y="119"/>
                    <a:pt x="28" y="119"/>
                    <a:pt x="28" y="119"/>
                  </a:cubicBezTo>
                  <a:lnTo>
                    <a:pt x="28" y="11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481E28-52F6-42F8-A812-D2E168C1B677}"/>
                </a:ext>
              </a:extLst>
            </p:cNvPr>
            <p:cNvSpPr txBox="1"/>
            <p:nvPr/>
          </p:nvSpPr>
          <p:spPr>
            <a:xfrm>
              <a:off x="593795" y="2950738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CLIENT1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D46DA0-44D4-4B25-B890-3CC0F8106E5B}"/>
              </a:ext>
            </a:extLst>
          </p:cNvPr>
          <p:cNvGrpSpPr/>
          <p:nvPr/>
        </p:nvGrpSpPr>
        <p:grpSpPr>
          <a:xfrm>
            <a:off x="2999181" y="1761911"/>
            <a:ext cx="540533" cy="723508"/>
            <a:chOff x="9596560" y="4639160"/>
            <a:chExt cx="540533" cy="72350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D62C212-DC64-4202-82E0-84A9CEEE2BDB}"/>
                </a:ext>
              </a:extLst>
            </p:cNvPr>
            <p:cNvGrpSpPr/>
            <p:nvPr/>
          </p:nvGrpSpPr>
          <p:grpSpPr>
            <a:xfrm>
              <a:off x="9630484" y="4639160"/>
              <a:ext cx="472684" cy="461428"/>
              <a:chOff x="417487" y="819780"/>
              <a:chExt cx="200026" cy="195263"/>
            </a:xfrm>
          </p:grpSpPr>
          <p:sp>
            <p:nvSpPr>
              <p:cNvPr id="16" name="Freeform 59">
                <a:extLst>
                  <a:ext uri="{FF2B5EF4-FFF2-40B4-BE49-F238E27FC236}">
                    <a16:creationId xmlns:a16="http://schemas.microsoft.com/office/drawing/2014/main" id="{FABED703-D4B1-4236-9C16-3493704EAD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7487" y="819780"/>
                <a:ext cx="109538" cy="195263"/>
              </a:xfrm>
              <a:custGeom>
                <a:avLst/>
                <a:gdLst>
                  <a:gd name="T0" fmla="*/ 4 w 73"/>
                  <a:gd name="T1" fmla="*/ 128 h 128"/>
                  <a:gd name="T2" fmla="*/ 45 w 73"/>
                  <a:gd name="T3" fmla="*/ 128 h 128"/>
                  <a:gd name="T4" fmla="*/ 45 w 73"/>
                  <a:gd name="T5" fmla="*/ 58 h 128"/>
                  <a:gd name="T6" fmla="*/ 73 w 73"/>
                  <a:gd name="T7" fmla="*/ 58 h 128"/>
                  <a:gd name="T8" fmla="*/ 73 w 73"/>
                  <a:gd name="T9" fmla="*/ 5 h 128"/>
                  <a:gd name="T10" fmla="*/ 68 w 73"/>
                  <a:gd name="T11" fmla="*/ 0 h 128"/>
                  <a:gd name="T12" fmla="*/ 4 w 73"/>
                  <a:gd name="T13" fmla="*/ 0 h 128"/>
                  <a:gd name="T14" fmla="*/ 0 w 73"/>
                  <a:gd name="T15" fmla="*/ 5 h 128"/>
                  <a:gd name="T16" fmla="*/ 0 w 73"/>
                  <a:gd name="T17" fmla="*/ 124 h 128"/>
                  <a:gd name="T18" fmla="*/ 4 w 73"/>
                  <a:gd name="T19" fmla="*/ 128 h 128"/>
                  <a:gd name="T20" fmla="*/ 27 w 73"/>
                  <a:gd name="T21" fmla="*/ 110 h 128"/>
                  <a:gd name="T22" fmla="*/ 45 w 73"/>
                  <a:gd name="T23" fmla="*/ 110 h 128"/>
                  <a:gd name="T24" fmla="*/ 45 w 73"/>
                  <a:gd name="T25" fmla="*/ 119 h 128"/>
                  <a:gd name="T26" fmla="*/ 27 w 73"/>
                  <a:gd name="T27" fmla="*/ 119 h 128"/>
                  <a:gd name="T28" fmla="*/ 27 w 73"/>
                  <a:gd name="T29" fmla="*/ 11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3" h="128">
                    <a:moveTo>
                      <a:pt x="4" y="128"/>
                    </a:moveTo>
                    <a:cubicBezTo>
                      <a:pt x="45" y="128"/>
                      <a:pt x="45" y="128"/>
                      <a:pt x="45" y="12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73" y="58"/>
                      <a:pt x="73" y="58"/>
                      <a:pt x="73" y="58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2"/>
                      <a:pt x="71" y="0"/>
                      <a:pt x="6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6"/>
                      <a:pt x="2" y="128"/>
                      <a:pt x="4" y="128"/>
                    </a:cubicBezTo>
                    <a:close/>
                    <a:moveTo>
                      <a:pt x="27" y="110"/>
                    </a:moveTo>
                    <a:cubicBezTo>
                      <a:pt x="45" y="110"/>
                      <a:pt x="45" y="110"/>
                      <a:pt x="45" y="110"/>
                    </a:cubicBezTo>
                    <a:cubicBezTo>
                      <a:pt x="45" y="119"/>
                      <a:pt x="45" y="119"/>
                      <a:pt x="45" y="119"/>
                    </a:cubicBezTo>
                    <a:cubicBezTo>
                      <a:pt x="27" y="119"/>
                      <a:pt x="27" y="119"/>
                      <a:pt x="27" y="119"/>
                    </a:cubicBezTo>
                    <a:lnTo>
                      <a:pt x="27" y="110"/>
                    </a:ln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7" name="Freeform 60">
                <a:extLst>
                  <a:ext uri="{FF2B5EF4-FFF2-40B4-BE49-F238E27FC236}">
                    <a16:creationId xmlns:a16="http://schemas.microsoft.com/office/drawing/2014/main" id="{F040D9C7-378C-4876-B335-F2D6B0250D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275" y="945192"/>
                <a:ext cx="122238" cy="69850"/>
              </a:xfrm>
              <a:custGeom>
                <a:avLst/>
                <a:gdLst>
                  <a:gd name="T0" fmla="*/ 77 w 77"/>
                  <a:gd name="T1" fmla="*/ 15 h 44"/>
                  <a:gd name="T2" fmla="*/ 77 w 77"/>
                  <a:gd name="T3" fmla="*/ 0 h 44"/>
                  <a:gd name="T4" fmla="*/ 0 w 77"/>
                  <a:gd name="T5" fmla="*/ 0 h 44"/>
                  <a:gd name="T6" fmla="*/ 0 w 77"/>
                  <a:gd name="T7" fmla="*/ 44 h 44"/>
                  <a:gd name="T8" fmla="*/ 77 w 77"/>
                  <a:gd name="T9" fmla="*/ 44 h 44"/>
                  <a:gd name="T10" fmla="*/ 77 w 77"/>
                  <a:gd name="T11" fmla="*/ 1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44">
                    <a:moveTo>
                      <a:pt x="77" y="15"/>
                    </a:moveTo>
                    <a:lnTo>
                      <a:pt x="77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77" y="44"/>
                    </a:lnTo>
                    <a:lnTo>
                      <a:pt x="77" y="15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8" name="Rectangle 61">
                <a:extLst>
                  <a:ext uri="{FF2B5EF4-FFF2-40B4-BE49-F238E27FC236}">
                    <a16:creationId xmlns:a16="http://schemas.microsoft.com/office/drawing/2014/main" id="{1A69F93B-7EF0-48D3-9F85-60058D9A5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275" y="919792"/>
                <a:ext cx="122238" cy="17463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8E9D363-4E5E-4855-AE2A-F06335B64744}"/>
                </a:ext>
              </a:extLst>
            </p:cNvPr>
            <p:cNvSpPr txBox="1"/>
            <p:nvPr/>
          </p:nvSpPr>
          <p:spPr>
            <a:xfrm>
              <a:off x="9596560" y="5085669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APP1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111729F-486E-4368-B4EF-B9225E3C4218}"/>
              </a:ext>
            </a:extLst>
          </p:cNvPr>
          <p:cNvGrpSpPr/>
          <p:nvPr/>
        </p:nvGrpSpPr>
        <p:grpSpPr>
          <a:xfrm>
            <a:off x="3904239" y="1761911"/>
            <a:ext cx="501352" cy="716773"/>
            <a:chOff x="2473655" y="2506705"/>
            <a:chExt cx="501352" cy="71677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038D2C0-8043-4E1E-AEE6-7D1860E20DB5}"/>
                </a:ext>
              </a:extLst>
            </p:cNvPr>
            <p:cNvGrpSpPr/>
            <p:nvPr/>
          </p:nvGrpSpPr>
          <p:grpSpPr>
            <a:xfrm>
              <a:off x="2574281" y="2506705"/>
              <a:ext cx="400726" cy="461425"/>
              <a:chOff x="1159054" y="3298441"/>
              <a:chExt cx="161925" cy="195263"/>
            </a:xfrm>
          </p:grpSpPr>
          <p:sp>
            <p:nvSpPr>
              <p:cNvPr id="22" name="Freeform 108">
                <a:extLst>
                  <a:ext uri="{FF2B5EF4-FFF2-40B4-BE49-F238E27FC236}">
                    <a16:creationId xmlns:a16="http://schemas.microsoft.com/office/drawing/2014/main" id="{E25CDCEC-BC03-4629-869A-37A6B2550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966" y="3333366"/>
                <a:ext cx="100013" cy="101600"/>
              </a:xfrm>
              <a:custGeom>
                <a:avLst/>
                <a:gdLst>
                  <a:gd name="T0" fmla="*/ 32 w 63"/>
                  <a:gd name="T1" fmla="*/ 0 h 64"/>
                  <a:gd name="T2" fmla="*/ 0 w 63"/>
                  <a:gd name="T3" fmla="*/ 64 h 64"/>
                  <a:gd name="T4" fmla="*/ 63 w 63"/>
                  <a:gd name="T5" fmla="*/ 64 h 64"/>
                  <a:gd name="T6" fmla="*/ 32 w 63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64">
                    <a:moveTo>
                      <a:pt x="32" y="0"/>
                    </a:moveTo>
                    <a:lnTo>
                      <a:pt x="0" y="64"/>
                    </a:lnTo>
                    <a:lnTo>
                      <a:pt x="63" y="64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23" name="Freeform 109">
                <a:extLst>
                  <a:ext uri="{FF2B5EF4-FFF2-40B4-BE49-F238E27FC236}">
                    <a16:creationId xmlns:a16="http://schemas.microsoft.com/office/drawing/2014/main" id="{D5FADBC6-2B08-4E04-87AC-8A874098BF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59054" y="3298441"/>
                <a:ext cx="109538" cy="195263"/>
              </a:xfrm>
              <a:custGeom>
                <a:avLst/>
                <a:gdLst>
                  <a:gd name="T0" fmla="*/ 4 w 73"/>
                  <a:gd name="T1" fmla="*/ 128 h 128"/>
                  <a:gd name="T2" fmla="*/ 69 w 73"/>
                  <a:gd name="T3" fmla="*/ 128 h 128"/>
                  <a:gd name="T4" fmla="*/ 73 w 73"/>
                  <a:gd name="T5" fmla="*/ 124 h 128"/>
                  <a:gd name="T6" fmla="*/ 73 w 73"/>
                  <a:gd name="T7" fmla="*/ 95 h 128"/>
                  <a:gd name="T8" fmla="*/ 30 w 73"/>
                  <a:gd name="T9" fmla="*/ 95 h 128"/>
                  <a:gd name="T10" fmla="*/ 73 w 73"/>
                  <a:gd name="T11" fmla="*/ 11 h 128"/>
                  <a:gd name="T12" fmla="*/ 73 w 73"/>
                  <a:gd name="T13" fmla="*/ 5 h 128"/>
                  <a:gd name="T14" fmla="*/ 69 w 73"/>
                  <a:gd name="T15" fmla="*/ 0 h 128"/>
                  <a:gd name="T16" fmla="*/ 4 w 73"/>
                  <a:gd name="T17" fmla="*/ 0 h 128"/>
                  <a:gd name="T18" fmla="*/ 0 w 73"/>
                  <a:gd name="T19" fmla="*/ 5 h 128"/>
                  <a:gd name="T20" fmla="*/ 0 w 73"/>
                  <a:gd name="T21" fmla="*/ 124 h 128"/>
                  <a:gd name="T22" fmla="*/ 4 w 73"/>
                  <a:gd name="T23" fmla="*/ 128 h 128"/>
                  <a:gd name="T24" fmla="*/ 27 w 73"/>
                  <a:gd name="T25" fmla="*/ 110 h 128"/>
                  <a:gd name="T26" fmla="*/ 46 w 73"/>
                  <a:gd name="T27" fmla="*/ 110 h 128"/>
                  <a:gd name="T28" fmla="*/ 46 w 73"/>
                  <a:gd name="T29" fmla="*/ 119 h 128"/>
                  <a:gd name="T30" fmla="*/ 27 w 73"/>
                  <a:gd name="T31" fmla="*/ 119 h 128"/>
                  <a:gd name="T32" fmla="*/ 27 w 73"/>
                  <a:gd name="T33" fmla="*/ 11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128">
                    <a:moveTo>
                      <a:pt x="4" y="128"/>
                    </a:moveTo>
                    <a:cubicBezTo>
                      <a:pt x="69" y="128"/>
                      <a:pt x="69" y="128"/>
                      <a:pt x="69" y="128"/>
                    </a:cubicBezTo>
                    <a:cubicBezTo>
                      <a:pt x="71" y="128"/>
                      <a:pt x="73" y="126"/>
                      <a:pt x="73" y="124"/>
                    </a:cubicBezTo>
                    <a:cubicBezTo>
                      <a:pt x="73" y="95"/>
                      <a:pt x="73" y="95"/>
                      <a:pt x="73" y="95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73" y="11"/>
                      <a:pt x="73" y="11"/>
                      <a:pt x="73" y="11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3"/>
                      <a:pt x="71" y="0"/>
                      <a:pt x="6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3"/>
                      <a:pt x="0" y="5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6"/>
                      <a:pt x="2" y="128"/>
                      <a:pt x="4" y="128"/>
                    </a:cubicBezTo>
                    <a:close/>
                    <a:moveTo>
                      <a:pt x="27" y="110"/>
                    </a:moveTo>
                    <a:cubicBezTo>
                      <a:pt x="46" y="110"/>
                      <a:pt x="46" y="110"/>
                      <a:pt x="46" y="110"/>
                    </a:cubicBezTo>
                    <a:cubicBezTo>
                      <a:pt x="46" y="119"/>
                      <a:pt x="46" y="119"/>
                      <a:pt x="46" y="119"/>
                    </a:cubicBezTo>
                    <a:cubicBezTo>
                      <a:pt x="27" y="119"/>
                      <a:pt x="27" y="119"/>
                      <a:pt x="27" y="119"/>
                    </a:cubicBezTo>
                    <a:lnTo>
                      <a:pt x="27" y="110"/>
                    </a:ln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453B0C-AFCA-4887-9960-0396B7FB8661}"/>
                </a:ext>
              </a:extLst>
            </p:cNvPr>
            <p:cNvSpPr txBox="1"/>
            <p:nvPr/>
          </p:nvSpPr>
          <p:spPr>
            <a:xfrm>
              <a:off x="2473655" y="2946479"/>
              <a:ext cx="470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DC1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BF538C2-9A4B-4EAA-A7D9-0C4C76BC7606}"/>
              </a:ext>
            </a:extLst>
          </p:cNvPr>
          <p:cNvSpPr/>
          <p:nvPr/>
        </p:nvSpPr>
        <p:spPr>
          <a:xfrm>
            <a:off x="1882529" y="1622679"/>
            <a:ext cx="2795427" cy="973642"/>
          </a:xfrm>
          <a:prstGeom prst="rect">
            <a:avLst/>
          </a:prstGeom>
          <a:noFill/>
          <a:ln w="1905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0813AF-E210-4756-B0BF-6CA1984C65D2}"/>
              </a:ext>
            </a:extLst>
          </p:cNvPr>
          <p:cNvSpPr txBox="1"/>
          <p:nvPr/>
        </p:nvSpPr>
        <p:spPr>
          <a:xfrm>
            <a:off x="4033734" y="2469467"/>
            <a:ext cx="583814" cy="246221"/>
          </a:xfrm>
          <a:prstGeom prst="rect">
            <a:avLst/>
          </a:prstGeom>
          <a:solidFill>
            <a:srgbClr val="F6F6F6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Subnet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CBDC4C9-635B-4A96-8DB6-311021A01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80" y="1641096"/>
            <a:ext cx="407925" cy="476280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22466E23-D8D4-4363-8D03-B9E8B42CE645}"/>
              </a:ext>
            </a:extLst>
          </p:cNvPr>
          <p:cNvSpPr txBox="1"/>
          <p:nvPr/>
        </p:nvSpPr>
        <p:spPr>
          <a:xfrm>
            <a:off x="97862" y="2144679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Office 365</a:t>
            </a:r>
          </a:p>
        </p:txBody>
      </p:sp>
      <p:sp>
        <p:nvSpPr>
          <p:cNvPr id="138" name="Rectangle 353">
            <a:extLst>
              <a:ext uri="{FF2B5EF4-FFF2-40B4-BE49-F238E27FC236}">
                <a16:creationId xmlns:a16="http://schemas.microsoft.com/office/drawing/2014/main" id="{420A1496-C1C9-4C10-AEE1-5BB991DAF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199" y="4458118"/>
            <a:ext cx="3625738" cy="1751547"/>
          </a:xfrm>
          <a:prstGeom prst="rect">
            <a:avLst/>
          </a:prstGeom>
          <a:solidFill>
            <a:srgbClr val="F6F6F6"/>
          </a:solidFill>
          <a:ln>
            <a:solidFill>
              <a:srgbClr val="D2D2D2"/>
            </a:solidFill>
            <a:prstDash val="lgDash"/>
          </a:ln>
          <a:extLst/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139" name="Rectangle 359">
            <a:extLst>
              <a:ext uri="{FF2B5EF4-FFF2-40B4-BE49-F238E27FC236}">
                <a16:creationId xmlns:a16="http://schemas.microsoft.com/office/drawing/2014/main" id="{284ACE35-3A12-4900-A097-E480991B4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034" y="3614945"/>
            <a:ext cx="3638946" cy="724940"/>
          </a:xfrm>
          <a:prstGeom prst="rect">
            <a:avLst/>
          </a:prstGeom>
          <a:solidFill>
            <a:srgbClr val="0072C6"/>
          </a:solidFill>
          <a:ln>
            <a:noFill/>
          </a:ln>
          <a:extLst/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140" name="Rectangle 954">
            <a:extLst>
              <a:ext uri="{FF2B5EF4-FFF2-40B4-BE49-F238E27FC236}">
                <a16:creationId xmlns:a16="http://schemas.microsoft.com/office/drawing/2014/main" id="{1783211A-853D-4EDF-B2CC-9E67889C4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154" y="3854895"/>
            <a:ext cx="3062049" cy="246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20450"/>
            <a:r>
              <a:rPr lang="en-US" alt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Virtual Network</a:t>
            </a:r>
            <a:endParaRPr lang="en-US" alt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BEA94D2-3C65-478B-ACAB-9ADB96CF3482}"/>
              </a:ext>
            </a:extLst>
          </p:cNvPr>
          <p:cNvSpPr/>
          <p:nvPr/>
        </p:nvSpPr>
        <p:spPr>
          <a:xfrm>
            <a:off x="1538823" y="4715578"/>
            <a:ext cx="3273301" cy="1308119"/>
          </a:xfrm>
          <a:prstGeom prst="rect">
            <a:avLst/>
          </a:prstGeom>
          <a:noFill/>
          <a:ln>
            <a:solidFill>
              <a:srgbClr val="0072C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6BD070C-56A8-44C4-92EE-26050958FD3E}"/>
              </a:ext>
            </a:extLst>
          </p:cNvPr>
          <p:cNvSpPr txBox="1"/>
          <p:nvPr/>
        </p:nvSpPr>
        <p:spPr>
          <a:xfrm>
            <a:off x="1882529" y="4596211"/>
            <a:ext cx="1506485" cy="246221"/>
          </a:xfrm>
          <a:prstGeom prst="rect">
            <a:avLst/>
          </a:prstGeom>
          <a:solidFill>
            <a:srgbClr val="F6F6F6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Network security group</a:t>
            </a: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E30664A6-A6B9-422C-8C6B-7B52919F6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453" y="4573762"/>
            <a:ext cx="284400" cy="304457"/>
          </a:xfrm>
          <a:prstGeom prst="rect">
            <a:avLst/>
          </a:prstGeom>
          <a:solidFill>
            <a:srgbClr val="F6F6F6"/>
          </a:solidFill>
        </p:spPr>
      </p:pic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935D995-E592-44E0-9C28-8529A0177771}"/>
              </a:ext>
            </a:extLst>
          </p:cNvPr>
          <p:cNvGrpSpPr/>
          <p:nvPr/>
        </p:nvGrpSpPr>
        <p:grpSpPr>
          <a:xfrm>
            <a:off x="1970384" y="5017451"/>
            <a:ext cx="750526" cy="715859"/>
            <a:chOff x="593795" y="2511878"/>
            <a:chExt cx="750526" cy="715859"/>
          </a:xfrm>
        </p:grpSpPr>
        <p:sp>
          <p:nvSpPr>
            <p:cNvPr id="145" name="Freeform 86">
              <a:extLst>
                <a:ext uri="{FF2B5EF4-FFF2-40B4-BE49-F238E27FC236}">
                  <a16:creationId xmlns:a16="http://schemas.microsoft.com/office/drawing/2014/main" id="{6545DC27-8719-4006-A1F2-D6D9079274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2267" y="2511878"/>
              <a:ext cx="253582" cy="452036"/>
            </a:xfrm>
            <a:custGeom>
              <a:avLst/>
              <a:gdLst>
                <a:gd name="T0" fmla="*/ 5 w 73"/>
                <a:gd name="T1" fmla="*/ 128 h 128"/>
                <a:gd name="T2" fmla="*/ 69 w 73"/>
                <a:gd name="T3" fmla="*/ 128 h 128"/>
                <a:gd name="T4" fmla="*/ 73 w 73"/>
                <a:gd name="T5" fmla="*/ 124 h 128"/>
                <a:gd name="T6" fmla="*/ 73 w 73"/>
                <a:gd name="T7" fmla="*/ 102 h 128"/>
                <a:gd name="T8" fmla="*/ 73 w 73"/>
                <a:gd name="T9" fmla="*/ 39 h 128"/>
                <a:gd name="T10" fmla="*/ 73 w 73"/>
                <a:gd name="T11" fmla="*/ 5 h 128"/>
                <a:gd name="T12" fmla="*/ 69 w 73"/>
                <a:gd name="T13" fmla="*/ 0 h 128"/>
                <a:gd name="T14" fmla="*/ 5 w 73"/>
                <a:gd name="T15" fmla="*/ 0 h 128"/>
                <a:gd name="T16" fmla="*/ 0 w 73"/>
                <a:gd name="T17" fmla="*/ 5 h 128"/>
                <a:gd name="T18" fmla="*/ 0 w 73"/>
                <a:gd name="T19" fmla="*/ 124 h 128"/>
                <a:gd name="T20" fmla="*/ 5 w 73"/>
                <a:gd name="T21" fmla="*/ 128 h 128"/>
                <a:gd name="T22" fmla="*/ 28 w 73"/>
                <a:gd name="T23" fmla="*/ 110 h 128"/>
                <a:gd name="T24" fmla="*/ 46 w 73"/>
                <a:gd name="T25" fmla="*/ 110 h 128"/>
                <a:gd name="T26" fmla="*/ 46 w 73"/>
                <a:gd name="T27" fmla="*/ 119 h 128"/>
                <a:gd name="T28" fmla="*/ 28 w 73"/>
                <a:gd name="T29" fmla="*/ 119 h 128"/>
                <a:gd name="T30" fmla="*/ 28 w 73"/>
                <a:gd name="T31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128">
                  <a:moveTo>
                    <a:pt x="5" y="128"/>
                  </a:moveTo>
                  <a:cubicBezTo>
                    <a:pt x="69" y="128"/>
                    <a:pt x="69" y="128"/>
                    <a:pt x="69" y="128"/>
                  </a:cubicBezTo>
                  <a:cubicBezTo>
                    <a:pt x="71" y="128"/>
                    <a:pt x="73" y="126"/>
                    <a:pt x="73" y="124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3"/>
                    <a:pt x="71" y="0"/>
                    <a:pt x="6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6"/>
                    <a:pt x="2" y="128"/>
                    <a:pt x="5" y="128"/>
                  </a:cubicBezTo>
                  <a:close/>
                  <a:moveTo>
                    <a:pt x="28" y="110"/>
                  </a:moveTo>
                  <a:cubicBezTo>
                    <a:pt x="46" y="110"/>
                    <a:pt x="46" y="110"/>
                    <a:pt x="46" y="110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28" y="119"/>
                    <a:pt x="28" y="119"/>
                    <a:pt x="28" y="119"/>
                  </a:cubicBezTo>
                  <a:lnTo>
                    <a:pt x="28" y="11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A62A461-DFD1-4DE1-A639-A6C728540637}"/>
                </a:ext>
              </a:extLst>
            </p:cNvPr>
            <p:cNvSpPr txBox="1"/>
            <p:nvPr/>
          </p:nvSpPr>
          <p:spPr>
            <a:xfrm>
              <a:off x="593795" y="2950738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CLIENT1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0BEE4AF-F9CD-4408-A04F-61AB8191B022}"/>
              </a:ext>
            </a:extLst>
          </p:cNvPr>
          <p:cNvGrpSpPr/>
          <p:nvPr/>
        </p:nvGrpSpPr>
        <p:grpSpPr>
          <a:xfrm>
            <a:off x="2999181" y="5017451"/>
            <a:ext cx="540533" cy="723508"/>
            <a:chOff x="9596560" y="4639160"/>
            <a:chExt cx="540533" cy="723508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F4F561E2-93BD-4B66-A55C-B19C495862A8}"/>
                </a:ext>
              </a:extLst>
            </p:cNvPr>
            <p:cNvGrpSpPr/>
            <p:nvPr/>
          </p:nvGrpSpPr>
          <p:grpSpPr>
            <a:xfrm>
              <a:off x="9630484" y="4639160"/>
              <a:ext cx="472684" cy="461428"/>
              <a:chOff x="417487" y="819780"/>
              <a:chExt cx="200026" cy="195263"/>
            </a:xfrm>
          </p:grpSpPr>
          <p:sp>
            <p:nvSpPr>
              <p:cNvPr id="150" name="Freeform 59">
                <a:extLst>
                  <a:ext uri="{FF2B5EF4-FFF2-40B4-BE49-F238E27FC236}">
                    <a16:creationId xmlns:a16="http://schemas.microsoft.com/office/drawing/2014/main" id="{FF9BBD55-E0CF-4491-A933-3A2129F878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7487" y="819780"/>
                <a:ext cx="109538" cy="195263"/>
              </a:xfrm>
              <a:custGeom>
                <a:avLst/>
                <a:gdLst>
                  <a:gd name="T0" fmla="*/ 4 w 73"/>
                  <a:gd name="T1" fmla="*/ 128 h 128"/>
                  <a:gd name="T2" fmla="*/ 45 w 73"/>
                  <a:gd name="T3" fmla="*/ 128 h 128"/>
                  <a:gd name="T4" fmla="*/ 45 w 73"/>
                  <a:gd name="T5" fmla="*/ 58 h 128"/>
                  <a:gd name="T6" fmla="*/ 73 w 73"/>
                  <a:gd name="T7" fmla="*/ 58 h 128"/>
                  <a:gd name="T8" fmla="*/ 73 w 73"/>
                  <a:gd name="T9" fmla="*/ 5 h 128"/>
                  <a:gd name="T10" fmla="*/ 68 w 73"/>
                  <a:gd name="T11" fmla="*/ 0 h 128"/>
                  <a:gd name="T12" fmla="*/ 4 w 73"/>
                  <a:gd name="T13" fmla="*/ 0 h 128"/>
                  <a:gd name="T14" fmla="*/ 0 w 73"/>
                  <a:gd name="T15" fmla="*/ 5 h 128"/>
                  <a:gd name="T16" fmla="*/ 0 w 73"/>
                  <a:gd name="T17" fmla="*/ 124 h 128"/>
                  <a:gd name="T18" fmla="*/ 4 w 73"/>
                  <a:gd name="T19" fmla="*/ 128 h 128"/>
                  <a:gd name="T20" fmla="*/ 27 w 73"/>
                  <a:gd name="T21" fmla="*/ 110 h 128"/>
                  <a:gd name="T22" fmla="*/ 45 w 73"/>
                  <a:gd name="T23" fmla="*/ 110 h 128"/>
                  <a:gd name="T24" fmla="*/ 45 w 73"/>
                  <a:gd name="T25" fmla="*/ 119 h 128"/>
                  <a:gd name="T26" fmla="*/ 27 w 73"/>
                  <a:gd name="T27" fmla="*/ 119 h 128"/>
                  <a:gd name="T28" fmla="*/ 27 w 73"/>
                  <a:gd name="T29" fmla="*/ 11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3" h="128">
                    <a:moveTo>
                      <a:pt x="4" y="128"/>
                    </a:moveTo>
                    <a:cubicBezTo>
                      <a:pt x="45" y="128"/>
                      <a:pt x="45" y="128"/>
                      <a:pt x="45" y="12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73" y="58"/>
                      <a:pt x="73" y="58"/>
                      <a:pt x="73" y="58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2"/>
                      <a:pt x="71" y="0"/>
                      <a:pt x="6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6"/>
                      <a:pt x="2" y="128"/>
                      <a:pt x="4" y="128"/>
                    </a:cubicBezTo>
                    <a:close/>
                    <a:moveTo>
                      <a:pt x="27" y="110"/>
                    </a:moveTo>
                    <a:cubicBezTo>
                      <a:pt x="45" y="110"/>
                      <a:pt x="45" y="110"/>
                      <a:pt x="45" y="110"/>
                    </a:cubicBezTo>
                    <a:cubicBezTo>
                      <a:pt x="45" y="119"/>
                      <a:pt x="45" y="119"/>
                      <a:pt x="45" y="119"/>
                    </a:cubicBezTo>
                    <a:cubicBezTo>
                      <a:pt x="27" y="119"/>
                      <a:pt x="27" y="119"/>
                      <a:pt x="27" y="119"/>
                    </a:cubicBezTo>
                    <a:lnTo>
                      <a:pt x="27" y="110"/>
                    </a:ln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51" name="Freeform 60">
                <a:extLst>
                  <a:ext uri="{FF2B5EF4-FFF2-40B4-BE49-F238E27FC236}">
                    <a16:creationId xmlns:a16="http://schemas.microsoft.com/office/drawing/2014/main" id="{FEE1ED5F-EA21-41E5-8D12-50D4B863A3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275" y="945192"/>
                <a:ext cx="122238" cy="69850"/>
              </a:xfrm>
              <a:custGeom>
                <a:avLst/>
                <a:gdLst>
                  <a:gd name="T0" fmla="*/ 77 w 77"/>
                  <a:gd name="T1" fmla="*/ 15 h 44"/>
                  <a:gd name="T2" fmla="*/ 77 w 77"/>
                  <a:gd name="T3" fmla="*/ 0 h 44"/>
                  <a:gd name="T4" fmla="*/ 0 w 77"/>
                  <a:gd name="T5" fmla="*/ 0 h 44"/>
                  <a:gd name="T6" fmla="*/ 0 w 77"/>
                  <a:gd name="T7" fmla="*/ 44 h 44"/>
                  <a:gd name="T8" fmla="*/ 77 w 77"/>
                  <a:gd name="T9" fmla="*/ 44 h 44"/>
                  <a:gd name="T10" fmla="*/ 77 w 77"/>
                  <a:gd name="T11" fmla="*/ 1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44">
                    <a:moveTo>
                      <a:pt x="77" y="15"/>
                    </a:moveTo>
                    <a:lnTo>
                      <a:pt x="77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77" y="44"/>
                    </a:lnTo>
                    <a:lnTo>
                      <a:pt x="77" y="15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52" name="Rectangle 61">
                <a:extLst>
                  <a:ext uri="{FF2B5EF4-FFF2-40B4-BE49-F238E27FC236}">
                    <a16:creationId xmlns:a16="http://schemas.microsoft.com/office/drawing/2014/main" id="{051BA7D3-B9C2-4E9C-A47C-C190D183A6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275" y="919792"/>
                <a:ext cx="122238" cy="17463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E5FFFC7-45FD-4CEB-878C-5A5AB94E6FBA}"/>
                </a:ext>
              </a:extLst>
            </p:cNvPr>
            <p:cNvSpPr txBox="1"/>
            <p:nvPr/>
          </p:nvSpPr>
          <p:spPr>
            <a:xfrm>
              <a:off x="9596560" y="5085669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APP1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98E84A4-F541-4F68-BA30-9EAB95A895ED}"/>
              </a:ext>
            </a:extLst>
          </p:cNvPr>
          <p:cNvGrpSpPr/>
          <p:nvPr/>
        </p:nvGrpSpPr>
        <p:grpSpPr>
          <a:xfrm>
            <a:off x="3904239" y="5017451"/>
            <a:ext cx="501352" cy="716773"/>
            <a:chOff x="2473655" y="2506705"/>
            <a:chExt cx="501352" cy="716773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A078C0E6-8181-434E-8CC7-8A090B8C8770}"/>
                </a:ext>
              </a:extLst>
            </p:cNvPr>
            <p:cNvGrpSpPr/>
            <p:nvPr/>
          </p:nvGrpSpPr>
          <p:grpSpPr>
            <a:xfrm>
              <a:off x="2574281" y="2506705"/>
              <a:ext cx="400726" cy="461425"/>
              <a:chOff x="1159054" y="3298441"/>
              <a:chExt cx="161925" cy="195263"/>
            </a:xfrm>
          </p:grpSpPr>
          <p:sp>
            <p:nvSpPr>
              <p:cNvPr id="156" name="Freeform 108">
                <a:extLst>
                  <a:ext uri="{FF2B5EF4-FFF2-40B4-BE49-F238E27FC236}">
                    <a16:creationId xmlns:a16="http://schemas.microsoft.com/office/drawing/2014/main" id="{BDB6C168-F23F-45CB-8D40-A565E57890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966" y="3333366"/>
                <a:ext cx="100013" cy="101600"/>
              </a:xfrm>
              <a:custGeom>
                <a:avLst/>
                <a:gdLst>
                  <a:gd name="T0" fmla="*/ 32 w 63"/>
                  <a:gd name="T1" fmla="*/ 0 h 64"/>
                  <a:gd name="T2" fmla="*/ 0 w 63"/>
                  <a:gd name="T3" fmla="*/ 64 h 64"/>
                  <a:gd name="T4" fmla="*/ 63 w 63"/>
                  <a:gd name="T5" fmla="*/ 64 h 64"/>
                  <a:gd name="T6" fmla="*/ 32 w 63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64">
                    <a:moveTo>
                      <a:pt x="32" y="0"/>
                    </a:moveTo>
                    <a:lnTo>
                      <a:pt x="0" y="64"/>
                    </a:lnTo>
                    <a:lnTo>
                      <a:pt x="63" y="64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57" name="Freeform 109">
                <a:extLst>
                  <a:ext uri="{FF2B5EF4-FFF2-40B4-BE49-F238E27FC236}">
                    <a16:creationId xmlns:a16="http://schemas.microsoft.com/office/drawing/2014/main" id="{6294A9ED-686B-4538-8020-29CACF0E06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59054" y="3298441"/>
                <a:ext cx="109538" cy="195263"/>
              </a:xfrm>
              <a:custGeom>
                <a:avLst/>
                <a:gdLst>
                  <a:gd name="T0" fmla="*/ 4 w 73"/>
                  <a:gd name="T1" fmla="*/ 128 h 128"/>
                  <a:gd name="T2" fmla="*/ 69 w 73"/>
                  <a:gd name="T3" fmla="*/ 128 h 128"/>
                  <a:gd name="T4" fmla="*/ 73 w 73"/>
                  <a:gd name="T5" fmla="*/ 124 h 128"/>
                  <a:gd name="T6" fmla="*/ 73 w 73"/>
                  <a:gd name="T7" fmla="*/ 95 h 128"/>
                  <a:gd name="T8" fmla="*/ 30 w 73"/>
                  <a:gd name="T9" fmla="*/ 95 h 128"/>
                  <a:gd name="T10" fmla="*/ 73 w 73"/>
                  <a:gd name="T11" fmla="*/ 11 h 128"/>
                  <a:gd name="T12" fmla="*/ 73 w 73"/>
                  <a:gd name="T13" fmla="*/ 5 h 128"/>
                  <a:gd name="T14" fmla="*/ 69 w 73"/>
                  <a:gd name="T15" fmla="*/ 0 h 128"/>
                  <a:gd name="T16" fmla="*/ 4 w 73"/>
                  <a:gd name="T17" fmla="*/ 0 h 128"/>
                  <a:gd name="T18" fmla="*/ 0 w 73"/>
                  <a:gd name="T19" fmla="*/ 5 h 128"/>
                  <a:gd name="T20" fmla="*/ 0 w 73"/>
                  <a:gd name="T21" fmla="*/ 124 h 128"/>
                  <a:gd name="T22" fmla="*/ 4 w 73"/>
                  <a:gd name="T23" fmla="*/ 128 h 128"/>
                  <a:gd name="T24" fmla="*/ 27 w 73"/>
                  <a:gd name="T25" fmla="*/ 110 h 128"/>
                  <a:gd name="T26" fmla="*/ 46 w 73"/>
                  <a:gd name="T27" fmla="*/ 110 h 128"/>
                  <a:gd name="T28" fmla="*/ 46 w 73"/>
                  <a:gd name="T29" fmla="*/ 119 h 128"/>
                  <a:gd name="T30" fmla="*/ 27 w 73"/>
                  <a:gd name="T31" fmla="*/ 119 h 128"/>
                  <a:gd name="T32" fmla="*/ 27 w 73"/>
                  <a:gd name="T33" fmla="*/ 11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128">
                    <a:moveTo>
                      <a:pt x="4" y="128"/>
                    </a:moveTo>
                    <a:cubicBezTo>
                      <a:pt x="69" y="128"/>
                      <a:pt x="69" y="128"/>
                      <a:pt x="69" y="128"/>
                    </a:cubicBezTo>
                    <a:cubicBezTo>
                      <a:pt x="71" y="128"/>
                      <a:pt x="73" y="126"/>
                      <a:pt x="73" y="124"/>
                    </a:cubicBezTo>
                    <a:cubicBezTo>
                      <a:pt x="73" y="95"/>
                      <a:pt x="73" y="95"/>
                      <a:pt x="73" y="95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73" y="11"/>
                      <a:pt x="73" y="11"/>
                      <a:pt x="73" y="11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3"/>
                      <a:pt x="71" y="0"/>
                      <a:pt x="6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3"/>
                      <a:pt x="0" y="5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6"/>
                      <a:pt x="2" y="128"/>
                      <a:pt x="4" y="128"/>
                    </a:cubicBezTo>
                    <a:close/>
                    <a:moveTo>
                      <a:pt x="27" y="110"/>
                    </a:moveTo>
                    <a:cubicBezTo>
                      <a:pt x="46" y="110"/>
                      <a:pt x="46" y="110"/>
                      <a:pt x="46" y="110"/>
                    </a:cubicBezTo>
                    <a:cubicBezTo>
                      <a:pt x="46" y="119"/>
                      <a:pt x="46" y="119"/>
                      <a:pt x="46" y="119"/>
                    </a:cubicBezTo>
                    <a:cubicBezTo>
                      <a:pt x="27" y="119"/>
                      <a:pt x="27" y="119"/>
                      <a:pt x="27" y="119"/>
                    </a:cubicBezTo>
                    <a:lnTo>
                      <a:pt x="27" y="110"/>
                    </a:ln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8FF6B7C-61A9-45EC-8950-E108691BF06D}"/>
                </a:ext>
              </a:extLst>
            </p:cNvPr>
            <p:cNvSpPr txBox="1"/>
            <p:nvPr/>
          </p:nvSpPr>
          <p:spPr>
            <a:xfrm>
              <a:off x="2473655" y="2946479"/>
              <a:ext cx="470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DC1</a:t>
              </a:r>
            </a:p>
          </p:txBody>
        </p:sp>
      </p:grp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1CC8481-F2BC-48F0-8F86-ABB4E66EA4EB}"/>
              </a:ext>
            </a:extLst>
          </p:cNvPr>
          <p:cNvSpPr/>
          <p:nvPr/>
        </p:nvSpPr>
        <p:spPr>
          <a:xfrm>
            <a:off x="1882529" y="4878219"/>
            <a:ext cx="2795427" cy="973642"/>
          </a:xfrm>
          <a:prstGeom prst="rect">
            <a:avLst/>
          </a:prstGeom>
          <a:noFill/>
          <a:ln w="1905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778EDB3-079F-4522-8AFA-2F7B6FC1C158}"/>
              </a:ext>
            </a:extLst>
          </p:cNvPr>
          <p:cNvSpPr txBox="1"/>
          <p:nvPr/>
        </p:nvSpPr>
        <p:spPr>
          <a:xfrm>
            <a:off x="4033734" y="5725007"/>
            <a:ext cx="583814" cy="246221"/>
          </a:xfrm>
          <a:prstGeom prst="rect">
            <a:avLst/>
          </a:prstGeom>
          <a:solidFill>
            <a:srgbClr val="F6F6F6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Subnet</a:t>
            </a:r>
          </a:p>
        </p:txBody>
      </p:sp>
      <p:sp>
        <p:nvSpPr>
          <p:cNvPr id="160" name="Freeform 107">
            <a:extLst>
              <a:ext uri="{FF2B5EF4-FFF2-40B4-BE49-F238E27FC236}">
                <a16:creationId xmlns:a16="http://schemas.microsoft.com/office/drawing/2014/main" id="{CC118B77-9641-403B-B79E-41B47DE0FEA6}"/>
              </a:ext>
            </a:extLst>
          </p:cNvPr>
          <p:cNvSpPr>
            <a:spLocks noEditPoints="1"/>
          </p:cNvSpPr>
          <p:nvPr/>
        </p:nvSpPr>
        <p:spPr bwMode="auto">
          <a:xfrm>
            <a:off x="3322195" y="4955331"/>
            <a:ext cx="211887" cy="214007"/>
          </a:xfrm>
          <a:custGeom>
            <a:avLst/>
            <a:gdLst>
              <a:gd name="T0" fmla="*/ 64 w 128"/>
              <a:gd name="T1" fmla="*/ 120 h 128"/>
              <a:gd name="T2" fmla="*/ 83 w 128"/>
              <a:gd name="T3" fmla="*/ 117 h 128"/>
              <a:gd name="T4" fmla="*/ 99 w 128"/>
              <a:gd name="T5" fmla="*/ 109 h 128"/>
              <a:gd name="T6" fmla="*/ 111 w 128"/>
              <a:gd name="T7" fmla="*/ 96 h 128"/>
              <a:gd name="T8" fmla="*/ 120 w 128"/>
              <a:gd name="T9" fmla="*/ 79 h 128"/>
              <a:gd name="T10" fmla="*/ 127 w 128"/>
              <a:gd name="T11" fmla="*/ 81 h 128"/>
              <a:gd name="T12" fmla="*/ 118 w 128"/>
              <a:gd name="T13" fmla="*/ 100 h 128"/>
              <a:gd name="T14" fmla="*/ 103 w 128"/>
              <a:gd name="T15" fmla="*/ 115 h 128"/>
              <a:gd name="T16" fmla="*/ 85 w 128"/>
              <a:gd name="T17" fmla="*/ 125 h 128"/>
              <a:gd name="T18" fmla="*/ 64 w 128"/>
              <a:gd name="T19" fmla="*/ 128 h 128"/>
              <a:gd name="T20" fmla="*/ 47 w 128"/>
              <a:gd name="T21" fmla="*/ 126 h 128"/>
              <a:gd name="T22" fmla="*/ 32 w 128"/>
              <a:gd name="T23" fmla="*/ 120 h 128"/>
              <a:gd name="T24" fmla="*/ 19 w 128"/>
              <a:gd name="T25" fmla="*/ 110 h 128"/>
              <a:gd name="T26" fmla="*/ 8 w 128"/>
              <a:gd name="T27" fmla="*/ 97 h 128"/>
              <a:gd name="T28" fmla="*/ 8 w 128"/>
              <a:gd name="T29" fmla="*/ 112 h 128"/>
              <a:gd name="T30" fmla="*/ 0 w 128"/>
              <a:gd name="T31" fmla="*/ 112 h 128"/>
              <a:gd name="T32" fmla="*/ 0 w 128"/>
              <a:gd name="T33" fmla="*/ 80 h 128"/>
              <a:gd name="T34" fmla="*/ 32 w 128"/>
              <a:gd name="T35" fmla="*/ 80 h 128"/>
              <a:gd name="T36" fmla="*/ 32 w 128"/>
              <a:gd name="T37" fmla="*/ 88 h 128"/>
              <a:gd name="T38" fmla="*/ 12 w 128"/>
              <a:gd name="T39" fmla="*/ 88 h 128"/>
              <a:gd name="T40" fmla="*/ 22 w 128"/>
              <a:gd name="T41" fmla="*/ 101 h 128"/>
              <a:gd name="T42" fmla="*/ 34 w 128"/>
              <a:gd name="T43" fmla="*/ 112 h 128"/>
              <a:gd name="T44" fmla="*/ 48 w 128"/>
              <a:gd name="T45" fmla="*/ 118 h 128"/>
              <a:gd name="T46" fmla="*/ 64 w 128"/>
              <a:gd name="T47" fmla="*/ 120 h 128"/>
              <a:gd name="T48" fmla="*/ 128 w 128"/>
              <a:gd name="T49" fmla="*/ 16 h 128"/>
              <a:gd name="T50" fmla="*/ 128 w 128"/>
              <a:gd name="T51" fmla="*/ 48 h 128"/>
              <a:gd name="T52" fmla="*/ 96 w 128"/>
              <a:gd name="T53" fmla="*/ 48 h 128"/>
              <a:gd name="T54" fmla="*/ 96 w 128"/>
              <a:gd name="T55" fmla="*/ 40 h 128"/>
              <a:gd name="T56" fmla="*/ 116 w 128"/>
              <a:gd name="T57" fmla="*/ 40 h 128"/>
              <a:gd name="T58" fmla="*/ 107 w 128"/>
              <a:gd name="T59" fmla="*/ 27 h 128"/>
              <a:gd name="T60" fmla="*/ 94 w 128"/>
              <a:gd name="T61" fmla="*/ 17 h 128"/>
              <a:gd name="T62" fmla="*/ 80 w 128"/>
              <a:gd name="T63" fmla="*/ 11 h 128"/>
              <a:gd name="T64" fmla="*/ 64 w 128"/>
              <a:gd name="T65" fmla="*/ 8 h 128"/>
              <a:gd name="T66" fmla="*/ 46 w 128"/>
              <a:gd name="T67" fmla="*/ 11 h 128"/>
              <a:gd name="T68" fmla="*/ 30 w 128"/>
              <a:gd name="T69" fmla="*/ 20 h 128"/>
              <a:gd name="T70" fmla="*/ 17 w 128"/>
              <a:gd name="T71" fmla="*/ 33 h 128"/>
              <a:gd name="T72" fmla="*/ 9 w 128"/>
              <a:gd name="T73" fmla="*/ 49 h 128"/>
              <a:gd name="T74" fmla="*/ 1 w 128"/>
              <a:gd name="T75" fmla="*/ 47 h 128"/>
              <a:gd name="T76" fmla="*/ 10 w 128"/>
              <a:gd name="T77" fmla="*/ 28 h 128"/>
              <a:gd name="T78" fmla="*/ 25 w 128"/>
              <a:gd name="T79" fmla="*/ 13 h 128"/>
              <a:gd name="T80" fmla="*/ 43 w 128"/>
              <a:gd name="T81" fmla="*/ 4 h 128"/>
              <a:gd name="T82" fmla="*/ 64 w 128"/>
              <a:gd name="T83" fmla="*/ 0 h 128"/>
              <a:gd name="T84" fmla="*/ 81 w 128"/>
              <a:gd name="T85" fmla="*/ 2 h 128"/>
              <a:gd name="T86" fmla="*/ 96 w 128"/>
              <a:gd name="T87" fmla="*/ 9 h 128"/>
              <a:gd name="T88" fmla="*/ 109 w 128"/>
              <a:gd name="T89" fmla="*/ 18 h 128"/>
              <a:gd name="T90" fmla="*/ 120 w 128"/>
              <a:gd name="T91" fmla="*/ 31 h 128"/>
              <a:gd name="T92" fmla="*/ 120 w 128"/>
              <a:gd name="T93" fmla="*/ 16 h 128"/>
              <a:gd name="T94" fmla="*/ 128 w 128"/>
              <a:gd name="T95" fmla="*/ 1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8" h="128">
                <a:moveTo>
                  <a:pt x="64" y="120"/>
                </a:moveTo>
                <a:cubicBezTo>
                  <a:pt x="71" y="120"/>
                  <a:pt x="77" y="119"/>
                  <a:pt x="83" y="117"/>
                </a:cubicBezTo>
                <a:cubicBezTo>
                  <a:pt x="88" y="115"/>
                  <a:pt x="94" y="113"/>
                  <a:pt x="99" y="109"/>
                </a:cubicBezTo>
                <a:cubicBezTo>
                  <a:pt x="104" y="105"/>
                  <a:pt x="108" y="101"/>
                  <a:pt x="111" y="96"/>
                </a:cubicBezTo>
                <a:cubicBezTo>
                  <a:pt x="115" y="91"/>
                  <a:pt x="118" y="85"/>
                  <a:pt x="120" y="79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5" y="88"/>
                  <a:pt x="122" y="95"/>
                  <a:pt x="118" y="100"/>
                </a:cubicBezTo>
                <a:cubicBezTo>
                  <a:pt x="114" y="106"/>
                  <a:pt x="109" y="111"/>
                  <a:pt x="103" y="115"/>
                </a:cubicBezTo>
                <a:cubicBezTo>
                  <a:pt x="98" y="119"/>
                  <a:pt x="92" y="123"/>
                  <a:pt x="85" y="125"/>
                </a:cubicBezTo>
                <a:cubicBezTo>
                  <a:pt x="78" y="127"/>
                  <a:pt x="71" y="128"/>
                  <a:pt x="64" y="128"/>
                </a:cubicBezTo>
                <a:cubicBezTo>
                  <a:pt x="58" y="128"/>
                  <a:pt x="53" y="128"/>
                  <a:pt x="47" y="126"/>
                </a:cubicBezTo>
                <a:cubicBezTo>
                  <a:pt x="42" y="125"/>
                  <a:pt x="37" y="123"/>
                  <a:pt x="32" y="120"/>
                </a:cubicBezTo>
                <a:cubicBezTo>
                  <a:pt x="27" y="117"/>
                  <a:pt x="23" y="114"/>
                  <a:pt x="19" y="110"/>
                </a:cubicBezTo>
                <a:cubicBezTo>
                  <a:pt x="15" y="106"/>
                  <a:pt x="11" y="102"/>
                  <a:pt x="8" y="97"/>
                </a:cubicBezTo>
                <a:cubicBezTo>
                  <a:pt x="8" y="112"/>
                  <a:pt x="8" y="112"/>
                  <a:pt x="8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80"/>
                  <a:pt x="0" y="80"/>
                  <a:pt x="0" y="80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8"/>
                  <a:pt x="32" y="88"/>
                  <a:pt x="32" y="88"/>
                </a:cubicBezTo>
                <a:cubicBezTo>
                  <a:pt x="12" y="88"/>
                  <a:pt x="12" y="88"/>
                  <a:pt x="12" y="88"/>
                </a:cubicBezTo>
                <a:cubicBezTo>
                  <a:pt x="15" y="93"/>
                  <a:pt x="18" y="98"/>
                  <a:pt x="22" y="101"/>
                </a:cubicBezTo>
                <a:cubicBezTo>
                  <a:pt x="25" y="105"/>
                  <a:pt x="29" y="109"/>
                  <a:pt x="34" y="112"/>
                </a:cubicBezTo>
                <a:cubicBezTo>
                  <a:pt x="38" y="114"/>
                  <a:pt x="43" y="116"/>
                  <a:pt x="48" y="118"/>
                </a:cubicBezTo>
                <a:cubicBezTo>
                  <a:pt x="53" y="119"/>
                  <a:pt x="59" y="120"/>
                  <a:pt x="64" y="120"/>
                </a:cubicBezTo>
                <a:close/>
                <a:moveTo>
                  <a:pt x="128" y="16"/>
                </a:moveTo>
                <a:cubicBezTo>
                  <a:pt x="128" y="48"/>
                  <a:pt x="128" y="48"/>
                  <a:pt x="128" y="48"/>
                </a:cubicBezTo>
                <a:cubicBezTo>
                  <a:pt x="96" y="48"/>
                  <a:pt x="96" y="48"/>
                  <a:pt x="96" y="48"/>
                </a:cubicBezTo>
                <a:cubicBezTo>
                  <a:pt x="96" y="40"/>
                  <a:pt x="96" y="40"/>
                  <a:pt x="96" y="40"/>
                </a:cubicBezTo>
                <a:cubicBezTo>
                  <a:pt x="116" y="40"/>
                  <a:pt x="116" y="40"/>
                  <a:pt x="116" y="40"/>
                </a:cubicBezTo>
                <a:cubicBezTo>
                  <a:pt x="113" y="35"/>
                  <a:pt x="110" y="31"/>
                  <a:pt x="107" y="27"/>
                </a:cubicBezTo>
                <a:cubicBezTo>
                  <a:pt x="103" y="23"/>
                  <a:pt x="99" y="20"/>
                  <a:pt x="94" y="17"/>
                </a:cubicBezTo>
                <a:cubicBezTo>
                  <a:pt x="90" y="14"/>
                  <a:pt x="85" y="12"/>
                  <a:pt x="80" y="11"/>
                </a:cubicBezTo>
                <a:cubicBezTo>
                  <a:pt x="75" y="9"/>
                  <a:pt x="70" y="8"/>
                  <a:pt x="64" y="8"/>
                </a:cubicBezTo>
                <a:cubicBezTo>
                  <a:pt x="58" y="8"/>
                  <a:pt x="52" y="9"/>
                  <a:pt x="46" y="11"/>
                </a:cubicBezTo>
                <a:cubicBezTo>
                  <a:pt x="40" y="13"/>
                  <a:pt x="34" y="16"/>
                  <a:pt x="30" y="20"/>
                </a:cubicBezTo>
                <a:cubicBezTo>
                  <a:pt x="25" y="23"/>
                  <a:pt x="20" y="28"/>
                  <a:pt x="17" y="33"/>
                </a:cubicBezTo>
                <a:cubicBezTo>
                  <a:pt x="13" y="38"/>
                  <a:pt x="10" y="43"/>
                  <a:pt x="9" y="49"/>
                </a:cubicBezTo>
                <a:cubicBezTo>
                  <a:pt x="1" y="47"/>
                  <a:pt x="1" y="47"/>
                  <a:pt x="1" y="47"/>
                </a:cubicBezTo>
                <a:cubicBezTo>
                  <a:pt x="3" y="40"/>
                  <a:pt x="6" y="34"/>
                  <a:pt x="10" y="28"/>
                </a:cubicBezTo>
                <a:cubicBezTo>
                  <a:pt x="14" y="22"/>
                  <a:pt x="19" y="17"/>
                  <a:pt x="25" y="13"/>
                </a:cubicBezTo>
                <a:cubicBezTo>
                  <a:pt x="30" y="9"/>
                  <a:pt x="37" y="6"/>
                  <a:pt x="43" y="4"/>
                </a:cubicBezTo>
                <a:cubicBezTo>
                  <a:pt x="50" y="1"/>
                  <a:pt x="57" y="0"/>
                  <a:pt x="64" y="0"/>
                </a:cubicBezTo>
                <a:cubicBezTo>
                  <a:pt x="70" y="0"/>
                  <a:pt x="75" y="1"/>
                  <a:pt x="81" y="2"/>
                </a:cubicBezTo>
                <a:cubicBezTo>
                  <a:pt x="86" y="4"/>
                  <a:pt x="91" y="6"/>
                  <a:pt x="96" y="9"/>
                </a:cubicBezTo>
                <a:cubicBezTo>
                  <a:pt x="101" y="11"/>
                  <a:pt x="105" y="14"/>
                  <a:pt x="109" y="18"/>
                </a:cubicBezTo>
                <a:cubicBezTo>
                  <a:pt x="114" y="22"/>
                  <a:pt x="117" y="27"/>
                  <a:pt x="120" y="31"/>
                </a:cubicBezTo>
                <a:cubicBezTo>
                  <a:pt x="120" y="16"/>
                  <a:pt x="120" y="16"/>
                  <a:pt x="120" y="16"/>
                </a:cubicBezTo>
                <a:lnTo>
                  <a:pt x="128" y="16"/>
                </a:lnTo>
                <a:close/>
              </a:path>
            </a:pathLst>
          </a:custGeom>
          <a:solidFill>
            <a:srgbClr val="2F2F2F"/>
          </a:solidFill>
          <a:ln w="4763" cap="flat">
            <a:solidFill>
              <a:srgbClr val="2F2F2F"/>
            </a:solidFill>
            <a:prstDash val="solid"/>
            <a:miter lim="800000"/>
            <a:headEnd/>
            <a:tailEnd/>
          </a:ln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39FE9FA0-97C8-47AA-8129-400956139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80" y="4896636"/>
            <a:ext cx="407925" cy="476280"/>
          </a:xfrm>
          <a:prstGeom prst="rect">
            <a:avLst/>
          </a:prstGeom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D773BA24-1944-4CE0-9E24-9F4E7AA3AE05}"/>
              </a:ext>
            </a:extLst>
          </p:cNvPr>
          <p:cNvSpPr txBox="1"/>
          <p:nvPr/>
        </p:nvSpPr>
        <p:spPr>
          <a:xfrm>
            <a:off x="97862" y="5400219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Office 365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8A64E37-0059-4C14-8BAE-88A5C9AA8FB6}"/>
              </a:ext>
            </a:extLst>
          </p:cNvPr>
          <p:cNvSpPr txBox="1"/>
          <p:nvPr/>
        </p:nvSpPr>
        <p:spPr>
          <a:xfrm>
            <a:off x="5506040" y="1670185"/>
            <a:ext cx="36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office-365-dev-test-environment.md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D54780A-80AB-41D5-8217-08471139E0BC}"/>
              </a:ext>
            </a:extLst>
          </p:cNvPr>
          <p:cNvSpPr txBox="1"/>
          <p:nvPr/>
        </p:nvSpPr>
        <p:spPr>
          <a:xfrm>
            <a:off x="5506040" y="5142960"/>
            <a:ext cx="517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dirsync-for-your-office-365-dev-test-environment.md</a:t>
            </a:r>
          </a:p>
        </p:txBody>
      </p:sp>
    </p:spTree>
    <p:extLst>
      <p:ext uri="{BB962C8B-B14F-4D97-AF65-F5344CB8AC3E}">
        <p14:creationId xmlns:p14="http://schemas.microsoft.com/office/powerpoint/2010/main" val="41594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53">
            <a:extLst>
              <a:ext uri="{FF2B5EF4-FFF2-40B4-BE49-F238E27FC236}">
                <a16:creationId xmlns:a16="http://schemas.microsoft.com/office/drawing/2014/main" id="{9B809B2D-1A06-420D-9DA8-84F418D8B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0848" y="1202578"/>
            <a:ext cx="5029661" cy="1751547"/>
          </a:xfrm>
          <a:prstGeom prst="rect">
            <a:avLst/>
          </a:prstGeom>
          <a:solidFill>
            <a:srgbClr val="F6F6F6"/>
          </a:solidFill>
          <a:ln>
            <a:solidFill>
              <a:srgbClr val="D2D2D2"/>
            </a:solidFill>
            <a:prstDash val="lgDash"/>
          </a:ln>
          <a:extLst/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5" name="Rectangle 359">
            <a:extLst>
              <a:ext uri="{FF2B5EF4-FFF2-40B4-BE49-F238E27FC236}">
                <a16:creationId xmlns:a16="http://schemas.microsoft.com/office/drawing/2014/main" id="{1DC5F3CD-2DDF-438B-86D1-D960F179C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569" y="359405"/>
            <a:ext cx="5047983" cy="724940"/>
          </a:xfrm>
          <a:prstGeom prst="rect">
            <a:avLst/>
          </a:prstGeom>
          <a:solidFill>
            <a:srgbClr val="0072C6"/>
          </a:solidFill>
          <a:ln>
            <a:noFill/>
          </a:ln>
          <a:extLst/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6" name="Rectangle 954">
            <a:extLst>
              <a:ext uri="{FF2B5EF4-FFF2-40B4-BE49-F238E27FC236}">
                <a16:creationId xmlns:a16="http://schemas.microsoft.com/office/drawing/2014/main" id="{22F196C8-D9E1-4810-8D11-48FEAD0A8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3970" y="599355"/>
            <a:ext cx="3062049" cy="246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20450"/>
            <a:r>
              <a:rPr lang="en-US" alt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Virtual Network</a:t>
            </a:r>
            <a:endParaRPr lang="en-US" alt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07A290-2DD4-474A-BCF3-59208DB68025}"/>
              </a:ext>
            </a:extLst>
          </p:cNvPr>
          <p:cNvSpPr/>
          <p:nvPr/>
        </p:nvSpPr>
        <p:spPr>
          <a:xfrm>
            <a:off x="3112661" y="1460038"/>
            <a:ext cx="4746035" cy="1308119"/>
          </a:xfrm>
          <a:prstGeom prst="rect">
            <a:avLst/>
          </a:prstGeom>
          <a:noFill/>
          <a:ln>
            <a:solidFill>
              <a:srgbClr val="0072C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51DE8C-0847-48C9-81C8-0ACFE336FAE7}"/>
              </a:ext>
            </a:extLst>
          </p:cNvPr>
          <p:cNvSpPr txBox="1"/>
          <p:nvPr/>
        </p:nvSpPr>
        <p:spPr>
          <a:xfrm>
            <a:off x="3422616" y="1340671"/>
            <a:ext cx="1506485" cy="246221"/>
          </a:xfrm>
          <a:prstGeom prst="rect">
            <a:avLst/>
          </a:prstGeom>
          <a:solidFill>
            <a:srgbClr val="F6F6F6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Network security group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3B7152-4174-4A5B-9FDF-1F4F04D95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540" y="1318222"/>
            <a:ext cx="284400" cy="304457"/>
          </a:xfrm>
          <a:prstGeom prst="rect">
            <a:avLst/>
          </a:prstGeom>
          <a:solidFill>
            <a:srgbClr val="F6F6F6"/>
          </a:solidFill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6512355-4AF3-48BB-B8F7-94FE05C7D5E7}"/>
              </a:ext>
            </a:extLst>
          </p:cNvPr>
          <p:cNvGrpSpPr/>
          <p:nvPr/>
        </p:nvGrpSpPr>
        <p:grpSpPr>
          <a:xfrm>
            <a:off x="6826218" y="1761911"/>
            <a:ext cx="750526" cy="715859"/>
            <a:chOff x="593795" y="2511878"/>
            <a:chExt cx="750526" cy="715859"/>
          </a:xfrm>
        </p:grpSpPr>
        <p:sp>
          <p:nvSpPr>
            <p:cNvPr id="11" name="Freeform 86">
              <a:extLst>
                <a:ext uri="{FF2B5EF4-FFF2-40B4-BE49-F238E27FC236}">
                  <a16:creationId xmlns:a16="http://schemas.microsoft.com/office/drawing/2014/main" id="{9E3D4C47-67EC-4061-B2B2-55ABCFCF8D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2267" y="2511878"/>
              <a:ext cx="253582" cy="452036"/>
            </a:xfrm>
            <a:custGeom>
              <a:avLst/>
              <a:gdLst>
                <a:gd name="T0" fmla="*/ 5 w 73"/>
                <a:gd name="T1" fmla="*/ 128 h 128"/>
                <a:gd name="T2" fmla="*/ 69 w 73"/>
                <a:gd name="T3" fmla="*/ 128 h 128"/>
                <a:gd name="T4" fmla="*/ 73 w 73"/>
                <a:gd name="T5" fmla="*/ 124 h 128"/>
                <a:gd name="T6" fmla="*/ 73 w 73"/>
                <a:gd name="T7" fmla="*/ 102 h 128"/>
                <a:gd name="T8" fmla="*/ 73 w 73"/>
                <a:gd name="T9" fmla="*/ 39 h 128"/>
                <a:gd name="T10" fmla="*/ 73 w 73"/>
                <a:gd name="T11" fmla="*/ 5 h 128"/>
                <a:gd name="T12" fmla="*/ 69 w 73"/>
                <a:gd name="T13" fmla="*/ 0 h 128"/>
                <a:gd name="T14" fmla="*/ 5 w 73"/>
                <a:gd name="T15" fmla="*/ 0 h 128"/>
                <a:gd name="T16" fmla="*/ 0 w 73"/>
                <a:gd name="T17" fmla="*/ 5 h 128"/>
                <a:gd name="T18" fmla="*/ 0 w 73"/>
                <a:gd name="T19" fmla="*/ 124 h 128"/>
                <a:gd name="T20" fmla="*/ 5 w 73"/>
                <a:gd name="T21" fmla="*/ 128 h 128"/>
                <a:gd name="T22" fmla="*/ 28 w 73"/>
                <a:gd name="T23" fmla="*/ 110 h 128"/>
                <a:gd name="T24" fmla="*/ 46 w 73"/>
                <a:gd name="T25" fmla="*/ 110 h 128"/>
                <a:gd name="T26" fmla="*/ 46 w 73"/>
                <a:gd name="T27" fmla="*/ 119 h 128"/>
                <a:gd name="T28" fmla="*/ 28 w 73"/>
                <a:gd name="T29" fmla="*/ 119 h 128"/>
                <a:gd name="T30" fmla="*/ 28 w 73"/>
                <a:gd name="T31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128">
                  <a:moveTo>
                    <a:pt x="5" y="128"/>
                  </a:moveTo>
                  <a:cubicBezTo>
                    <a:pt x="69" y="128"/>
                    <a:pt x="69" y="128"/>
                    <a:pt x="69" y="128"/>
                  </a:cubicBezTo>
                  <a:cubicBezTo>
                    <a:pt x="71" y="128"/>
                    <a:pt x="73" y="126"/>
                    <a:pt x="73" y="124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3"/>
                    <a:pt x="71" y="0"/>
                    <a:pt x="6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6"/>
                    <a:pt x="2" y="128"/>
                    <a:pt x="5" y="128"/>
                  </a:cubicBezTo>
                  <a:close/>
                  <a:moveTo>
                    <a:pt x="28" y="110"/>
                  </a:moveTo>
                  <a:cubicBezTo>
                    <a:pt x="46" y="110"/>
                    <a:pt x="46" y="110"/>
                    <a:pt x="46" y="110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28" y="119"/>
                    <a:pt x="28" y="119"/>
                    <a:pt x="28" y="119"/>
                  </a:cubicBezTo>
                  <a:lnTo>
                    <a:pt x="28" y="11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0C81C0-EA4B-43F0-AC87-14D6EF2251D2}"/>
                </a:ext>
              </a:extLst>
            </p:cNvPr>
            <p:cNvSpPr txBox="1"/>
            <p:nvPr/>
          </p:nvSpPr>
          <p:spPr>
            <a:xfrm>
              <a:off x="593795" y="2950738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CLIENT1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25D6F7-214E-420B-A838-4CE6F6E68E95}"/>
              </a:ext>
            </a:extLst>
          </p:cNvPr>
          <p:cNvGrpSpPr/>
          <p:nvPr/>
        </p:nvGrpSpPr>
        <p:grpSpPr>
          <a:xfrm>
            <a:off x="6083461" y="1761911"/>
            <a:ext cx="540533" cy="723508"/>
            <a:chOff x="9596560" y="4639160"/>
            <a:chExt cx="540533" cy="72350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9C24BC1-D826-4CF5-A870-455CA2CF1FCF}"/>
                </a:ext>
              </a:extLst>
            </p:cNvPr>
            <p:cNvGrpSpPr/>
            <p:nvPr/>
          </p:nvGrpSpPr>
          <p:grpSpPr>
            <a:xfrm>
              <a:off x="9630484" y="4639160"/>
              <a:ext cx="472684" cy="461428"/>
              <a:chOff x="417487" y="819780"/>
              <a:chExt cx="200026" cy="195263"/>
            </a:xfrm>
          </p:grpSpPr>
          <p:sp>
            <p:nvSpPr>
              <p:cNvPr id="16" name="Freeform 59">
                <a:extLst>
                  <a:ext uri="{FF2B5EF4-FFF2-40B4-BE49-F238E27FC236}">
                    <a16:creationId xmlns:a16="http://schemas.microsoft.com/office/drawing/2014/main" id="{B1B70BAB-7D9E-446B-9F63-E0EAD7C2BE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7487" y="819780"/>
                <a:ext cx="109538" cy="195263"/>
              </a:xfrm>
              <a:custGeom>
                <a:avLst/>
                <a:gdLst>
                  <a:gd name="T0" fmla="*/ 4 w 73"/>
                  <a:gd name="T1" fmla="*/ 128 h 128"/>
                  <a:gd name="T2" fmla="*/ 45 w 73"/>
                  <a:gd name="T3" fmla="*/ 128 h 128"/>
                  <a:gd name="T4" fmla="*/ 45 w 73"/>
                  <a:gd name="T5" fmla="*/ 58 h 128"/>
                  <a:gd name="T6" fmla="*/ 73 w 73"/>
                  <a:gd name="T7" fmla="*/ 58 h 128"/>
                  <a:gd name="T8" fmla="*/ 73 w 73"/>
                  <a:gd name="T9" fmla="*/ 5 h 128"/>
                  <a:gd name="T10" fmla="*/ 68 w 73"/>
                  <a:gd name="T11" fmla="*/ 0 h 128"/>
                  <a:gd name="T12" fmla="*/ 4 w 73"/>
                  <a:gd name="T13" fmla="*/ 0 h 128"/>
                  <a:gd name="T14" fmla="*/ 0 w 73"/>
                  <a:gd name="T15" fmla="*/ 5 h 128"/>
                  <a:gd name="T16" fmla="*/ 0 w 73"/>
                  <a:gd name="T17" fmla="*/ 124 h 128"/>
                  <a:gd name="T18" fmla="*/ 4 w 73"/>
                  <a:gd name="T19" fmla="*/ 128 h 128"/>
                  <a:gd name="T20" fmla="*/ 27 w 73"/>
                  <a:gd name="T21" fmla="*/ 110 h 128"/>
                  <a:gd name="T22" fmla="*/ 45 w 73"/>
                  <a:gd name="T23" fmla="*/ 110 h 128"/>
                  <a:gd name="T24" fmla="*/ 45 w 73"/>
                  <a:gd name="T25" fmla="*/ 119 h 128"/>
                  <a:gd name="T26" fmla="*/ 27 w 73"/>
                  <a:gd name="T27" fmla="*/ 119 h 128"/>
                  <a:gd name="T28" fmla="*/ 27 w 73"/>
                  <a:gd name="T29" fmla="*/ 11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3" h="128">
                    <a:moveTo>
                      <a:pt x="4" y="128"/>
                    </a:moveTo>
                    <a:cubicBezTo>
                      <a:pt x="45" y="128"/>
                      <a:pt x="45" y="128"/>
                      <a:pt x="45" y="12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73" y="58"/>
                      <a:pt x="73" y="58"/>
                      <a:pt x="73" y="58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2"/>
                      <a:pt x="71" y="0"/>
                      <a:pt x="6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6"/>
                      <a:pt x="2" y="128"/>
                      <a:pt x="4" y="128"/>
                    </a:cubicBezTo>
                    <a:close/>
                    <a:moveTo>
                      <a:pt x="27" y="110"/>
                    </a:moveTo>
                    <a:cubicBezTo>
                      <a:pt x="45" y="110"/>
                      <a:pt x="45" y="110"/>
                      <a:pt x="45" y="110"/>
                    </a:cubicBezTo>
                    <a:cubicBezTo>
                      <a:pt x="45" y="119"/>
                      <a:pt x="45" y="119"/>
                      <a:pt x="45" y="119"/>
                    </a:cubicBezTo>
                    <a:cubicBezTo>
                      <a:pt x="27" y="119"/>
                      <a:pt x="27" y="119"/>
                      <a:pt x="27" y="119"/>
                    </a:cubicBezTo>
                    <a:lnTo>
                      <a:pt x="27" y="110"/>
                    </a:ln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7" name="Freeform 60">
                <a:extLst>
                  <a:ext uri="{FF2B5EF4-FFF2-40B4-BE49-F238E27FC236}">
                    <a16:creationId xmlns:a16="http://schemas.microsoft.com/office/drawing/2014/main" id="{483F9DF7-665F-4490-979E-ED496E591D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275" y="945192"/>
                <a:ext cx="122238" cy="69850"/>
              </a:xfrm>
              <a:custGeom>
                <a:avLst/>
                <a:gdLst>
                  <a:gd name="T0" fmla="*/ 77 w 77"/>
                  <a:gd name="T1" fmla="*/ 15 h 44"/>
                  <a:gd name="T2" fmla="*/ 77 w 77"/>
                  <a:gd name="T3" fmla="*/ 0 h 44"/>
                  <a:gd name="T4" fmla="*/ 0 w 77"/>
                  <a:gd name="T5" fmla="*/ 0 h 44"/>
                  <a:gd name="T6" fmla="*/ 0 w 77"/>
                  <a:gd name="T7" fmla="*/ 44 h 44"/>
                  <a:gd name="T8" fmla="*/ 77 w 77"/>
                  <a:gd name="T9" fmla="*/ 44 h 44"/>
                  <a:gd name="T10" fmla="*/ 77 w 77"/>
                  <a:gd name="T11" fmla="*/ 1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44">
                    <a:moveTo>
                      <a:pt x="77" y="15"/>
                    </a:moveTo>
                    <a:lnTo>
                      <a:pt x="77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77" y="44"/>
                    </a:lnTo>
                    <a:lnTo>
                      <a:pt x="77" y="15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8" name="Rectangle 61">
                <a:extLst>
                  <a:ext uri="{FF2B5EF4-FFF2-40B4-BE49-F238E27FC236}">
                    <a16:creationId xmlns:a16="http://schemas.microsoft.com/office/drawing/2014/main" id="{C7001784-D355-423C-96C0-0D44524B1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275" y="919792"/>
                <a:ext cx="122238" cy="17463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813B8F-37FE-4EFF-9175-B50C9B893EA6}"/>
                </a:ext>
              </a:extLst>
            </p:cNvPr>
            <p:cNvSpPr txBox="1"/>
            <p:nvPr/>
          </p:nvSpPr>
          <p:spPr>
            <a:xfrm>
              <a:off x="9596560" y="5085669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APP1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E0D3A0D-6C7E-4145-BA21-A19F1E10C259}"/>
              </a:ext>
            </a:extLst>
          </p:cNvPr>
          <p:cNvGrpSpPr/>
          <p:nvPr/>
        </p:nvGrpSpPr>
        <p:grpSpPr>
          <a:xfrm>
            <a:off x="5262093" y="1761911"/>
            <a:ext cx="501352" cy="716773"/>
            <a:chOff x="2473655" y="2506705"/>
            <a:chExt cx="501352" cy="71677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0872F82-F0FF-435D-B3D1-5CE2026E9E0B}"/>
                </a:ext>
              </a:extLst>
            </p:cNvPr>
            <p:cNvGrpSpPr/>
            <p:nvPr/>
          </p:nvGrpSpPr>
          <p:grpSpPr>
            <a:xfrm>
              <a:off x="2574281" y="2506705"/>
              <a:ext cx="400726" cy="461425"/>
              <a:chOff x="1159054" y="3298441"/>
              <a:chExt cx="161925" cy="195263"/>
            </a:xfrm>
          </p:grpSpPr>
          <p:sp>
            <p:nvSpPr>
              <p:cNvPr id="22" name="Freeform 108">
                <a:extLst>
                  <a:ext uri="{FF2B5EF4-FFF2-40B4-BE49-F238E27FC236}">
                    <a16:creationId xmlns:a16="http://schemas.microsoft.com/office/drawing/2014/main" id="{7678659B-85FF-4425-99C6-5F0E82323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966" y="3333366"/>
                <a:ext cx="100013" cy="101600"/>
              </a:xfrm>
              <a:custGeom>
                <a:avLst/>
                <a:gdLst>
                  <a:gd name="T0" fmla="*/ 32 w 63"/>
                  <a:gd name="T1" fmla="*/ 0 h 64"/>
                  <a:gd name="T2" fmla="*/ 0 w 63"/>
                  <a:gd name="T3" fmla="*/ 64 h 64"/>
                  <a:gd name="T4" fmla="*/ 63 w 63"/>
                  <a:gd name="T5" fmla="*/ 64 h 64"/>
                  <a:gd name="T6" fmla="*/ 32 w 63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64">
                    <a:moveTo>
                      <a:pt x="32" y="0"/>
                    </a:moveTo>
                    <a:lnTo>
                      <a:pt x="0" y="64"/>
                    </a:lnTo>
                    <a:lnTo>
                      <a:pt x="63" y="64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23" name="Freeform 109">
                <a:extLst>
                  <a:ext uri="{FF2B5EF4-FFF2-40B4-BE49-F238E27FC236}">
                    <a16:creationId xmlns:a16="http://schemas.microsoft.com/office/drawing/2014/main" id="{2681CC3C-B092-4E70-8952-A20E111385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59054" y="3298441"/>
                <a:ext cx="109538" cy="195263"/>
              </a:xfrm>
              <a:custGeom>
                <a:avLst/>
                <a:gdLst>
                  <a:gd name="T0" fmla="*/ 4 w 73"/>
                  <a:gd name="T1" fmla="*/ 128 h 128"/>
                  <a:gd name="T2" fmla="*/ 69 w 73"/>
                  <a:gd name="T3" fmla="*/ 128 h 128"/>
                  <a:gd name="T4" fmla="*/ 73 w 73"/>
                  <a:gd name="T5" fmla="*/ 124 h 128"/>
                  <a:gd name="T6" fmla="*/ 73 w 73"/>
                  <a:gd name="T7" fmla="*/ 95 h 128"/>
                  <a:gd name="T8" fmla="*/ 30 w 73"/>
                  <a:gd name="T9" fmla="*/ 95 h 128"/>
                  <a:gd name="T10" fmla="*/ 73 w 73"/>
                  <a:gd name="T11" fmla="*/ 11 h 128"/>
                  <a:gd name="T12" fmla="*/ 73 w 73"/>
                  <a:gd name="T13" fmla="*/ 5 h 128"/>
                  <a:gd name="T14" fmla="*/ 69 w 73"/>
                  <a:gd name="T15" fmla="*/ 0 h 128"/>
                  <a:gd name="T16" fmla="*/ 4 w 73"/>
                  <a:gd name="T17" fmla="*/ 0 h 128"/>
                  <a:gd name="T18" fmla="*/ 0 w 73"/>
                  <a:gd name="T19" fmla="*/ 5 h 128"/>
                  <a:gd name="T20" fmla="*/ 0 w 73"/>
                  <a:gd name="T21" fmla="*/ 124 h 128"/>
                  <a:gd name="T22" fmla="*/ 4 w 73"/>
                  <a:gd name="T23" fmla="*/ 128 h 128"/>
                  <a:gd name="T24" fmla="*/ 27 w 73"/>
                  <a:gd name="T25" fmla="*/ 110 h 128"/>
                  <a:gd name="T26" fmla="*/ 46 w 73"/>
                  <a:gd name="T27" fmla="*/ 110 h 128"/>
                  <a:gd name="T28" fmla="*/ 46 w 73"/>
                  <a:gd name="T29" fmla="*/ 119 h 128"/>
                  <a:gd name="T30" fmla="*/ 27 w 73"/>
                  <a:gd name="T31" fmla="*/ 119 h 128"/>
                  <a:gd name="T32" fmla="*/ 27 w 73"/>
                  <a:gd name="T33" fmla="*/ 11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128">
                    <a:moveTo>
                      <a:pt x="4" y="128"/>
                    </a:moveTo>
                    <a:cubicBezTo>
                      <a:pt x="69" y="128"/>
                      <a:pt x="69" y="128"/>
                      <a:pt x="69" y="128"/>
                    </a:cubicBezTo>
                    <a:cubicBezTo>
                      <a:pt x="71" y="128"/>
                      <a:pt x="73" y="126"/>
                      <a:pt x="73" y="124"/>
                    </a:cubicBezTo>
                    <a:cubicBezTo>
                      <a:pt x="73" y="95"/>
                      <a:pt x="73" y="95"/>
                      <a:pt x="73" y="95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73" y="11"/>
                      <a:pt x="73" y="11"/>
                      <a:pt x="73" y="11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3"/>
                      <a:pt x="71" y="0"/>
                      <a:pt x="6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3"/>
                      <a:pt x="0" y="5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6"/>
                      <a:pt x="2" y="128"/>
                      <a:pt x="4" y="128"/>
                    </a:cubicBezTo>
                    <a:close/>
                    <a:moveTo>
                      <a:pt x="27" y="110"/>
                    </a:moveTo>
                    <a:cubicBezTo>
                      <a:pt x="46" y="110"/>
                      <a:pt x="46" y="110"/>
                      <a:pt x="46" y="110"/>
                    </a:cubicBezTo>
                    <a:cubicBezTo>
                      <a:pt x="46" y="119"/>
                      <a:pt x="46" y="119"/>
                      <a:pt x="46" y="119"/>
                    </a:cubicBezTo>
                    <a:cubicBezTo>
                      <a:pt x="27" y="119"/>
                      <a:pt x="27" y="119"/>
                      <a:pt x="27" y="119"/>
                    </a:cubicBezTo>
                    <a:lnTo>
                      <a:pt x="27" y="110"/>
                    </a:ln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8D9E2C-6E5A-4DB3-972A-E37DEFE422E0}"/>
                </a:ext>
              </a:extLst>
            </p:cNvPr>
            <p:cNvSpPr txBox="1"/>
            <p:nvPr/>
          </p:nvSpPr>
          <p:spPr>
            <a:xfrm>
              <a:off x="2473655" y="2946479"/>
              <a:ext cx="470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DC1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5319D54-0568-48C0-BF4C-E4769170F6DF}"/>
              </a:ext>
            </a:extLst>
          </p:cNvPr>
          <p:cNvSpPr/>
          <p:nvPr/>
        </p:nvSpPr>
        <p:spPr>
          <a:xfrm>
            <a:off x="3422617" y="1622679"/>
            <a:ext cx="4301912" cy="973642"/>
          </a:xfrm>
          <a:prstGeom prst="rect">
            <a:avLst/>
          </a:prstGeom>
          <a:noFill/>
          <a:ln w="1905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B3B63A-E5B2-4230-9591-125CE7E14BF5}"/>
              </a:ext>
            </a:extLst>
          </p:cNvPr>
          <p:cNvSpPr txBox="1"/>
          <p:nvPr/>
        </p:nvSpPr>
        <p:spPr>
          <a:xfrm>
            <a:off x="7080306" y="2469467"/>
            <a:ext cx="583814" cy="246221"/>
          </a:xfrm>
          <a:prstGeom prst="rect">
            <a:avLst/>
          </a:prstGeom>
          <a:solidFill>
            <a:srgbClr val="F6F6F6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Subnet</a:t>
            </a:r>
          </a:p>
        </p:txBody>
      </p:sp>
      <p:sp>
        <p:nvSpPr>
          <p:cNvPr id="26" name="Freeform 107">
            <a:extLst>
              <a:ext uri="{FF2B5EF4-FFF2-40B4-BE49-F238E27FC236}">
                <a16:creationId xmlns:a16="http://schemas.microsoft.com/office/drawing/2014/main" id="{2F774F35-20CF-485B-A381-F30B935B3CFF}"/>
              </a:ext>
            </a:extLst>
          </p:cNvPr>
          <p:cNvSpPr>
            <a:spLocks noEditPoints="1"/>
          </p:cNvSpPr>
          <p:nvPr/>
        </p:nvSpPr>
        <p:spPr bwMode="auto">
          <a:xfrm>
            <a:off x="6406475" y="1699791"/>
            <a:ext cx="211887" cy="214007"/>
          </a:xfrm>
          <a:custGeom>
            <a:avLst/>
            <a:gdLst>
              <a:gd name="T0" fmla="*/ 64 w 128"/>
              <a:gd name="T1" fmla="*/ 120 h 128"/>
              <a:gd name="T2" fmla="*/ 83 w 128"/>
              <a:gd name="T3" fmla="*/ 117 h 128"/>
              <a:gd name="T4" fmla="*/ 99 w 128"/>
              <a:gd name="T5" fmla="*/ 109 h 128"/>
              <a:gd name="T6" fmla="*/ 111 w 128"/>
              <a:gd name="T7" fmla="*/ 96 h 128"/>
              <a:gd name="T8" fmla="*/ 120 w 128"/>
              <a:gd name="T9" fmla="*/ 79 h 128"/>
              <a:gd name="T10" fmla="*/ 127 w 128"/>
              <a:gd name="T11" fmla="*/ 81 h 128"/>
              <a:gd name="T12" fmla="*/ 118 w 128"/>
              <a:gd name="T13" fmla="*/ 100 h 128"/>
              <a:gd name="T14" fmla="*/ 103 w 128"/>
              <a:gd name="T15" fmla="*/ 115 h 128"/>
              <a:gd name="T16" fmla="*/ 85 w 128"/>
              <a:gd name="T17" fmla="*/ 125 h 128"/>
              <a:gd name="T18" fmla="*/ 64 w 128"/>
              <a:gd name="T19" fmla="*/ 128 h 128"/>
              <a:gd name="T20" fmla="*/ 47 w 128"/>
              <a:gd name="T21" fmla="*/ 126 h 128"/>
              <a:gd name="T22" fmla="*/ 32 w 128"/>
              <a:gd name="T23" fmla="*/ 120 h 128"/>
              <a:gd name="T24" fmla="*/ 19 w 128"/>
              <a:gd name="T25" fmla="*/ 110 h 128"/>
              <a:gd name="T26" fmla="*/ 8 w 128"/>
              <a:gd name="T27" fmla="*/ 97 h 128"/>
              <a:gd name="T28" fmla="*/ 8 w 128"/>
              <a:gd name="T29" fmla="*/ 112 h 128"/>
              <a:gd name="T30" fmla="*/ 0 w 128"/>
              <a:gd name="T31" fmla="*/ 112 h 128"/>
              <a:gd name="T32" fmla="*/ 0 w 128"/>
              <a:gd name="T33" fmla="*/ 80 h 128"/>
              <a:gd name="T34" fmla="*/ 32 w 128"/>
              <a:gd name="T35" fmla="*/ 80 h 128"/>
              <a:gd name="T36" fmla="*/ 32 w 128"/>
              <a:gd name="T37" fmla="*/ 88 h 128"/>
              <a:gd name="T38" fmla="*/ 12 w 128"/>
              <a:gd name="T39" fmla="*/ 88 h 128"/>
              <a:gd name="T40" fmla="*/ 22 w 128"/>
              <a:gd name="T41" fmla="*/ 101 h 128"/>
              <a:gd name="T42" fmla="*/ 34 w 128"/>
              <a:gd name="T43" fmla="*/ 112 h 128"/>
              <a:gd name="T44" fmla="*/ 48 w 128"/>
              <a:gd name="T45" fmla="*/ 118 h 128"/>
              <a:gd name="T46" fmla="*/ 64 w 128"/>
              <a:gd name="T47" fmla="*/ 120 h 128"/>
              <a:gd name="T48" fmla="*/ 128 w 128"/>
              <a:gd name="T49" fmla="*/ 16 h 128"/>
              <a:gd name="T50" fmla="*/ 128 w 128"/>
              <a:gd name="T51" fmla="*/ 48 h 128"/>
              <a:gd name="T52" fmla="*/ 96 w 128"/>
              <a:gd name="T53" fmla="*/ 48 h 128"/>
              <a:gd name="T54" fmla="*/ 96 w 128"/>
              <a:gd name="T55" fmla="*/ 40 h 128"/>
              <a:gd name="T56" fmla="*/ 116 w 128"/>
              <a:gd name="T57" fmla="*/ 40 h 128"/>
              <a:gd name="T58" fmla="*/ 107 w 128"/>
              <a:gd name="T59" fmla="*/ 27 h 128"/>
              <a:gd name="T60" fmla="*/ 94 w 128"/>
              <a:gd name="T61" fmla="*/ 17 h 128"/>
              <a:gd name="T62" fmla="*/ 80 w 128"/>
              <a:gd name="T63" fmla="*/ 11 h 128"/>
              <a:gd name="T64" fmla="*/ 64 w 128"/>
              <a:gd name="T65" fmla="*/ 8 h 128"/>
              <a:gd name="T66" fmla="*/ 46 w 128"/>
              <a:gd name="T67" fmla="*/ 11 h 128"/>
              <a:gd name="T68" fmla="*/ 30 w 128"/>
              <a:gd name="T69" fmla="*/ 20 h 128"/>
              <a:gd name="T70" fmla="*/ 17 w 128"/>
              <a:gd name="T71" fmla="*/ 33 h 128"/>
              <a:gd name="T72" fmla="*/ 9 w 128"/>
              <a:gd name="T73" fmla="*/ 49 h 128"/>
              <a:gd name="T74" fmla="*/ 1 w 128"/>
              <a:gd name="T75" fmla="*/ 47 h 128"/>
              <a:gd name="T76" fmla="*/ 10 w 128"/>
              <a:gd name="T77" fmla="*/ 28 h 128"/>
              <a:gd name="T78" fmla="*/ 25 w 128"/>
              <a:gd name="T79" fmla="*/ 13 h 128"/>
              <a:gd name="T80" fmla="*/ 43 w 128"/>
              <a:gd name="T81" fmla="*/ 4 h 128"/>
              <a:gd name="T82" fmla="*/ 64 w 128"/>
              <a:gd name="T83" fmla="*/ 0 h 128"/>
              <a:gd name="T84" fmla="*/ 81 w 128"/>
              <a:gd name="T85" fmla="*/ 2 h 128"/>
              <a:gd name="T86" fmla="*/ 96 w 128"/>
              <a:gd name="T87" fmla="*/ 9 h 128"/>
              <a:gd name="T88" fmla="*/ 109 w 128"/>
              <a:gd name="T89" fmla="*/ 18 h 128"/>
              <a:gd name="T90" fmla="*/ 120 w 128"/>
              <a:gd name="T91" fmla="*/ 31 h 128"/>
              <a:gd name="T92" fmla="*/ 120 w 128"/>
              <a:gd name="T93" fmla="*/ 16 h 128"/>
              <a:gd name="T94" fmla="*/ 128 w 128"/>
              <a:gd name="T95" fmla="*/ 1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8" h="128">
                <a:moveTo>
                  <a:pt x="64" y="120"/>
                </a:moveTo>
                <a:cubicBezTo>
                  <a:pt x="71" y="120"/>
                  <a:pt x="77" y="119"/>
                  <a:pt x="83" y="117"/>
                </a:cubicBezTo>
                <a:cubicBezTo>
                  <a:pt x="88" y="115"/>
                  <a:pt x="94" y="113"/>
                  <a:pt x="99" y="109"/>
                </a:cubicBezTo>
                <a:cubicBezTo>
                  <a:pt x="104" y="105"/>
                  <a:pt x="108" y="101"/>
                  <a:pt x="111" y="96"/>
                </a:cubicBezTo>
                <a:cubicBezTo>
                  <a:pt x="115" y="91"/>
                  <a:pt x="118" y="85"/>
                  <a:pt x="120" y="79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5" y="88"/>
                  <a:pt x="122" y="95"/>
                  <a:pt x="118" y="100"/>
                </a:cubicBezTo>
                <a:cubicBezTo>
                  <a:pt x="114" y="106"/>
                  <a:pt x="109" y="111"/>
                  <a:pt x="103" y="115"/>
                </a:cubicBezTo>
                <a:cubicBezTo>
                  <a:pt x="98" y="119"/>
                  <a:pt x="92" y="123"/>
                  <a:pt x="85" y="125"/>
                </a:cubicBezTo>
                <a:cubicBezTo>
                  <a:pt x="78" y="127"/>
                  <a:pt x="71" y="128"/>
                  <a:pt x="64" y="128"/>
                </a:cubicBezTo>
                <a:cubicBezTo>
                  <a:pt x="58" y="128"/>
                  <a:pt x="53" y="128"/>
                  <a:pt x="47" y="126"/>
                </a:cubicBezTo>
                <a:cubicBezTo>
                  <a:pt x="42" y="125"/>
                  <a:pt x="37" y="123"/>
                  <a:pt x="32" y="120"/>
                </a:cubicBezTo>
                <a:cubicBezTo>
                  <a:pt x="27" y="117"/>
                  <a:pt x="23" y="114"/>
                  <a:pt x="19" y="110"/>
                </a:cubicBezTo>
                <a:cubicBezTo>
                  <a:pt x="15" y="106"/>
                  <a:pt x="11" y="102"/>
                  <a:pt x="8" y="97"/>
                </a:cubicBezTo>
                <a:cubicBezTo>
                  <a:pt x="8" y="112"/>
                  <a:pt x="8" y="112"/>
                  <a:pt x="8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80"/>
                  <a:pt x="0" y="80"/>
                  <a:pt x="0" y="80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8"/>
                  <a:pt x="32" y="88"/>
                  <a:pt x="32" y="88"/>
                </a:cubicBezTo>
                <a:cubicBezTo>
                  <a:pt x="12" y="88"/>
                  <a:pt x="12" y="88"/>
                  <a:pt x="12" y="88"/>
                </a:cubicBezTo>
                <a:cubicBezTo>
                  <a:pt x="15" y="93"/>
                  <a:pt x="18" y="98"/>
                  <a:pt x="22" y="101"/>
                </a:cubicBezTo>
                <a:cubicBezTo>
                  <a:pt x="25" y="105"/>
                  <a:pt x="29" y="109"/>
                  <a:pt x="34" y="112"/>
                </a:cubicBezTo>
                <a:cubicBezTo>
                  <a:pt x="38" y="114"/>
                  <a:pt x="43" y="116"/>
                  <a:pt x="48" y="118"/>
                </a:cubicBezTo>
                <a:cubicBezTo>
                  <a:pt x="53" y="119"/>
                  <a:pt x="59" y="120"/>
                  <a:pt x="64" y="120"/>
                </a:cubicBezTo>
                <a:close/>
                <a:moveTo>
                  <a:pt x="128" y="16"/>
                </a:moveTo>
                <a:cubicBezTo>
                  <a:pt x="128" y="48"/>
                  <a:pt x="128" y="48"/>
                  <a:pt x="128" y="48"/>
                </a:cubicBezTo>
                <a:cubicBezTo>
                  <a:pt x="96" y="48"/>
                  <a:pt x="96" y="48"/>
                  <a:pt x="96" y="48"/>
                </a:cubicBezTo>
                <a:cubicBezTo>
                  <a:pt x="96" y="40"/>
                  <a:pt x="96" y="40"/>
                  <a:pt x="96" y="40"/>
                </a:cubicBezTo>
                <a:cubicBezTo>
                  <a:pt x="116" y="40"/>
                  <a:pt x="116" y="40"/>
                  <a:pt x="116" y="40"/>
                </a:cubicBezTo>
                <a:cubicBezTo>
                  <a:pt x="113" y="35"/>
                  <a:pt x="110" y="31"/>
                  <a:pt x="107" y="27"/>
                </a:cubicBezTo>
                <a:cubicBezTo>
                  <a:pt x="103" y="23"/>
                  <a:pt x="99" y="20"/>
                  <a:pt x="94" y="17"/>
                </a:cubicBezTo>
                <a:cubicBezTo>
                  <a:pt x="90" y="14"/>
                  <a:pt x="85" y="12"/>
                  <a:pt x="80" y="11"/>
                </a:cubicBezTo>
                <a:cubicBezTo>
                  <a:pt x="75" y="9"/>
                  <a:pt x="70" y="8"/>
                  <a:pt x="64" y="8"/>
                </a:cubicBezTo>
                <a:cubicBezTo>
                  <a:pt x="58" y="8"/>
                  <a:pt x="52" y="9"/>
                  <a:pt x="46" y="11"/>
                </a:cubicBezTo>
                <a:cubicBezTo>
                  <a:pt x="40" y="13"/>
                  <a:pt x="34" y="16"/>
                  <a:pt x="30" y="20"/>
                </a:cubicBezTo>
                <a:cubicBezTo>
                  <a:pt x="25" y="23"/>
                  <a:pt x="20" y="28"/>
                  <a:pt x="17" y="33"/>
                </a:cubicBezTo>
                <a:cubicBezTo>
                  <a:pt x="13" y="38"/>
                  <a:pt x="10" y="43"/>
                  <a:pt x="9" y="49"/>
                </a:cubicBezTo>
                <a:cubicBezTo>
                  <a:pt x="1" y="47"/>
                  <a:pt x="1" y="47"/>
                  <a:pt x="1" y="47"/>
                </a:cubicBezTo>
                <a:cubicBezTo>
                  <a:pt x="3" y="40"/>
                  <a:pt x="6" y="34"/>
                  <a:pt x="10" y="28"/>
                </a:cubicBezTo>
                <a:cubicBezTo>
                  <a:pt x="14" y="22"/>
                  <a:pt x="19" y="17"/>
                  <a:pt x="25" y="13"/>
                </a:cubicBezTo>
                <a:cubicBezTo>
                  <a:pt x="30" y="9"/>
                  <a:pt x="37" y="6"/>
                  <a:pt x="43" y="4"/>
                </a:cubicBezTo>
                <a:cubicBezTo>
                  <a:pt x="50" y="1"/>
                  <a:pt x="57" y="0"/>
                  <a:pt x="64" y="0"/>
                </a:cubicBezTo>
                <a:cubicBezTo>
                  <a:pt x="70" y="0"/>
                  <a:pt x="75" y="1"/>
                  <a:pt x="81" y="2"/>
                </a:cubicBezTo>
                <a:cubicBezTo>
                  <a:pt x="86" y="4"/>
                  <a:pt x="91" y="6"/>
                  <a:pt x="96" y="9"/>
                </a:cubicBezTo>
                <a:cubicBezTo>
                  <a:pt x="101" y="11"/>
                  <a:pt x="105" y="14"/>
                  <a:pt x="109" y="18"/>
                </a:cubicBezTo>
                <a:cubicBezTo>
                  <a:pt x="114" y="22"/>
                  <a:pt x="117" y="27"/>
                  <a:pt x="120" y="31"/>
                </a:cubicBezTo>
                <a:cubicBezTo>
                  <a:pt x="120" y="16"/>
                  <a:pt x="120" y="16"/>
                  <a:pt x="120" y="16"/>
                </a:cubicBezTo>
                <a:lnTo>
                  <a:pt x="128" y="16"/>
                </a:lnTo>
                <a:close/>
              </a:path>
            </a:pathLst>
          </a:custGeom>
          <a:solidFill>
            <a:srgbClr val="2F2F2F"/>
          </a:solidFill>
          <a:ln w="4763" cap="flat">
            <a:solidFill>
              <a:srgbClr val="2F2F2F"/>
            </a:solidFill>
            <a:prstDash val="solid"/>
            <a:miter lim="800000"/>
            <a:headEnd/>
            <a:tailEnd/>
          </a:ln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75A9B5-0C7C-469F-9718-338F6B2A0051}"/>
              </a:ext>
            </a:extLst>
          </p:cNvPr>
          <p:cNvGrpSpPr/>
          <p:nvPr/>
        </p:nvGrpSpPr>
        <p:grpSpPr>
          <a:xfrm>
            <a:off x="4369313" y="1761911"/>
            <a:ext cx="629852" cy="716773"/>
            <a:chOff x="2393729" y="2506705"/>
            <a:chExt cx="629852" cy="71677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04CFC7B-7167-4EA8-B49C-5F4156AE905F}"/>
                </a:ext>
              </a:extLst>
            </p:cNvPr>
            <p:cNvGrpSpPr/>
            <p:nvPr/>
          </p:nvGrpSpPr>
          <p:grpSpPr>
            <a:xfrm>
              <a:off x="2574281" y="2506705"/>
              <a:ext cx="400726" cy="461425"/>
              <a:chOff x="1159054" y="3298441"/>
              <a:chExt cx="161925" cy="195263"/>
            </a:xfrm>
          </p:grpSpPr>
          <p:sp>
            <p:nvSpPr>
              <p:cNvPr id="30" name="Freeform 108">
                <a:extLst>
                  <a:ext uri="{FF2B5EF4-FFF2-40B4-BE49-F238E27FC236}">
                    <a16:creationId xmlns:a16="http://schemas.microsoft.com/office/drawing/2014/main" id="{297F94F0-C30B-4A0A-8468-1110671EDD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966" y="3333366"/>
                <a:ext cx="100013" cy="101600"/>
              </a:xfrm>
              <a:custGeom>
                <a:avLst/>
                <a:gdLst>
                  <a:gd name="T0" fmla="*/ 32 w 63"/>
                  <a:gd name="T1" fmla="*/ 0 h 64"/>
                  <a:gd name="T2" fmla="*/ 0 w 63"/>
                  <a:gd name="T3" fmla="*/ 64 h 64"/>
                  <a:gd name="T4" fmla="*/ 63 w 63"/>
                  <a:gd name="T5" fmla="*/ 64 h 64"/>
                  <a:gd name="T6" fmla="*/ 32 w 63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64">
                    <a:moveTo>
                      <a:pt x="32" y="0"/>
                    </a:moveTo>
                    <a:lnTo>
                      <a:pt x="0" y="64"/>
                    </a:lnTo>
                    <a:lnTo>
                      <a:pt x="63" y="64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31" name="Freeform 109">
                <a:extLst>
                  <a:ext uri="{FF2B5EF4-FFF2-40B4-BE49-F238E27FC236}">
                    <a16:creationId xmlns:a16="http://schemas.microsoft.com/office/drawing/2014/main" id="{1ADB9D2D-31B3-41C3-9FB4-DF11B9E719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59054" y="3298441"/>
                <a:ext cx="109538" cy="195263"/>
              </a:xfrm>
              <a:custGeom>
                <a:avLst/>
                <a:gdLst>
                  <a:gd name="T0" fmla="*/ 4 w 73"/>
                  <a:gd name="T1" fmla="*/ 128 h 128"/>
                  <a:gd name="T2" fmla="*/ 69 w 73"/>
                  <a:gd name="T3" fmla="*/ 128 h 128"/>
                  <a:gd name="T4" fmla="*/ 73 w 73"/>
                  <a:gd name="T5" fmla="*/ 124 h 128"/>
                  <a:gd name="T6" fmla="*/ 73 w 73"/>
                  <a:gd name="T7" fmla="*/ 95 h 128"/>
                  <a:gd name="T8" fmla="*/ 30 w 73"/>
                  <a:gd name="T9" fmla="*/ 95 h 128"/>
                  <a:gd name="T10" fmla="*/ 73 w 73"/>
                  <a:gd name="T11" fmla="*/ 11 h 128"/>
                  <a:gd name="T12" fmla="*/ 73 w 73"/>
                  <a:gd name="T13" fmla="*/ 5 h 128"/>
                  <a:gd name="T14" fmla="*/ 69 w 73"/>
                  <a:gd name="T15" fmla="*/ 0 h 128"/>
                  <a:gd name="T16" fmla="*/ 4 w 73"/>
                  <a:gd name="T17" fmla="*/ 0 h 128"/>
                  <a:gd name="T18" fmla="*/ 0 w 73"/>
                  <a:gd name="T19" fmla="*/ 5 h 128"/>
                  <a:gd name="T20" fmla="*/ 0 w 73"/>
                  <a:gd name="T21" fmla="*/ 124 h 128"/>
                  <a:gd name="T22" fmla="*/ 4 w 73"/>
                  <a:gd name="T23" fmla="*/ 128 h 128"/>
                  <a:gd name="T24" fmla="*/ 27 w 73"/>
                  <a:gd name="T25" fmla="*/ 110 h 128"/>
                  <a:gd name="T26" fmla="*/ 46 w 73"/>
                  <a:gd name="T27" fmla="*/ 110 h 128"/>
                  <a:gd name="T28" fmla="*/ 46 w 73"/>
                  <a:gd name="T29" fmla="*/ 119 h 128"/>
                  <a:gd name="T30" fmla="*/ 27 w 73"/>
                  <a:gd name="T31" fmla="*/ 119 h 128"/>
                  <a:gd name="T32" fmla="*/ 27 w 73"/>
                  <a:gd name="T33" fmla="*/ 11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128">
                    <a:moveTo>
                      <a:pt x="4" y="128"/>
                    </a:moveTo>
                    <a:cubicBezTo>
                      <a:pt x="69" y="128"/>
                      <a:pt x="69" y="128"/>
                      <a:pt x="69" y="128"/>
                    </a:cubicBezTo>
                    <a:cubicBezTo>
                      <a:pt x="71" y="128"/>
                      <a:pt x="73" y="126"/>
                      <a:pt x="73" y="124"/>
                    </a:cubicBezTo>
                    <a:cubicBezTo>
                      <a:pt x="73" y="95"/>
                      <a:pt x="73" y="95"/>
                      <a:pt x="73" y="95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73" y="11"/>
                      <a:pt x="73" y="11"/>
                      <a:pt x="73" y="11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3"/>
                      <a:pt x="71" y="0"/>
                      <a:pt x="6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3"/>
                      <a:pt x="0" y="5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6"/>
                      <a:pt x="2" y="128"/>
                      <a:pt x="4" y="128"/>
                    </a:cubicBezTo>
                    <a:close/>
                    <a:moveTo>
                      <a:pt x="27" y="110"/>
                    </a:moveTo>
                    <a:cubicBezTo>
                      <a:pt x="46" y="110"/>
                      <a:pt x="46" y="110"/>
                      <a:pt x="46" y="110"/>
                    </a:cubicBezTo>
                    <a:cubicBezTo>
                      <a:pt x="46" y="119"/>
                      <a:pt x="46" y="119"/>
                      <a:pt x="46" y="119"/>
                    </a:cubicBezTo>
                    <a:cubicBezTo>
                      <a:pt x="27" y="119"/>
                      <a:pt x="27" y="119"/>
                      <a:pt x="27" y="119"/>
                    </a:cubicBezTo>
                    <a:lnTo>
                      <a:pt x="27" y="110"/>
                    </a:ln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2F97620-CC5E-46BC-B14C-FAA2C60855C9}"/>
                </a:ext>
              </a:extLst>
            </p:cNvPr>
            <p:cNvSpPr txBox="1"/>
            <p:nvPr/>
          </p:nvSpPr>
          <p:spPr>
            <a:xfrm>
              <a:off x="2393729" y="2946479"/>
              <a:ext cx="6298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ADFS1</a:t>
              </a: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6F73AD6A-1470-4072-9179-6AEBDED12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77" y="1642706"/>
            <a:ext cx="407925" cy="47628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F49D1B5-0AC3-4921-ABD3-72A61F497BBD}"/>
              </a:ext>
            </a:extLst>
          </p:cNvPr>
          <p:cNvSpPr txBox="1"/>
          <p:nvPr/>
        </p:nvSpPr>
        <p:spPr>
          <a:xfrm>
            <a:off x="1780759" y="2146289"/>
            <a:ext cx="875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Office 365</a:t>
            </a:r>
          </a:p>
        </p:txBody>
      </p:sp>
      <p:sp>
        <p:nvSpPr>
          <p:cNvPr id="40" name="Rectangle 353">
            <a:extLst>
              <a:ext uri="{FF2B5EF4-FFF2-40B4-BE49-F238E27FC236}">
                <a16:creationId xmlns:a16="http://schemas.microsoft.com/office/drawing/2014/main" id="{91710F51-875B-47B0-8B35-B7474FEF8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891" y="4113249"/>
            <a:ext cx="5029661" cy="1751547"/>
          </a:xfrm>
          <a:prstGeom prst="rect">
            <a:avLst/>
          </a:prstGeom>
          <a:solidFill>
            <a:srgbClr val="F6F6F6"/>
          </a:solidFill>
          <a:ln>
            <a:solidFill>
              <a:srgbClr val="D2D2D2"/>
            </a:solidFill>
            <a:prstDash val="lgDash"/>
          </a:ln>
          <a:extLst/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41" name="Rectangle 359">
            <a:extLst>
              <a:ext uri="{FF2B5EF4-FFF2-40B4-BE49-F238E27FC236}">
                <a16:creationId xmlns:a16="http://schemas.microsoft.com/office/drawing/2014/main" id="{B092D6C4-B695-4B48-9A47-0C383026C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2612" y="3270076"/>
            <a:ext cx="5047983" cy="724940"/>
          </a:xfrm>
          <a:prstGeom prst="rect">
            <a:avLst/>
          </a:prstGeom>
          <a:solidFill>
            <a:srgbClr val="0072C6"/>
          </a:solidFill>
          <a:ln>
            <a:noFill/>
          </a:ln>
          <a:extLst/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42" name="Rectangle 954">
            <a:extLst>
              <a:ext uri="{FF2B5EF4-FFF2-40B4-BE49-F238E27FC236}">
                <a16:creationId xmlns:a16="http://schemas.microsoft.com/office/drawing/2014/main" id="{D7EDB8AE-4D81-468D-979A-BC8303052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9013" y="3510026"/>
            <a:ext cx="3062049" cy="246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20450"/>
            <a:r>
              <a:rPr lang="en-US" alt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Virtual Network</a:t>
            </a:r>
            <a:endParaRPr lang="en-US" alt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D9A13CE-E729-4E3F-9E88-5AC5341982A6}"/>
              </a:ext>
            </a:extLst>
          </p:cNvPr>
          <p:cNvSpPr/>
          <p:nvPr/>
        </p:nvSpPr>
        <p:spPr>
          <a:xfrm>
            <a:off x="3127704" y="4370709"/>
            <a:ext cx="4746035" cy="1308119"/>
          </a:xfrm>
          <a:prstGeom prst="rect">
            <a:avLst/>
          </a:prstGeom>
          <a:noFill/>
          <a:ln>
            <a:solidFill>
              <a:srgbClr val="0072C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D6233C-7D42-4883-9A0C-27AFC6B1B09C}"/>
              </a:ext>
            </a:extLst>
          </p:cNvPr>
          <p:cNvSpPr txBox="1"/>
          <p:nvPr/>
        </p:nvSpPr>
        <p:spPr>
          <a:xfrm>
            <a:off x="3437659" y="4251342"/>
            <a:ext cx="1506485" cy="246221"/>
          </a:xfrm>
          <a:prstGeom prst="rect">
            <a:avLst/>
          </a:prstGeom>
          <a:solidFill>
            <a:srgbClr val="F6F6F6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Network security group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28B798E-98F6-4063-B4BF-3BB33FEEB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583" y="4228893"/>
            <a:ext cx="284400" cy="304457"/>
          </a:xfrm>
          <a:prstGeom prst="rect">
            <a:avLst/>
          </a:prstGeom>
          <a:solidFill>
            <a:srgbClr val="F6F6F6"/>
          </a:solidFill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376E3F0B-349D-45F7-BBE6-74549390802D}"/>
              </a:ext>
            </a:extLst>
          </p:cNvPr>
          <p:cNvGrpSpPr/>
          <p:nvPr/>
        </p:nvGrpSpPr>
        <p:grpSpPr>
          <a:xfrm>
            <a:off x="6841261" y="4672582"/>
            <a:ext cx="750526" cy="715859"/>
            <a:chOff x="593795" y="2511878"/>
            <a:chExt cx="750526" cy="715859"/>
          </a:xfrm>
        </p:grpSpPr>
        <p:sp>
          <p:nvSpPr>
            <p:cNvPr id="47" name="Freeform 86">
              <a:extLst>
                <a:ext uri="{FF2B5EF4-FFF2-40B4-BE49-F238E27FC236}">
                  <a16:creationId xmlns:a16="http://schemas.microsoft.com/office/drawing/2014/main" id="{5C7CB72C-3E76-4096-B33D-A5A678343B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2267" y="2511878"/>
              <a:ext cx="253582" cy="452036"/>
            </a:xfrm>
            <a:custGeom>
              <a:avLst/>
              <a:gdLst>
                <a:gd name="T0" fmla="*/ 5 w 73"/>
                <a:gd name="T1" fmla="*/ 128 h 128"/>
                <a:gd name="T2" fmla="*/ 69 w 73"/>
                <a:gd name="T3" fmla="*/ 128 h 128"/>
                <a:gd name="T4" fmla="*/ 73 w 73"/>
                <a:gd name="T5" fmla="*/ 124 h 128"/>
                <a:gd name="T6" fmla="*/ 73 w 73"/>
                <a:gd name="T7" fmla="*/ 102 h 128"/>
                <a:gd name="T8" fmla="*/ 73 w 73"/>
                <a:gd name="T9" fmla="*/ 39 h 128"/>
                <a:gd name="T10" fmla="*/ 73 w 73"/>
                <a:gd name="T11" fmla="*/ 5 h 128"/>
                <a:gd name="T12" fmla="*/ 69 w 73"/>
                <a:gd name="T13" fmla="*/ 0 h 128"/>
                <a:gd name="T14" fmla="*/ 5 w 73"/>
                <a:gd name="T15" fmla="*/ 0 h 128"/>
                <a:gd name="T16" fmla="*/ 0 w 73"/>
                <a:gd name="T17" fmla="*/ 5 h 128"/>
                <a:gd name="T18" fmla="*/ 0 w 73"/>
                <a:gd name="T19" fmla="*/ 124 h 128"/>
                <a:gd name="T20" fmla="*/ 5 w 73"/>
                <a:gd name="T21" fmla="*/ 128 h 128"/>
                <a:gd name="T22" fmla="*/ 28 w 73"/>
                <a:gd name="T23" fmla="*/ 110 h 128"/>
                <a:gd name="T24" fmla="*/ 46 w 73"/>
                <a:gd name="T25" fmla="*/ 110 h 128"/>
                <a:gd name="T26" fmla="*/ 46 w 73"/>
                <a:gd name="T27" fmla="*/ 119 h 128"/>
                <a:gd name="T28" fmla="*/ 28 w 73"/>
                <a:gd name="T29" fmla="*/ 119 h 128"/>
                <a:gd name="T30" fmla="*/ 28 w 73"/>
                <a:gd name="T31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128">
                  <a:moveTo>
                    <a:pt x="5" y="128"/>
                  </a:moveTo>
                  <a:cubicBezTo>
                    <a:pt x="69" y="128"/>
                    <a:pt x="69" y="128"/>
                    <a:pt x="69" y="128"/>
                  </a:cubicBezTo>
                  <a:cubicBezTo>
                    <a:pt x="71" y="128"/>
                    <a:pt x="73" y="126"/>
                    <a:pt x="73" y="124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3"/>
                    <a:pt x="71" y="0"/>
                    <a:pt x="6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6"/>
                    <a:pt x="2" y="128"/>
                    <a:pt x="5" y="128"/>
                  </a:cubicBezTo>
                  <a:close/>
                  <a:moveTo>
                    <a:pt x="28" y="110"/>
                  </a:moveTo>
                  <a:cubicBezTo>
                    <a:pt x="46" y="110"/>
                    <a:pt x="46" y="110"/>
                    <a:pt x="46" y="110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28" y="119"/>
                    <a:pt x="28" y="119"/>
                    <a:pt x="28" y="119"/>
                  </a:cubicBezTo>
                  <a:lnTo>
                    <a:pt x="28" y="11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D726039-9A64-480C-A565-0745BC005046}"/>
                </a:ext>
              </a:extLst>
            </p:cNvPr>
            <p:cNvSpPr txBox="1"/>
            <p:nvPr/>
          </p:nvSpPr>
          <p:spPr>
            <a:xfrm>
              <a:off x="593795" y="2950738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CLIENT1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FFE9EBD-5724-4099-8392-02753C45D426}"/>
              </a:ext>
            </a:extLst>
          </p:cNvPr>
          <p:cNvGrpSpPr/>
          <p:nvPr/>
        </p:nvGrpSpPr>
        <p:grpSpPr>
          <a:xfrm>
            <a:off x="6098504" y="4672582"/>
            <a:ext cx="540533" cy="723508"/>
            <a:chOff x="9596560" y="4639160"/>
            <a:chExt cx="540533" cy="723508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AA2DC62-AB29-4F6F-99F8-4372799A5F49}"/>
                </a:ext>
              </a:extLst>
            </p:cNvPr>
            <p:cNvGrpSpPr/>
            <p:nvPr/>
          </p:nvGrpSpPr>
          <p:grpSpPr>
            <a:xfrm>
              <a:off x="9630484" y="4639160"/>
              <a:ext cx="472684" cy="461428"/>
              <a:chOff x="417487" y="819780"/>
              <a:chExt cx="200026" cy="195263"/>
            </a:xfrm>
          </p:grpSpPr>
          <p:sp>
            <p:nvSpPr>
              <p:cNvPr id="52" name="Freeform 59">
                <a:extLst>
                  <a:ext uri="{FF2B5EF4-FFF2-40B4-BE49-F238E27FC236}">
                    <a16:creationId xmlns:a16="http://schemas.microsoft.com/office/drawing/2014/main" id="{A9B2D4CB-77E1-46F8-BFC7-604C91874C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7487" y="819780"/>
                <a:ext cx="109538" cy="195263"/>
              </a:xfrm>
              <a:custGeom>
                <a:avLst/>
                <a:gdLst>
                  <a:gd name="T0" fmla="*/ 4 w 73"/>
                  <a:gd name="T1" fmla="*/ 128 h 128"/>
                  <a:gd name="T2" fmla="*/ 45 w 73"/>
                  <a:gd name="T3" fmla="*/ 128 h 128"/>
                  <a:gd name="T4" fmla="*/ 45 w 73"/>
                  <a:gd name="T5" fmla="*/ 58 h 128"/>
                  <a:gd name="T6" fmla="*/ 73 w 73"/>
                  <a:gd name="T7" fmla="*/ 58 h 128"/>
                  <a:gd name="T8" fmla="*/ 73 w 73"/>
                  <a:gd name="T9" fmla="*/ 5 h 128"/>
                  <a:gd name="T10" fmla="*/ 68 w 73"/>
                  <a:gd name="T11" fmla="*/ 0 h 128"/>
                  <a:gd name="T12" fmla="*/ 4 w 73"/>
                  <a:gd name="T13" fmla="*/ 0 h 128"/>
                  <a:gd name="T14" fmla="*/ 0 w 73"/>
                  <a:gd name="T15" fmla="*/ 5 h 128"/>
                  <a:gd name="T16" fmla="*/ 0 w 73"/>
                  <a:gd name="T17" fmla="*/ 124 h 128"/>
                  <a:gd name="T18" fmla="*/ 4 w 73"/>
                  <a:gd name="T19" fmla="*/ 128 h 128"/>
                  <a:gd name="T20" fmla="*/ 27 w 73"/>
                  <a:gd name="T21" fmla="*/ 110 h 128"/>
                  <a:gd name="T22" fmla="*/ 45 w 73"/>
                  <a:gd name="T23" fmla="*/ 110 h 128"/>
                  <a:gd name="T24" fmla="*/ 45 w 73"/>
                  <a:gd name="T25" fmla="*/ 119 h 128"/>
                  <a:gd name="T26" fmla="*/ 27 w 73"/>
                  <a:gd name="T27" fmla="*/ 119 h 128"/>
                  <a:gd name="T28" fmla="*/ 27 w 73"/>
                  <a:gd name="T29" fmla="*/ 11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3" h="128">
                    <a:moveTo>
                      <a:pt x="4" y="128"/>
                    </a:moveTo>
                    <a:cubicBezTo>
                      <a:pt x="45" y="128"/>
                      <a:pt x="45" y="128"/>
                      <a:pt x="45" y="12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73" y="58"/>
                      <a:pt x="73" y="58"/>
                      <a:pt x="73" y="58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2"/>
                      <a:pt x="71" y="0"/>
                      <a:pt x="6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6"/>
                      <a:pt x="2" y="128"/>
                      <a:pt x="4" y="128"/>
                    </a:cubicBezTo>
                    <a:close/>
                    <a:moveTo>
                      <a:pt x="27" y="110"/>
                    </a:moveTo>
                    <a:cubicBezTo>
                      <a:pt x="45" y="110"/>
                      <a:pt x="45" y="110"/>
                      <a:pt x="45" y="110"/>
                    </a:cubicBezTo>
                    <a:cubicBezTo>
                      <a:pt x="45" y="119"/>
                      <a:pt x="45" y="119"/>
                      <a:pt x="45" y="119"/>
                    </a:cubicBezTo>
                    <a:cubicBezTo>
                      <a:pt x="27" y="119"/>
                      <a:pt x="27" y="119"/>
                      <a:pt x="27" y="119"/>
                    </a:cubicBezTo>
                    <a:lnTo>
                      <a:pt x="27" y="110"/>
                    </a:ln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53" name="Freeform 60">
                <a:extLst>
                  <a:ext uri="{FF2B5EF4-FFF2-40B4-BE49-F238E27FC236}">
                    <a16:creationId xmlns:a16="http://schemas.microsoft.com/office/drawing/2014/main" id="{A654F3F5-8A4E-4AB8-9F9E-B4F668897D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275" y="945192"/>
                <a:ext cx="122238" cy="69850"/>
              </a:xfrm>
              <a:custGeom>
                <a:avLst/>
                <a:gdLst>
                  <a:gd name="T0" fmla="*/ 77 w 77"/>
                  <a:gd name="T1" fmla="*/ 15 h 44"/>
                  <a:gd name="T2" fmla="*/ 77 w 77"/>
                  <a:gd name="T3" fmla="*/ 0 h 44"/>
                  <a:gd name="T4" fmla="*/ 0 w 77"/>
                  <a:gd name="T5" fmla="*/ 0 h 44"/>
                  <a:gd name="T6" fmla="*/ 0 w 77"/>
                  <a:gd name="T7" fmla="*/ 44 h 44"/>
                  <a:gd name="T8" fmla="*/ 77 w 77"/>
                  <a:gd name="T9" fmla="*/ 44 h 44"/>
                  <a:gd name="T10" fmla="*/ 77 w 77"/>
                  <a:gd name="T11" fmla="*/ 1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44">
                    <a:moveTo>
                      <a:pt x="77" y="15"/>
                    </a:moveTo>
                    <a:lnTo>
                      <a:pt x="77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77" y="44"/>
                    </a:lnTo>
                    <a:lnTo>
                      <a:pt x="77" y="15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54" name="Rectangle 61">
                <a:extLst>
                  <a:ext uri="{FF2B5EF4-FFF2-40B4-BE49-F238E27FC236}">
                    <a16:creationId xmlns:a16="http://schemas.microsoft.com/office/drawing/2014/main" id="{9EF4D7AE-0C8B-447A-BBAE-52B4B778A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275" y="919792"/>
                <a:ext cx="122238" cy="17463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E8C5547-9B6F-47A8-B310-7023DEDE0FDA}"/>
                </a:ext>
              </a:extLst>
            </p:cNvPr>
            <p:cNvSpPr txBox="1"/>
            <p:nvPr/>
          </p:nvSpPr>
          <p:spPr>
            <a:xfrm>
              <a:off x="9596560" y="5085669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APP1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FF1A3D1-A7B9-42CA-AD0A-BF6423A64A47}"/>
              </a:ext>
            </a:extLst>
          </p:cNvPr>
          <p:cNvGrpSpPr/>
          <p:nvPr/>
        </p:nvGrpSpPr>
        <p:grpSpPr>
          <a:xfrm>
            <a:off x="5277136" y="4672582"/>
            <a:ext cx="501352" cy="716773"/>
            <a:chOff x="2473655" y="2506705"/>
            <a:chExt cx="501352" cy="71677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834654A-7814-47EA-A832-FD6D0B055C74}"/>
                </a:ext>
              </a:extLst>
            </p:cNvPr>
            <p:cNvGrpSpPr/>
            <p:nvPr/>
          </p:nvGrpSpPr>
          <p:grpSpPr>
            <a:xfrm>
              <a:off x="2574281" y="2506705"/>
              <a:ext cx="400726" cy="461425"/>
              <a:chOff x="1159054" y="3298441"/>
              <a:chExt cx="161925" cy="195263"/>
            </a:xfrm>
          </p:grpSpPr>
          <p:sp>
            <p:nvSpPr>
              <p:cNvPr id="58" name="Freeform 108">
                <a:extLst>
                  <a:ext uri="{FF2B5EF4-FFF2-40B4-BE49-F238E27FC236}">
                    <a16:creationId xmlns:a16="http://schemas.microsoft.com/office/drawing/2014/main" id="{FBB8C7D8-E8C8-4D66-8B12-D3A0BDB37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966" y="3333366"/>
                <a:ext cx="100013" cy="101600"/>
              </a:xfrm>
              <a:custGeom>
                <a:avLst/>
                <a:gdLst>
                  <a:gd name="T0" fmla="*/ 32 w 63"/>
                  <a:gd name="T1" fmla="*/ 0 h 64"/>
                  <a:gd name="T2" fmla="*/ 0 w 63"/>
                  <a:gd name="T3" fmla="*/ 64 h 64"/>
                  <a:gd name="T4" fmla="*/ 63 w 63"/>
                  <a:gd name="T5" fmla="*/ 64 h 64"/>
                  <a:gd name="T6" fmla="*/ 32 w 63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64">
                    <a:moveTo>
                      <a:pt x="32" y="0"/>
                    </a:moveTo>
                    <a:lnTo>
                      <a:pt x="0" y="64"/>
                    </a:lnTo>
                    <a:lnTo>
                      <a:pt x="63" y="64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59" name="Freeform 109">
                <a:extLst>
                  <a:ext uri="{FF2B5EF4-FFF2-40B4-BE49-F238E27FC236}">
                    <a16:creationId xmlns:a16="http://schemas.microsoft.com/office/drawing/2014/main" id="{B40E4A34-C67E-4375-8FCE-1AEC94B1EC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59054" y="3298441"/>
                <a:ext cx="109538" cy="195263"/>
              </a:xfrm>
              <a:custGeom>
                <a:avLst/>
                <a:gdLst>
                  <a:gd name="T0" fmla="*/ 4 w 73"/>
                  <a:gd name="T1" fmla="*/ 128 h 128"/>
                  <a:gd name="T2" fmla="*/ 69 w 73"/>
                  <a:gd name="T3" fmla="*/ 128 h 128"/>
                  <a:gd name="T4" fmla="*/ 73 w 73"/>
                  <a:gd name="T5" fmla="*/ 124 h 128"/>
                  <a:gd name="T6" fmla="*/ 73 w 73"/>
                  <a:gd name="T7" fmla="*/ 95 h 128"/>
                  <a:gd name="T8" fmla="*/ 30 w 73"/>
                  <a:gd name="T9" fmla="*/ 95 h 128"/>
                  <a:gd name="T10" fmla="*/ 73 w 73"/>
                  <a:gd name="T11" fmla="*/ 11 h 128"/>
                  <a:gd name="T12" fmla="*/ 73 w 73"/>
                  <a:gd name="T13" fmla="*/ 5 h 128"/>
                  <a:gd name="T14" fmla="*/ 69 w 73"/>
                  <a:gd name="T15" fmla="*/ 0 h 128"/>
                  <a:gd name="T16" fmla="*/ 4 w 73"/>
                  <a:gd name="T17" fmla="*/ 0 h 128"/>
                  <a:gd name="T18" fmla="*/ 0 w 73"/>
                  <a:gd name="T19" fmla="*/ 5 h 128"/>
                  <a:gd name="T20" fmla="*/ 0 w 73"/>
                  <a:gd name="T21" fmla="*/ 124 h 128"/>
                  <a:gd name="T22" fmla="*/ 4 w 73"/>
                  <a:gd name="T23" fmla="*/ 128 h 128"/>
                  <a:gd name="T24" fmla="*/ 27 w 73"/>
                  <a:gd name="T25" fmla="*/ 110 h 128"/>
                  <a:gd name="T26" fmla="*/ 46 w 73"/>
                  <a:gd name="T27" fmla="*/ 110 h 128"/>
                  <a:gd name="T28" fmla="*/ 46 w 73"/>
                  <a:gd name="T29" fmla="*/ 119 h 128"/>
                  <a:gd name="T30" fmla="*/ 27 w 73"/>
                  <a:gd name="T31" fmla="*/ 119 h 128"/>
                  <a:gd name="T32" fmla="*/ 27 w 73"/>
                  <a:gd name="T33" fmla="*/ 11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128">
                    <a:moveTo>
                      <a:pt x="4" y="128"/>
                    </a:moveTo>
                    <a:cubicBezTo>
                      <a:pt x="69" y="128"/>
                      <a:pt x="69" y="128"/>
                      <a:pt x="69" y="128"/>
                    </a:cubicBezTo>
                    <a:cubicBezTo>
                      <a:pt x="71" y="128"/>
                      <a:pt x="73" y="126"/>
                      <a:pt x="73" y="124"/>
                    </a:cubicBezTo>
                    <a:cubicBezTo>
                      <a:pt x="73" y="95"/>
                      <a:pt x="73" y="95"/>
                      <a:pt x="73" y="95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73" y="11"/>
                      <a:pt x="73" y="11"/>
                      <a:pt x="73" y="11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3"/>
                      <a:pt x="71" y="0"/>
                      <a:pt x="6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3"/>
                      <a:pt x="0" y="5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6"/>
                      <a:pt x="2" y="128"/>
                      <a:pt x="4" y="128"/>
                    </a:cubicBezTo>
                    <a:close/>
                    <a:moveTo>
                      <a:pt x="27" y="110"/>
                    </a:moveTo>
                    <a:cubicBezTo>
                      <a:pt x="46" y="110"/>
                      <a:pt x="46" y="110"/>
                      <a:pt x="46" y="110"/>
                    </a:cubicBezTo>
                    <a:cubicBezTo>
                      <a:pt x="46" y="119"/>
                      <a:pt x="46" y="119"/>
                      <a:pt x="46" y="119"/>
                    </a:cubicBezTo>
                    <a:cubicBezTo>
                      <a:pt x="27" y="119"/>
                      <a:pt x="27" y="119"/>
                      <a:pt x="27" y="119"/>
                    </a:cubicBezTo>
                    <a:lnTo>
                      <a:pt x="27" y="110"/>
                    </a:ln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324B7DB-1852-4A25-A70F-DE7C2706DCDA}"/>
                </a:ext>
              </a:extLst>
            </p:cNvPr>
            <p:cNvSpPr txBox="1"/>
            <p:nvPr/>
          </p:nvSpPr>
          <p:spPr>
            <a:xfrm>
              <a:off x="2473655" y="2946479"/>
              <a:ext cx="470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DC1</a:t>
              </a: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49709DA7-7BC1-4631-8242-332AB153BB49}"/>
              </a:ext>
            </a:extLst>
          </p:cNvPr>
          <p:cNvSpPr/>
          <p:nvPr/>
        </p:nvSpPr>
        <p:spPr>
          <a:xfrm>
            <a:off x="3437660" y="4533350"/>
            <a:ext cx="4301912" cy="973642"/>
          </a:xfrm>
          <a:prstGeom prst="rect">
            <a:avLst/>
          </a:prstGeom>
          <a:noFill/>
          <a:ln w="1905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6D24E1-9860-4DE5-99AA-991CBE2A4D7F}"/>
              </a:ext>
            </a:extLst>
          </p:cNvPr>
          <p:cNvSpPr txBox="1"/>
          <p:nvPr/>
        </p:nvSpPr>
        <p:spPr>
          <a:xfrm>
            <a:off x="7095349" y="5380138"/>
            <a:ext cx="583814" cy="246221"/>
          </a:xfrm>
          <a:prstGeom prst="rect">
            <a:avLst/>
          </a:prstGeom>
          <a:solidFill>
            <a:srgbClr val="F6F6F6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Subnet</a:t>
            </a:r>
          </a:p>
        </p:txBody>
      </p:sp>
      <p:sp>
        <p:nvSpPr>
          <p:cNvPr id="62" name="Freeform 107">
            <a:extLst>
              <a:ext uri="{FF2B5EF4-FFF2-40B4-BE49-F238E27FC236}">
                <a16:creationId xmlns:a16="http://schemas.microsoft.com/office/drawing/2014/main" id="{7D8B6718-0B60-414A-8ABD-700F7004F0FA}"/>
              </a:ext>
            </a:extLst>
          </p:cNvPr>
          <p:cNvSpPr>
            <a:spLocks noEditPoints="1"/>
          </p:cNvSpPr>
          <p:nvPr/>
        </p:nvSpPr>
        <p:spPr bwMode="auto">
          <a:xfrm>
            <a:off x="6421518" y="4610462"/>
            <a:ext cx="211887" cy="214007"/>
          </a:xfrm>
          <a:custGeom>
            <a:avLst/>
            <a:gdLst>
              <a:gd name="T0" fmla="*/ 64 w 128"/>
              <a:gd name="T1" fmla="*/ 120 h 128"/>
              <a:gd name="T2" fmla="*/ 83 w 128"/>
              <a:gd name="T3" fmla="*/ 117 h 128"/>
              <a:gd name="T4" fmla="*/ 99 w 128"/>
              <a:gd name="T5" fmla="*/ 109 h 128"/>
              <a:gd name="T6" fmla="*/ 111 w 128"/>
              <a:gd name="T7" fmla="*/ 96 h 128"/>
              <a:gd name="T8" fmla="*/ 120 w 128"/>
              <a:gd name="T9" fmla="*/ 79 h 128"/>
              <a:gd name="T10" fmla="*/ 127 w 128"/>
              <a:gd name="T11" fmla="*/ 81 h 128"/>
              <a:gd name="T12" fmla="*/ 118 w 128"/>
              <a:gd name="T13" fmla="*/ 100 h 128"/>
              <a:gd name="T14" fmla="*/ 103 w 128"/>
              <a:gd name="T15" fmla="*/ 115 h 128"/>
              <a:gd name="T16" fmla="*/ 85 w 128"/>
              <a:gd name="T17" fmla="*/ 125 h 128"/>
              <a:gd name="T18" fmla="*/ 64 w 128"/>
              <a:gd name="T19" fmla="*/ 128 h 128"/>
              <a:gd name="T20" fmla="*/ 47 w 128"/>
              <a:gd name="T21" fmla="*/ 126 h 128"/>
              <a:gd name="T22" fmla="*/ 32 w 128"/>
              <a:gd name="T23" fmla="*/ 120 h 128"/>
              <a:gd name="T24" fmla="*/ 19 w 128"/>
              <a:gd name="T25" fmla="*/ 110 h 128"/>
              <a:gd name="T26" fmla="*/ 8 w 128"/>
              <a:gd name="T27" fmla="*/ 97 h 128"/>
              <a:gd name="T28" fmla="*/ 8 w 128"/>
              <a:gd name="T29" fmla="*/ 112 h 128"/>
              <a:gd name="T30" fmla="*/ 0 w 128"/>
              <a:gd name="T31" fmla="*/ 112 h 128"/>
              <a:gd name="T32" fmla="*/ 0 w 128"/>
              <a:gd name="T33" fmla="*/ 80 h 128"/>
              <a:gd name="T34" fmla="*/ 32 w 128"/>
              <a:gd name="T35" fmla="*/ 80 h 128"/>
              <a:gd name="T36" fmla="*/ 32 w 128"/>
              <a:gd name="T37" fmla="*/ 88 h 128"/>
              <a:gd name="T38" fmla="*/ 12 w 128"/>
              <a:gd name="T39" fmla="*/ 88 h 128"/>
              <a:gd name="T40" fmla="*/ 22 w 128"/>
              <a:gd name="T41" fmla="*/ 101 h 128"/>
              <a:gd name="T42" fmla="*/ 34 w 128"/>
              <a:gd name="T43" fmla="*/ 112 h 128"/>
              <a:gd name="T44" fmla="*/ 48 w 128"/>
              <a:gd name="T45" fmla="*/ 118 h 128"/>
              <a:gd name="T46" fmla="*/ 64 w 128"/>
              <a:gd name="T47" fmla="*/ 120 h 128"/>
              <a:gd name="T48" fmla="*/ 128 w 128"/>
              <a:gd name="T49" fmla="*/ 16 h 128"/>
              <a:gd name="T50" fmla="*/ 128 w 128"/>
              <a:gd name="T51" fmla="*/ 48 h 128"/>
              <a:gd name="T52" fmla="*/ 96 w 128"/>
              <a:gd name="T53" fmla="*/ 48 h 128"/>
              <a:gd name="T54" fmla="*/ 96 w 128"/>
              <a:gd name="T55" fmla="*/ 40 h 128"/>
              <a:gd name="T56" fmla="*/ 116 w 128"/>
              <a:gd name="T57" fmla="*/ 40 h 128"/>
              <a:gd name="T58" fmla="*/ 107 w 128"/>
              <a:gd name="T59" fmla="*/ 27 h 128"/>
              <a:gd name="T60" fmla="*/ 94 w 128"/>
              <a:gd name="T61" fmla="*/ 17 h 128"/>
              <a:gd name="T62" fmla="*/ 80 w 128"/>
              <a:gd name="T63" fmla="*/ 11 h 128"/>
              <a:gd name="T64" fmla="*/ 64 w 128"/>
              <a:gd name="T65" fmla="*/ 8 h 128"/>
              <a:gd name="T66" fmla="*/ 46 w 128"/>
              <a:gd name="T67" fmla="*/ 11 h 128"/>
              <a:gd name="T68" fmla="*/ 30 w 128"/>
              <a:gd name="T69" fmla="*/ 20 h 128"/>
              <a:gd name="T70" fmla="*/ 17 w 128"/>
              <a:gd name="T71" fmla="*/ 33 h 128"/>
              <a:gd name="T72" fmla="*/ 9 w 128"/>
              <a:gd name="T73" fmla="*/ 49 h 128"/>
              <a:gd name="T74" fmla="*/ 1 w 128"/>
              <a:gd name="T75" fmla="*/ 47 h 128"/>
              <a:gd name="T76" fmla="*/ 10 w 128"/>
              <a:gd name="T77" fmla="*/ 28 h 128"/>
              <a:gd name="T78" fmla="*/ 25 w 128"/>
              <a:gd name="T79" fmla="*/ 13 h 128"/>
              <a:gd name="T80" fmla="*/ 43 w 128"/>
              <a:gd name="T81" fmla="*/ 4 h 128"/>
              <a:gd name="T82" fmla="*/ 64 w 128"/>
              <a:gd name="T83" fmla="*/ 0 h 128"/>
              <a:gd name="T84" fmla="*/ 81 w 128"/>
              <a:gd name="T85" fmla="*/ 2 h 128"/>
              <a:gd name="T86" fmla="*/ 96 w 128"/>
              <a:gd name="T87" fmla="*/ 9 h 128"/>
              <a:gd name="T88" fmla="*/ 109 w 128"/>
              <a:gd name="T89" fmla="*/ 18 h 128"/>
              <a:gd name="T90" fmla="*/ 120 w 128"/>
              <a:gd name="T91" fmla="*/ 31 h 128"/>
              <a:gd name="T92" fmla="*/ 120 w 128"/>
              <a:gd name="T93" fmla="*/ 16 h 128"/>
              <a:gd name="T94" fmla="*/ 128 w 128"/>
              <a:gd name="T95" fmla="*/ 1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8" h="128">
                <a:moveTo>
                  <a:pt x="64" y="120"/>
                </a:moveTo>
                <a:cubicBezTo>
                  <a:pt x="71" y="120"/>
                  <a:pt x="77" y="119"/>
                  <a:pt x="83" y="117"/>
                </a:cubicBezTo>
                <a:cubicBezTo>
                  <a:pt x="88" y="115"/>
                  <a:pt x="94" y="113"/>
                  <a:pt x="99" y="109"/>
                </a:cubicBezTo>
                <a:cubicBezTo>
                  <a:pt x="104" y="105"/>
                  <a:pt x="108" y="101"/>
                  <a:pt x="111" y="96"/>
                </a:cubicBezTo>
                <a:cubicBezTo>
                  <a:pt x="115" y="91"/>
                  <a:pt x="118" y="85"/>
                  <a:pt x="120" y="79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5" y="88"/>
                  <a:pt x="122" y="95"/>
                  <a:pt x="118" y="100"/>
                </a:cubicBezTo>
                <a:cubicBezTo>
                  <a:pt x="114" y="106"/>
                  <a:pt x="109" y="111"/>
                  <a:pt x="103" y="115"/>
                </a:cubicBezTo>
                <a:cubicBezTo>
                  <a:pt x="98" y="119"/>
                  <a:pt x="92" y="123"/>
                  <a:pt x="85" y="125"/>
                </a:cubicBezTo>
                <a:cubicBezTo>
                  <a:pt x="78" y="127"/>
                  <a:pt x="71" y="128"/>
                  <a:pt x="64" y="128"/>
                </a:cubicBezTo>
                <a:cubicBezTo>
                  <a:pt x="58" y="128"/>
                  <a:pt x="53" y="128"/>
                  <a:pt x="47" y="126"/>
                </a:cubicBezTo>
                <a:cubicBezTo>
                  <a:pt x="42" y="125"/>
                  <a:pt x="37" y="123"/>
                  <a:pt x="32" y="120"/>
                </a:cubicBezTo>
                <a:cubicBezTo>
                  <a:pt x="27" y="117"/>
                  <a:pt x="23" y="114"/>
                  <a:pt x="19" y="110"/>
                </a:cubicBezTo>
                <a:cubicBezTo>
                  <a:pt x="15" y="106"/>
                  <a:pt x="11" y="102"/>
                  <a:pt x="8" y="97"/>
                </a:cubicBezTo>
                <a:cubicBezTo>
                  <a:pt x="8" y="112"/>
                  <a:pt x="8" y="112"/>
                  <a:pt x="8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80"/>
                  <a:pt x="0" y="80"/>
                  <a:pt x="0" y="80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8"/>
                  <a:pt x="32" y="88"/>
                  <a:pt x="32" y="88"/>
                </a:cubicBezTo>
                <a:cubicBezTo>
                  <a:pt x="12" y="88"/>
                  <a:pt x="12" y="88"/>
                  <a:pt x="12" y="88"/>
                </a:cubicBezTo>
                <a:cubicBezTo>
                  <a:pt x="15" y="93"/>
                  <a:pt x="18" y="98"/>
                  <a:pt x="22" y="101"/>
                </a:cubicBezTo>
                <a:cubicBezTo>
                  <a:pt x="25" y="105"/>
                  <a:pt x="29" y="109"/>
                  <a:pt x="34" y="112"/>
                </a:cubicBezTo>
                <a:cubicBezTo>
                  <a:pt x="38" y="114"/>
                  <a:pt x="43" y="116"/>
                  <a:pt x="48" y="118"/>
                </a:cubicBezTo>
                <a:cubicBezTo>
                  <a:pt x="53" y="119"/>
                  <a:pt x="59" y="120"/>
                  <a:pt x="64" y="120"/>
                </a:cubicBezTo>
                <a:close/>
                <a:moveTo>
                  <a:pt x="128" y="16"/>
                </a:moveTo>
                <a:cubicBezTo>
                  <a:pt x="128" y="48"/>
                  <a:pt x="128" y="48"/>
                  <a:pt x="128" y="48"/>
                </a:cubicBezTo>
                <a:cubicBezTo>
                  <a:pt x="96" y="48"/>
                  <a:pt x="96" y="48"/>
                  <a:pt x="96" y="48"/>
                </a:cubicBezTo>
                <a:cubicBezTo>
                  <a:pt x="96" y="40"/>
                  <a:pt x="96" y="40"/>
                  <a:pt x="96" y="40"/>
                </a:cubicBezTo>
                <a:cubicBezTo>
                  <a:pt x="116" y="40"/>
                  <a:pt x="116" y="40"/>
                  <a:pt x="116" y="40"/>
                </a:cubicBezTo>
                <a:cubicBezTo>
                  <a:pt x="113" y="35"/>
                  <a:pt x="110" y="31"/>
                  <a:pt x="107" y="27"/>
                </a:cubicBezTo>
                <a:cubicBezTo>
                  <a:pt x="103" y="23"/>
                  <a:pt x="99" y="20"/>
                  <a:pt x="94" y="17"/>
                </a:cubicBezTo>
                <a:cubicBezTo>
                  <a:pt x="90" y="14"/>
                  <a:pt x="85" y="12"/>
                  <a:pt x="80" y="11"/>
                </a:cubicBezTo>
                <a:cubicBezTo>
                  <a:pt x="75" y="9"/>
                  <a:pt x="70" y="8"/>
                  <a:pt x="64" y="8"/>
                </a:cubicBezTo>
                <a:cubicBezTo>
                  <a:pt x="58" y="8"/>
                  <a:pt x="52" y="9"/>
                  <a:pt x="46" y="11"/>
                </a:cubicBezTo>
                <a:cubicBezTo>
                  <a:pt x="40" y="13"/>
                  <a:pt x="34" y="16"/>
                  <a:pt x="30" y="20"/>
                </a:cubicBezTo>
                <a:cubicBezTo>
                  <a:pt x="25" y="23"/>
                  <a:pt x="20" y="28"/>
                  <a:pt x="17" y="33"/>
                </a:cubicBezTo>
                <a:cubicBezTo>
                  <a:pt x="13" y="38"/>
                  <a:pt x="10" y="43"/>
                  <a:pt x="9" y="49"/>
                </a:cubicBezTo>
                <a:cubicBezTo>
                  <a:pt x="1" y="47"/>
                  <a:pt x="1" y="47"/>
                  <a:pt x="1" y="47"/>
                </a:cubicBezTo>
                <a:cubicBezTo>
                  <a:pt x="3" y="40"/>
                  <a:pt x="6" y="34"/>
                  <a:pt x="10" y="28"/>
                </a:cubicBezTo>
                <a:cubicBezTo>
                  <a:pt x="14" y="22"/>
                  <a:pt x="19" y="17"/>
                  <a:pt x="25" y="13"/>
                </a:cubicBezTo>
                <a:cubicBezTo>
                  <a:pt x="30" y="9"/>
                  <a:pt x="37" y="6"/>
                  <a:pt x="43" y="4"/>
                </a:cubicBezTo>
                <a:cubicBezTo>
                  <a:pt x="50" y="1"/>
                  <a:pt x="57" y="0"/>
                  <a:pt x="64" y="0"/>
                </a:cubicBezTo>
                <a:cubicBezTo>
                  <a:pt x="70" y="0"/>
                  <a:pt x="75" y="1"/>
                  <a:pt x="81" y="2"/>
                </a:cubicBezTo>
                <a:cubicBezTo>
                  <a:pt x="86" y="4"/>
                  <a:pt x="91" y="6"/>
                  <a:pt x="96" y="9"/>
                </a:cubicBezTo>
                <a:cubicBezTo>
                  <a:pt x="101" y="11"/>
                  <a:pt x="105" y="14"/>
                  <a:pt x="109" y="18"/>
                </a:cubicBezTo>
                <a:cubicBezTo>
                  <a:pt x="114" y="22"/>
                  <a:pt x="117" y="27"/>
                  <a:pt x="120" y="31"/>
                </a:cubicBezTo>
                <a:cubicBezTo>
                  <a:pt x="120" y="16"/>
                  <a:pt x="120" y="16"/>
                  <a:pt x="120" y="16"/>
                </a:cubicBezTo>
                <a:lnTo>
                  <a:pt x="128" y="16"/>
                </a:lnTo>
                <a:close/>
              </a:path>
            </a:pathLst>
          </a:custGeom>
          <a:solidFill>
            <a:srgbClr val="2F2F2F"/>
          </a:solidFill>
          <a:ln w="4763" cap="flat">
            <a:solidFill>
              <a:srgbClr val="2F2F2F"/>
            </a:solidFill>
            <a:prstDash val="solid"/>
            <a:miter lim="800000"/>
            <a:headEnd/>
            <a:tailEnd/>
          </a:ln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BAC9000-492D-4F3F-8553-EFBF1D1CE52F}"/>
              </a:ext>
            </a:extLst>
          </p:cNvPr>
          <p:cNvGrpSpPr/>
          <p:nvPr/>
        </p:nvGrpSpPr>
        <p:grpSpPr>
          <a:xfrm>
            <a:off x="4384356" y="4672582"/>
            <a:ext cx="629852" cy="716773"/>
            <a:chOff x="2393729" y="2506705"/>
            <a:chExt cx="629852" cy="716773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6111954-FD9C-4DCE-A699-39F32E1BCBD0}"/>
                </a:ext>
              </a:extLst>
            </p:cNvPr>
            <p:cNvGrpSpPr/>
            <p:nvPr/>
          </p:nvGrpSpPr>
          <p:grpSpPr>
            <a:xfrm>
              <a:off x="2574281" y="2506705"/>
              <a:ext cx="400726" cy="461425"/>
              <a:chOff x="1159054" y="3298441"/>
              <a:chExt cx="161925" cy="195263"/>
            </a:xfrm>
          </p:grpSpPr>
          <p:sp>
            <p:nvSpPr>
              <p:cNvPr id="66" name="Freeform 108">
                <a:extLst>
                  <a:ext uri="{FF2B5EF4-FFF2-40B4-BE49-F238E27FC236}">
                    <a16:creationId xmlns:a16="http://schemas.microsoft.com/office/drawing/2014/main" id="{27EFE4FC-25D3-4492-9073-FE486F604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966" y="3333366"/>
                <a:ext cx="100013" cy="101600"/>
              </a:xfrm>
              <a:custGeom>
                <a:avLst/>
                <a:gdLst>
                  <a:gd name="T0" fmla="*/ 32 w 63"/>
                  <a:gd name="T1" fmla="*/ 0 h 64"/>
                  <a:gd name="T2" fmla="*/ 0 w 63"/>
                  <a:gd name="T3" fmla="*/ 64 h 64"/>
                  <a:gd name="T4" fmla="*/ 63 w 63"/>
                  <a:gd name="T5" fmla="*/ 64 h 64"/>
                  <a:gd name="T6" fmla="*/ 32 w 63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64">
                    <a:moveTo>
                      <a:pt x="32" y="0"/>
                    </a:moveTo>
                    <a:lnTo>
                      <a:pt x="0" y="64"/>
                    </a:lnTo>
                    <a:lnTo>
                      <a:pt x="63" y="64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67" name="Freeform 109">
                <a:extLst>
                  <a:ext uri="{FF2B5EF4-FFF2-40B4-BE49-F238E27FC236}">
                    <a16:creationId xmlns:a16="http://schemas.microsoft.com/office/drawing/2014/main" id="{F1C27905-F9DD-4AD5-AAB6-168926C1F6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59054" y="3298441"/>
                <a:ext cx="109538" cy="195263"/>
              </a:xfrm>
              <a:custGeom>
                <a:avLst/>
                <a:gdLst>
                  <a:gd name="T0" fmla="*/ 4 w 73"/>
                  <a:gd name="T1" fmla="*/ 128 h 128"/>
                  <a:gd name="T2" fmla="*/ 69 w 73"/>
                  <a:gd name="T3" fmla="*/ 128 h 128"/>
                  <a:gd name="T4" fmla="*/ 73 w 73"/>
                  <a:gd name="T5" fmla="*/ 124 h 128"/>
                  <a:gd name="T6" fmla="*/ 73 w 73"/>
                  <a:gd name="T7" fmla="*/ 95 h 128"/>
                  <a:gd name="T8" fmla="*/ 30 w 73"/>
                  <a:gd name="T9" fmla="*/ 95 h 128"/>
                  <a:gd name="T10" fmla="*/ 73 w 73"/>
                  <a:gd name="T11" fmla="*/ 11 h 128"/>
                  <a:gd name="T12" fmla="*/ 73 w 73"/>
                  <a:gd name="T13" fmla="*/ 5 h 128"/>
                  <a:gd name="T14" fmla="*/ 69 w 73"/>
                  <a:gd name="T15" fmla="*/ 0 h 128"/>
                  <a:gd name="T16" fmla="*/ 4 w 73"/>
                  <a:gd name="T17" fmla="*/ 0 h 128"/>
                  <a:gd name="T18" fmla="*/ 0 w 73"/>
                  <a:gd name="T19" fmla="*/ 5 h 128"/>
                  <a:gd name="T20" fmla="*/ 0 w 73"/>
                  <a:gd name="T21" fmla="*/ 124 h 128"/>
                  <a:gd name="T22" fmla="*/ 4 w 73"/>
                  <a:gd name="T23" fmla="*/ 128 h 128"/>
                  <a:gd name="T24" fmla="*/ 27 w 73"/>
                  <a:gd name="T25" fmla="*/ 110 h 128"/>
                  <a:gd name="T26" fmla="*/ 46 w 73"/>
                  <a:gd name="T27" fmla="*/ 110 h 128"/>
                  <a:gd name="T28" fmla="*/ 46 w 73"/>
                  <a:gd name="T29" fmla="*/ 119 h 128"/>
                  <a:gd name="T30" fmla="*/ 27 w 73"/>
                  <a:gd name="T31" fmla="*/ 119 h 128"/>
                  <a:gd name="T32" fmla="*/ 27 w 73"/>
                  <a:gd name="T33" fmla="*/ 11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128">
                    <a:moveTo>
                      <a:pt x="4" y="128"/>
                    </a:moveTo>
                    <a:cubicBezTo>
                      <a:pt x="69" y="128"/>
                      <a:pt x="69" y="128"/>
                      <a:pt x="69" y="128"/>
                    </a:cubicBezTo>
                    <a:cubicBezTo>
                      <a:pt x="71" y="128"/>
                      <a:pt x="73" y="126"/>
                      <a:pt x="73" y="124"/>
                    </a:cubicBezTo>
                    <a:cubicBezTo>
                      <a:pt x="73" y="95"/>
                      <a:pt x="73" y="95"/>
                      <a:pt x="73" y="95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73" y="11"/>
                      <a:pt x="73" y="11"/>
                      <a:pt x="73" y="11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3"/>
                      <a:pt x="71" y="0"/>
                      <a:pt x="6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3"/>
                      <a:pt x="0" y="5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6"/>
                      <a:pt x="2" y="128"/>
                      <a:pt x="4" y="128"/>
                    </a:cubicBezTo>
                    <a:close/>
                    <a:moveTo>
                      <a:pt x="27" y="110"/>
                    </a:moveTo>
                    <a:cubicBezTo>
                      <a:pt x="46" y="110"/>
                      <a:pt x="46" y="110"/>
                      <a:pt x="46" y="110"/>
                    </a:cubicBezTo>
                    <a:cubicBezTo>
                      <a:pt x="46" y="119"/>
                      <a:pt x="46" y="119"/>
                      <a:pt x="46" y="119"/>
                    </a:cubicBezTo>
                    <a:cubicBezTo>
                      <a:pt x="27" y="119"/>
                      <a:pt x="27" y="119"/>
                      <a:pt x="27" y="119"/>
                    </a:cubicBezTo>
                    <a:lnTo>
                      <a:pt x="27" y="110"/>
                    </a:ln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EAC818-64CD-43AA-8CAC-893239BC20A2}"/>
                </a:ext>
              </a:extLst>
            </p:cNvPr>
            <p:cNvSpPr txBox="1"/>
            <p:nvPr/>
          </p:nvSpPr>
          <p:spPr>
            <a:xfrm>
              <a:off x="2393729" y="2946479"/>
              <a:ext cx="6298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ADFS1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DEFF1B0-C206-48B4-957B-CA59972DD8BB}"/>
              </a:ext>
            </a:extLst>
          </p:cNvPr>
          <p:cNvGrpSpPr/>
          <p:nvPr/>
        </p:nvGrpSpPr>
        <p:grpSpPr>
          <a:xfrm>
            <a:off x="3596369" y="4674448"/>
            <a:ext cx="733471" cy="716773"/>
            <a:chOff x="9018425" y="3658270"/>
            <a:chExt cx="733471" cy="716773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7318A17-9558-4190-AA22-A0754A49C1D1}"/>
                </a:ext>
              </a:extLst>
            </p:cNvPr>
            <p:cNvGrpSpPr/>
            <p:nvPr/>
          </p:nvGrpSpPr>
          <p:grpSpPr>
            <a:xfrm>
              <a:off x="9194262" y="3658270"/>
              <a:ext cx="381797" cy="439774"/>
              <a:chOff x="2701959" y="1399913"/>
              <a:chExt cx="158750" cy="196850"/>
            </a:xfrm>
          </p:grpSpPr>
          <p:sp>
            <p:nvSpPr>
              <p:cNvPr id="71" name="Freeform 10">
                <a:extLst>
                  <a:ext uri="{FF2B5EF4-FFF2-40B4-BE49-F238E27FC236}">
                    <a16:creationId xmlns:a16="http://schemas.microsoft.com/office/drawing/2014/main" id="{5862370E-1D35-49EB-8463-96C8FC2E1F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01959" y="1399913"/>
                <a:ext cx="109538" cy="196850"/>
              </a:xfrm>
              <a:custGeom>
                <a:avLst/>
                <a:gdLst>
                  <a:gd name="T0" fmla="*/ 5 w 73"/>
                  <a:gd name="T1" fmla="*/ 128 h 128"/>
                  <a:gd name="T2" fmla="*/ 69 w 73"/>
                  <a:gd name="T3" fmla="*/ 128 h 128"/>
                  <a:gd name="T4" fmla="*/ 73 w 73"/>
                  <a:gd name="T5" fmla="*/ 124 h 128"/>
                  <a:gd name="T6" fmla="*/ 73 w 73"/>
                  <a:gd name="T7" fmla="*/ 90 h 128"/>
                  <a:gd name="T8" fmla="*/ 66 w 73"/>
                  <a:gd name="T9" fmla="*/ 90 h 128"/>
                  <a:gd name="T10" fmla="*/ 66 w 73"/>
                  <a:gd name="T11" fmla="*/ 60 h 128"/>
                  <a:gd name="T12" fmla="*/ 47 w 73"/>
                  <a:gd name="T13" fmla="*/ 41 h 128"/>
                  <a:gd name="T14" fmla="*/ 73 w 73"/>
                  <a:gd name="T15" fmla="*/ 16 h 128"/>
                  <a:gd name="T16" fmla="*/ 73 w 73"/>
                  <a:gd name="T17" fmla="*/ 5 h 128"/>
                  <a:gd name="T18" fmla="*/ 69 w 73"/>
                  <a:gd name="T19" fmla="*/ 0 h 128"/>
                  <a:gd name="T20" fmla="*/ 5 w 73"/>
                  <a:gd name="T21" fmla="*/ 0 h 128"/>
                  <a:gd name="T22" fmla="*/ 0 w 73"/>
                  <a:gd name="T23" fmla="*/ 5 h 128"/>
                  <a:gd name="T24" fmla="*/ 0 w 73"/>
                  <a:gd name="T25" fmla="*/ 124 h 128"/>
                  <a:gd name="T26" fmla="*/ 5 w 73"/>
                  <a:gd name="T27" fmla="*/ 128 h 128"/>
                  <a:gd name="T28" fmla="*/ 28 w 73"/>
                  <a:gd name="T29" fmla="*/ 110 h 128"/>
                  <a:gd name="T30" fmla="*/ 46 w 73"/>
                  <a:gd name="T31" fmla="*/ 110 h 128"/>
                  <a:gd name="T32" fmla="*/ 46 w 73"/>
                  <a:gd name="T33" fmla="*/ 119 h 128"/>
                  <a:gd name="T34" fmla="*/ 28 w 73"/>
                  <a:gd name="T35" fmla="*/ 119 h 128"/>
                  <a:gd name="T36" fmla="*/ 28 w 73"/>
                  <a:gd name="T37" fmla="*/ 11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128">
                    <a:moveTo>
                      <a:pt x="5" y="128"/>
                    </a:moveTo>
                    <a:cubicBezTo>
                      <a:pt x="69" y="128"/>
                      <a:pt x="69" y="128"/>
                      <a:pt x="69" y="128"/>
                    </a:cubicBezTo>
                    <a:cubicBezTo>
                      <a:pt x="71" y="128"/>
                      <a:pt x="73" y="126"/>
                      <a:pt x="73" y="124"/>
                    </a:cubicBezTo>
                    <a:cubicBezTo>
                      <a:pt x="73" y="90"/>
                      <a:pt x="73" y="90"/>
                      <a:pt x="73" y="90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2"/>
                      <a:pt x="71" y="0"/>
                      <a:pt x="69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6"/>
                      <a:pt x="2" y="128"/>
                      <a:pt x="5" y="128"/>
                    </a:cubicBezTo>
                    <a:close/>
                    <a:moveTo>
                      <a:pt x="28" y="110"/>
                    </a:moveTo>
                    <a:cubicBezTo>
                      <a:pt x="46" y="110"/>
                      <a:pt x="46" y="110"/>
                      <a:pt x="46" y="110"/>
                    </a:cubicBezTo>
                    <a:cubicBezTo>
                      <a:pt x="46" y="119"/>
                      <a:pt x="46" y="119"/>
                      <a:pt x="46" y="119"/>
                    </a:cubicBezTo>
                    <a:cubicBezTo>
                      <a:pt x="28" y="119"/>
                      <a:pt x="28" y="119"/>
                      <a:pt x="28" y="119"/>
                    </a:cubicBezTo>
                    <a:lnTo>
                      <a:pt x="28" y="110"/>
                    </a:ln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72" name="Freeform 11">
                <a:extLst>
                  <a:ext uri="{FF2B5EF4-FFF2-40B4-BE49-F238E27FC236}">
                    <a16:creationId xmlns:a16="http://schemas.microsoft.com/office/drawing/2014/main" id="{9DC158E0-D589-4767-AC36-FA9A71B31E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9271" y="1434838"/>
                <a:ext cx="49213" cy="57150"/>
              </a:xfrm>
              <a:custGeom>
                <a:avLst/>
                <a:gdLst>
                  <a:gd name="T0" fmla="*/ 14 w 31"/>
                  <a:gd name="T1" fmla="*/ 22 h 36"/>
                  <a:gd name="T2" fmla="*/ 31 w 31"/>
                  <a:gd name="T3" fmla="*/ 22 h 36"/>
                  <a:gd name="T4" fmla="*/ 31 w 31"/>
                  <a:gd name="T5" fmla="*/ 14 h 36"/>
                  <a:gd name="T6" fmla="*/ 14 w 31"/>
                  <a:gd name="T7" fmla="*/ 14 h 36"/>
                  <a:gd name="T8" fmla="*/ 23 w 31"/>
                  <a:gd name="T9" fmla="*/ 5 h 36"/>
                  <a:gd name="T10" fmla="*/ 18 w 31"/>
                  <a:gd name="T11" fmla="*/ 0 h 36"/>
                  <a:gd name="T12" fmla="*/ 0 w 31"/>
                  <a:gd name="T13" fmla="*/ 18 h 36"/>
                  <a:gd name="T14" fmla="*/ 18 w 31"/>
                  <a:gd name="T15" fmla="*/ 36 h 36"/>
                  <a:gd name="T16" fmla="*/ 23 w 31"/>
                  <a:gd name="T17" fmla="*/ 30 h 36"/>
                  <a:gd name="T18" fmla="*/ 14 w 31"/>
                  <a:gd name="T1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6">
                    <a:moveTo>
                      <a:pt x="14" y="22"/>
                    </a:moveTo>
                    <a:lnTo>
                      <a:pt x="31" y="22"/>
                    </a:lnTo>
                    <a:lnTo>
                      <a:pt x="31" y="14"/>
                    </a:lnTo>
                    <a:lnTo>
                      <a:pt x="14" y="14"/>
                    </a:lnTo>
                    <a:lnTo>
                      <a:pt x="23" y="5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18" y="36"/>
                    </a:lnTo>
                    <a:lnTo>
                      <a:pt x="23" y="30"/>
                    </a:lnTo>
                    <a:lnTo>
                      <a:pt x="14" y="22"/>
                    </a:lnTo>
                    <a:close/>
                  </a:path>
                </a:pathLst>
              </a:custGeom>
              <a:solidFill>
                <a:srgbClr val="D83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73" name="Freeform 12">
                <a:extLst>
                  <a:ext uri="{FF2B5EF4-FFF2-40B4-BE49-F238E27FC236}">
                    <a16:creationId xmlns:a16="http://schemas.microsoft.com/office/drawing/2014/main" id="{41498F5E-4CA1-40A6-81FD-FD2F16563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1496" y="1488813"/>
                <a:ext cx="49213" cy="58738"/>
              </a:xfrm>
              <a:custGeom>
                <a:avLst/>
                <a:gdLst>
                  <a:gd name="T0" fmla="*/ 17 w 31"/>
                  <a:gd name="T1" fmla="*/ 15 h 37"/>
                  <a:gd name="T2" fmla="*/ 0 w 31"/>
                  <a:gd name="T3" fmla="*/ 15 h 37"/>
                  <a:gd name="T4" fmla="*/ 0 w 31"/>
                  <a:gd name="T5" fmla="*/ 23 h 37"/>
                  <a:gd name="T6" fmla="*/ 17 w 31"/>
                  <a:gd name="T7" fmla="*/ 23 h 37"/>
                  <a:gd name="T8" fmla="*/ 9 w 31"/>
                  <a:gd name="T9" fmla="*/ 31 h 37"/>
                  <a:gd name="T10" fmla="*/ 13 w 31"/>
                  <a:gd name="T11" fmla="*/ 37 h 37"/>
                  <a:gd name="T12" fmla="*/ 31 w 31"/>
                  <a:gd name="T13" fmla="*/ 19 h 37"/>
                  <a:gd name="T14" fmla="*/ 14 w 31"/>
                  <a:gd name="T15" fmla="*/ 0 h 37"/>
                  <a:gd name="T16" fmla="*/ 9 w 31"/>
                  <a:gd name="T17" fmla="*/ 6 h 37"/>
                  <a:gd name="T18" fmla="*/ 17 w 31"/>
                  <a:gd name="T19" fmla="*/ 1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7">
                    <a:moveTo>
                      <a:pt x="17" y="15"/>
                    </a:moveTo>
                    <a:lnTo>
                      <a:pt x="0" y="15"/>
                    </a:lnTo>
                    <a:lnTo>
                      <a:pt x="0" y="23"/>
                    </a:lnTo>
                    <a:lnTo>
                      <a:pt x="17" y="23"/>
                    </a:lnTo>
                    <a:lnTo>
                      <a:pt x="9" y="31"/>
                    </a:lnTo>
                    <a:lnTo>
                      <a:pt x="13" y="37"/>
                    </a:lnTo>
                    <a:lnTo>
                      <a:pt x="31" y="19"/>
                    </a:lnTo>
                    <a:lnTo>
                      <a:pt x="14" y="0"/>
                    </a:lnTo>
                    <a:lnTo>
                      <a:pt x="9" y="6"/>
                    </a:lnTo>
                    <a:lnTo>
                      <a:pt x="17" y="15"/>
                    </a:lnTo>
                    <a:close/>
                  </a:path>
                </a:pathLst>
              </a:custGeom>
              <a:solidFill>
                <a:srgbClr val="D83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F3025DA-62AE-467D-9E43-83404F1C567D}"/>
                </a:ext>
              </a:extLst>
            </p:cNvPr>
            <p:cNvSpPr txBox="1"/>
            <p:nvPr/>
          </p:nvSpPr>
          <p:spPr>
            <a:xfrm>
              <a:off x="9018425" y="4098044"/>
              <a:ext cx="7334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PROXY1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6BD267A-ED4F-422B-837B-AFFDD64C853E}"/>
              </a:ext>
            </a:extLst>
          </p:cNvPr>
          <p:cNvGrpSpPr/>
          <p:nvPr/>
        </p:nvGrpSpPr>
        <p:grpSpPr>
          <a:xfrm>
            <a:off x="962535" y="4553377"/>
            <a:ext cx="875561" cy="780582"/>
            <a:chOff x="1355701" y="4898246"/>
            <a:chExt cx="875561" cy="780582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C96CBB39-DFEE-498D-AB9C-80DA1AB8D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9519" y="4898246"/>
              <a:ext cx="407925" cy="476280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EDA7EAD-5A4B-4C9B-B6A6-4B045347B163}"/>
                </a:ext>
              </a:extLst>
            </p:cNvPr>
            <p:cNvSpPr txBox="1"/>
            <p:nvPr/>
          </p:nvSpPr>
          <p:spPr>
            <a:xfrm>
              <a:off x="1355701" y="5401829"/>
              <a:ext cx="8755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Office 365</a:t>
              </a:r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C9AB88A-3CE4-4915-9535-F9F77A3D0761}"/>
              </a:ext>
            </a:extLst>
          </p:cNvPr>
          <p:cNvCxnSpPr>
            <a:cxnSpLocks/>
          </p:cNvCxnSpPr>
          <p:nvPr/>
        </p:nvCxnSpPr>
        <p:spPr>
          <a:xfrm>
            <a:off x="2530851" y="4942840"/>
            <a:ext cx="1241355" cy="0"/>
          </a:xfrm>
          <a:prstGeom prst="line">
            <a:avLst/>
          </a:prstGeom>
          <a:ln w="571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57E6DC9-4987-42CF-BD35-8D35F919102C}"/>
              </a:ext>
            </a:extLst>
          </p:cNvPr>
          <p:cNvSpPr txBox="1"/>
          <p:nvPr/>
        </p:nvSpPr>
        <p:spPr>
          <a:xfrm>
            <a:off x="2402018" y="500803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TCP 443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EEC5024-FB4B-4353-B3CD-70FC193C66EE}"/>
              </a:ext>
            </a:extLst>
          </p:cNvPr>
          <p:cNvSpPr txBox="1"/>
          <p:nvPr/>
        </p:nvSpPr>
        <p:spPr>
          <a:xfrm>
            <a:off x="3004229" y="6359812"/>
            <a:ext cx="6218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federated-identity-for-your-office-365-dev-test-environment.md</a:t>
            </a:r>
          </a:p>
        </p:txBody>
      </p:sp>
    </p:spTree>
    <p:extLst>
      <p:ext uri="{BB962C8B-B14F-4D97-AF65-F5344CB8AC3E}">
        <p14:creationId xmlns:p14="http://schemas.microsoft.com/office/powerpoint/2010/main" val="354013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53">
            <a:extLst>
              <a:ext uri="{FF2B5EF4-FFF2-40B4-BE49-F238E27FC236}">
                <a16:creationId xmlns:a16="http://schemas.microsoft.com/office/drawing/2014/main" id="{21A9B422-B3FA-4B1B-A774-FE685DD8A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262" y="4494651"/>
            <a:ext cx="3625738" cy="1751547"/>
          </a:xfrm>
          <a:prstGeom prst="rect">
            <a:avLst/>
          </a:prstGeom>
          <a:solidFill>
            <a:srgbClr val="F6F6F6"/>
          </a:solidFill>
          <a:ln>
            <a:solidFill>
              <a:srgbClr val="D2D2D2"/>
            </a:solidFill>
            <a:prstDash val="lgDash"/>
          </a:ln>
          <a:extLst/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5" name="Rectangle 359">
            <a:extLst>
              <a:ext uri="{FF2B5EF4-FFF2-40B4-BE49-F238E27FC236}">
                <a16:creationId xmlns:a16="http://schemas.microsoft.com/office/drawing/2014/main" id="{43BD3265-6A8B-43D5-99BD-B960B1972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097" y="3651478"/>
            <a:ext cx="3638946" cy="724940"/>
          </a:xfrm>
          <a:prstGeom prst="rect">
            <a:avLst/>
          </a:prstGeom>
          <a:solidFill>
            <a:srgbClr val="0072C6"/>
          </a:solidFill>
          <a:ln>
            <a:noFill/>
          </a:ln>
          <a:extLst/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6" name="Rectangle 954">
            <a:extLst>
              <a:ext uri="{FF2B5EF4-FFF2-40B4-BE49-F238E27FC236}">
                <a16:creationId xmlns:a16="http://schemas.microsoft.com/office/drawing/2014/main" id="{B54E6CE4-AA91-46A7-B79A-A1AF7418C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0217" y="3891428"/>
            <a:ext cx="3062049" cy="246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20450"/>
            <a:r>
              <a:rPr lang="en-US" alt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Virtual Network</a:t>
            </a:r>
            <a:endParaRPr lang="en-US" alt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840852-1444-4757-AC89-942CCB391BE0}"/>
              </a:ext>
            </a:extLst>
          </p:cNvPr>
          <p:cNvSpPr/>
          <p:nvPr/>
        </p:nvSpPr>
        <p:spPr>
          <a:xfrm>
            <a:off x="2680886" y="4752111"/>
            <a:ext cx="3273301" cy="1308119"/>
          </a:xfrm>
          <a:prstGeom prst="rect">
            <a:avLst/>
          </a:prstGeom>
          <a:noFill/>
          <a:ln>
            <a:solidFill>
              <a:srgbClr val="0072C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953BF4-60F0-4843-AB45-1C955BDF4DA3}"/>
              </a:ext>
            </a:extLst>
          </p:cNvPr>
          <p:cNvSpPr txBox="1"/>
          <p:nvPr/>
        </p:nvSpPr>
        <p:spPr>
          <a:xfrm>
            <a:off x="3024592" y="4632744"/>
            <a:ext cx="1506485" cy="246221"/>
          </a:xfrm>
          <a:prstGeom prst="rect">
            <a:avLst/>
          </a:prstGeom>
          <a:solidFill>
            <a:srgbClr val="F6F6F6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Network security group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8F0187-E5A0-4379-A90A-2DFAD4A6F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516" y="4610295"/>
            <a:ext cx="284400" cy="304457"/>
          </a:xfrm>
          <a:prstGeom prst="rect">
            <a:avLst/>
          </a:prstGeom>
          <a:solidFill>
            <a:srgbClr val="F6F6F6"/>
          </a:solidFill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070AA69-0C1E-4868-BB16-DC2B928DA432}"/>
              </a:ext>
            </a:extLst>
          </p:cNvPr>
          <p:cNvGrpSpPr/>
          <p:nvPr/>
        </p:nvGrpSpPr>
        <p:grpSpPr>
          <a:xfrm>
            <a:off x="3112447" y="5053984"/>
            <a:ext cx="750526" cy="715859"/>
            <a:chOff x="593795" y="2511878"/>
            <a:chExt cx="750526" cy="715859"/>
          </a:xfrm>
        </p:grpSpPr>
        <p:sp>
          <p:nvSpPr>
            <p:cNvPr id="11" name="Freeform 86">
              <a:extLst>
                <a:ext uri="{FF2B5EF4-FFF2-40B4-BE49-F238E27FC236}">
                  <a16:creationId xmlns:a16="http://schemas.microsoft.com/office/drawing/2014/main" id="{831C1106-3F7A-4EA4-9A08-EBA8A00A91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2267" y="2511878"/>
              <a:ext cx="253582" cy="452036"/>
            </a:xfrm>
            <a:custGeom>
              <a:avLst/>
              <a:gdLst>
                <a:gd name="T0" fmla="*/ 5 w 73"/>
                <a:gd name="T1" fmla="*/ 128 h 128"/>
                <a:gd name="T2" fmla="*/ 69 w 73"/>
                <a:gd name="T3" fmla="*/ 128 h 128"/>
                <a:gd name="T4" fmla="*/ 73 w 73"/>
                <a:gd name="T5" fmla="*/ 124 h 128"/>
                <a:gd name="T6" fmla="*/ 73 w 73"/>
                <a:gd name="T7" fmla="*/ 102 h 128"/>
                <a:gd name="T8" fmla="*/ 73 w 73"/>
                <a:gd name="T9" fmla="*/ 39 h 128"/>
                <a:gd name="T10" fmla="*/ 73 w 73"/>
                <a:gd name="T11" fmla="*/ 5 h 128"/>
                <a:gd name="T12" fmla="*/ 69 w 73"/>
                <a:gd name="T13" fmla="*/ 0 h 128"/>
                <a:gd name="T14" fmla="*/ 5 w 73"/>
                <a:gd name="T15" fmla="*/ 0 h 128"/>
                <a:gd name="T16" fmla="*/ 0 w 73"/>
                <a:gd name="T17" fmla="*/ 5 h 128"/>
                <a:gd name="T18" fmla="*/ 0 w 73"/>
                <a:gd name="T19" fmla="*/ 124 h 128"/>
                <a:gd name="T20" fmla="*/ 5 w 73"/>
                <a:gd name="T21" fmla="*/ 128 h 128"/>
                <a:gd name="T22" fmla="*/ 28 w 73"/>
                <a:gd name="T23" fmla="*/ 110 h 128"/>
                <a:gd name="T24" fmla="*/ 46 w 73"/>
                <a:gd name="T25" fmla="*/ 110 h 128"/>
                <a:gd name="T26" fmla="*/ 46 w 73"/>
                <a:gd name="T27" fmla="*/ 119 h 128"/>
                <a:gd name="T28" fmla="*/ 28 w 73"/>
                <a:gd name="T29" fmla="*/ 119 h 128"/>
                <a:gd name="T30" fmla="*/ 28 w 73"/>
                <a:gd name="T31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128">
                  <a:moveTo>
                    <a:pt x="5" y="128"/>
                  </a:moveTo>
                  <a:cubicBezTo>
                    <a:pt x="69" y="128"/>
                    <a:pt x="69" y="128"/>
                    <a:pt x="69" y="128"/>
                  </a:cubicBezTo>
                  <a:cubicBezTo>
                    <a:pt x="71" y="128"/>
                    <a:pt x="73" y="126"/>
                    <a:pt x="73" y="124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3"/>
                    <a:pt x="71" y="0"/>
                    <a:pt x="6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6"/>
                    <a:pt x="2" y="128"/>
                    <a:pt x="5" y="128"/>
                  </a:cubicBezTo>
                  <a:close/>
                  <a:moveTo>
                    <a:pt x="28" y="110"/>
                  </a:moveTo>
                  <a:cubicBezTo>
                    <a:pt x="46" y="110"/>
                    <a:pt x="46" y="110"/>
                    <a:pt x="46" y="110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28" y="119"/>
                    <a:pt x="28" y="119"/>
                    <a:pt x="28" y="119"/>
                  </a:cubicBezTo>
                  <a:lnTo>
                    <a:pt x="28" y="11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8D47AC-A9D6-421E-9886-D239AF85930B}"/>
                </a:ext>
              </a:extLst>
            </p:cNvPr>
            <p:cNvSpPr txBox="1"/>
            <p:nvPr/>
          </p:nvSpPr>
          <p:spPr>
            <a:xfrm>
              <a:off x="593795" y="2950738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CLIENT1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B1FE6C-95AC-4756-AF3B-E94E531B84A9}"/>
              </a:ext>
            </a:extLst>
          </p:cNvPr>
          <p:cNvGrpSpPr/>
          <p:nvPr/>
        </p:nvGrpSpPr>
        <p:grpSpPr>
          <a:xfrm>
            <a:off x="4141244" y="5053984"/>
            <a:ext cx="540533" cy="723508"/>
            <a:chOff x="9596560" y="4639160"/>
            <a:chExt cx="540533" cy="72350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6BE4558-45C3-4520-AB82-AC5FFFA4FDD7}"/>
                </a:ext>
              </a:extLst>
            </p:cNvPr>
            <p:cNvGrpSpPr/>
            <p:nvPr/>
          </p:nvGrpSpPr>
          <p:grpSpPr>
            <a:xfrm>
              <a:off x="9630484" y="4639160"/>
              <a:ext cx="472684" cy="461428"/>
              <a:chOff x="417487" y="819780"/>
              <a:chExt cx="200026" cy="195263"/>
            </a:xfrm>
          </p:grpSpPr>
          <p:sp>
            <p:nvSpPr>
              <p:cNvPr id="16" name="Freeform 59">
                <a:extLst>
                  <a:ext uri="{FF2B5EF4-FFF2-40B4-BE49-F238E27FC236}">
                    <a16:creationId xmlns:a16="http://schemas.microsoft.com/office/drawing/2014/main" id="{D5E67652-381E-450A-A6D5-425BED05DD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7487" y="819780"/>
                <a:ext cx="109538" cy="195263"/>
              </a:xfrm>
              <a:custGeom>
                <a:avLst/>
                <a:gdLst>
                  <a:gd name="T0" fmla="*/ 4 w 73"/>
                  <a:gd name="T1" fmla="*/ 128 h 128"/>
                  <a:gd name="T2" fmla="*/ 45 w 73"/>
                  <a:gd name="T3" fmla="*/ 128 h 128"/>
                  <a:gd name="T4" fmla="*/ 45 w 73"/>
                  <a:gd name="T5" fmla="*/ 58 h 128"/>
                  <a:gd name="T6" fmla="*/ 73 w 73"/>
                  <a:gd name="T7" fmla="*/ 58 h 128"/>
                  <a:gd name="T8" fmla="*/ 73 w 73"/>
                  <a:gd name="T9" fmla="*/ 5 h 128"/>
                  <a:gd name="T10" fmla="*/ 68 w 73"/>
                  <a:gd name="T11" fmla="*/ 0 h 128"/>
                  <a:gd name="T12" fmla="*/ 4 w 73"/>
                  <a:gd name="T13" fmla="*/ 0 h 128"/>
                  <a:gd name="T14" fmla="*/ 0 w 73"/>
                  <a:gd name="T15" fmla="*/ 5 h 128"/>
                  <a:gd name="T16" fmla="*/ 0 w 73"/>
                  <a:gd name="T17" fmla="*/ 124 h 128"/>
                  <a:gd name="T18" fmla="*/ 4 w 73"/>
                  <a:gd name="T19" fmla="*/ 128 h 128"/>
                  <a:gd name="T20" fmla="*/ 27 w 73"/>
                  <a:gd name="T21" fmla="*/ 110 h 128"/>
                  <a:gd name="T22" fmla="*/ 45 w 73"/>
                  <a:gd name="T23" fmla="*/ 110 h 128"/>
                  <a:gd name="T24" fmla="*/ 45 w 73"/>
                  <a:gd name="T25" fmla="*/ 119 h 128"/>
                  <a:gd name="T26" fmla="*/ 27 w 73"/>
                  <a:gd name="T27" fmla="*/ 119 h 128"/>
                  <a:gd name="T28" fmla="*/ 27 w 73"/>
                  <a:gd name="T29" fmla="*/ 11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3" h="128">
                    <a:moveTo>
                      <a:pt x="4" y="128"/>
                    </a:moveTo>
                    <a:cubicBezTo>
                      <a:pt x="45" y="128"/>
                      <a:pt x="45" y="128"/>
                      <a:pt x="45" y="12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73" y="58"/>
                      <a:pt x="73" y="58"/>
                      <a:pt x="73" y="58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2"/>
                      <a:pt x="71" y="0"/>
                      <a:pt x="6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6"/>
                      <a:pt x="2" y="128"/>
                      <a:pt x="4" y="128"/>
                    </a:cubicBezTo>
                    <a:close/>
                    <a:moveTo>
                      <a:pt x="27" y="110"/>
                    </a:moveTo>
                    <a:cubicBezTo>
                      <a:pt x="45" y="110"/>
                      <a:pt x="45" y="110"/>
                      <a:pt x="45" y="110"/>
                    </a:cubicBezTo>
                    <a:cubicBezTo>
                      <a:pt x="45" y="119"/>
                      <a:pt x="45" y="119"/>
                      <a:pt x="45" y="119"/>
                    </a:cubicBezTo>
                    <a:cubicBezTo>
                      <a:pt x="27" y="119"/>
                      <a:pt x="27" y="119"/>
                      <a:pt x="27" y="119"/>
                    </a:cubicBezTo>
                    <a:lnTo>
                      <a:pt x="27" y="110"/>
                    </a:ln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7" name="Freeform 60">
                <a:extLst>
                  <a:ext uri="{FF2B5EF4-FFF2-40B4-BE49-F238E27FC236}">
                    <a16:creationId xmlns:a16="http://schemas.microsoft.com/office/drawing/2014/main" id="{11233F89-F385-410E-8976-2346988AC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275" y="945192"/>
                <a:ext cx="122238" cy="69850"/>
              </a:xfrm>
              <a:custGeom>
                <a:avLst/>
                <a:gdLst>
                  <a:gd name="T0" fmla="*/ 77 w 77"/>
                  <a:gd name="T1" fmla="*/ 15 h 44"/>
                  <a:gd name="T2" fmla="*/ 77 w 77"/>
                  <a:gd name="T3" fmla="*/ 0 h 44"/>
                  <a:gd name="T4" fmla="*/ 0 w 77"/>
                  <a:gd name="T5" fmla="*/ 0 h 44"/>
                  <a:gd name="T6" fmla="*/ 0 w 77"/>
                  <a:gd name="T7" fmla="*/ 44 h 44"/>
                  <a:gd name="T8" fmla="*/ 77 w 77"/>
                  <a:gd name="T9" fmla="*/ 44 h 44"/>
                  <a:gd name="T10" fmla="*/ 77 w 77"/>
                  <a:gd name="T11" fmla="*/ 1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44">
                    <a:moveTo>
                      <a:pt x="77" y="15"/>
                    </a:moveTo>
                    <a:lnTo>
                      <a:pt x="77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77" y="44"/>
                    </a:lnTo>
                    <a:lnTo>
                      <a:pt x="77" y="15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8" name="Rectangle 61">
                <a:extLst>
                  <a:ext uri="{FF2B5EF4-FFF2-40B4-BE49-F238E27FC236}">
                    <a16:creationId xmlns:a16="http://schemas.microsoft.com/office/drawing/2014/main" id="{0231AFF0-E350-4855-B016-5B7B366C9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275" y="919792"/>
                <a:ext cx="122238" cy="17463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7C5C7D-7B44-4608-B690-EF33F705A6EF}"/>
                </a:ext>
              </a:extLst>
            </p:cNvPr>
            <p:cNvSpPr txBox="1"/>
            <p:nvPr/>
          </p:nvSpPr>
          <p:spPr>
            <a:xfrm>
              <a:off x="9596560" y="5085669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APP1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9673F6-788B-44DB-A82D-D593EFF5AADD}"/>
              </a:ext>
            </a:extLst>
          </p:cNvPr>
          <p:cNvGrpSpPr/>
          <p:nvPr/>
        </p:nvGrpSpPr>
        <p:grpSpPr>
          <a:xfrm>
            <a:off x="5046302" y="5053984"/>
            <a:ext cx="501352" cy="716773"/>
            <a:chOff x="2473655" y="2506705"/>
            <a:chExt cx="501352" cy="71677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E5535FE-CEE5-426C-BE62-03E21AC08FBE}"/>
                </a:ext>
              </a:extLst>
            </p:cNvPr>
            <p:cNvGrpSpPr/>
            <p:nvPr/>
          </p:nvGrpSpPr>
          <p:grpSpPr>
            <a:xfrm>
              <a:off x="2574281" y="2506705"/>
              <a:ext cx="400726" cy="461425"/>
              <a:chOff x="1159054" y="3298441"/>
              <a:chExt cx="161925" cy="195263"/>
            </a:xfrm>
          </p:grpSpPr>
          <p:sp>
            <p:nvSpPr>
              <p:cNvPr id="22" name="Freeform 108">
                <a:extLst>
                  <a:ext uri="{FF2B5EF4-FFF2-40B4-BE49-F238E27FC236}">
                    <a16:creationId xmlns:a16="http://schemas.microsoft.com/office/drawing/2014/main" id="{BA03D62C-CF20-494A-AD67-C0D6367E6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966" y="3333366"/>
                <a:ext cx="100013" cy="101600"/>
              </a:xfrm>
              <a:custGeom>
                <a:avLst/>
                <a:gdLst>
                  <a:gd name="T0" fmla="*/ 32 w 63"/>
                  <a:gd name="T1" fmla="*/ 0 h 64"/>
                  <a:gd name="T2" fmla="*/ 0 w 63"/>
                  <a:gd name="T3" fmla="*/ 64 h 64"/>
                  <a:gd name="T4" fmla="*/ 63 w 63"/>
                  <a:gd name="T5" fmla="*/ 64 h 64"/>
                  <a:gd name="T6" fmla="*/ 32 w 63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64">
                    <a:moveTo>
                      <a:pt x="32" y="0"/>
                    </a:moveTo>
                    <a:lnTo>
                      <a:pt x="0" y="64"/>
                    </a:lnTo>
                    <a:lnTo>
                      <a:pt x="63" y="64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23" name="Freeform 109">
                <a:extLst>
                  <a:ext uri="{FF2B5EF4-FFF2-40B4-BE49-F238E27FC236}">
                    <a16:creationId xmlns:a16="http://schemas.microsoft.com/office/drawing/2014/main" id="{A567F4AF-700F-4601-9423-91C64B9CCD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59054" y="3298441"/>
                <a:ext cx="109538" cy="195263"/>
              </a:xfrm>
              <a:custGeom>
                <a:avLst/>
                <a:gdLst>
                  <a:gd name="T0" fmla="*/ 4 w 73"/>
                  <a:gd name="T1" fmla="*/ 128 h 128"/>
                  <a:gd name="T2" fmla="*/ 69 w 73"/>
                  <a:gd name="T3" fmla="*/ 128 h 128"/>
                  <a:gd name="T4" fmla="*/ 73 w 73"/>
                  <a:gd name="T5" fmla="*/ 124 h 128"/>
                  <a:gd name="T6" fmla="*/ 73 w 73"/>
                  <a:gd name="T7" fmla="*/ 95 h 128"/>
                  <a:gd name="T8" fmla="*/ 30 w 73"/>
                  <a:gd name="T9" fmla="*/ 95 h 128"/>
                  <a:gd name="T10" fmla="*/ 73 w 73"/>
                  <a:gd name="T11" fmla="*/ 11 h 128"/>
                  <a:gd name="T12" fmla="*/ 73 w 73"/>
                  <a:gd name="T13" fmla="*/ 5 h 128"/>
                  <a:gd name="T14" fmla="*/ 69 w 73"/>
                  <a:gd name="T15" fmla="*/ 0 h 128"/>
                  <a:gd name="T16" fmla="*/ 4 w 73"/>
                  <a:gd name="T17" fmla="*/ 0 h 128"/>
                  <a:gd name="T18" fmla="*/ 0 w 73"/>
                  <a:gd name="T19" fmla="*/ 5 h 128"/>
                  <a:gd name="T20" fmla="*/ 0 w 73"/>
                  <a:gd name="T21" fmla="*/ 124 h 128"/>
                  <a:gd name="T22" fmla="*/ 4 w 73"/>
                  <a:gd name="T23" fmla="*/ 128 h 128"/>
                  <a:gd name="T24" fmla="*/ 27 w 73"/>
                  <a:gd name="T25" fmla="*/ 110 h 128"/>
                  <a:gd name="T26" fmla="*/ 46 w 73"/>
                  <a:gd name="T27" fmla="*/ 110 h 128"/>
                  <a:gd name="T28" fmla="*/ 46 w 73"/>
                  <a:gd name="T29" fmla="*/ 119 h 128"/>
                  <a:gd name="T30" fmla="*/ 27 w 73"/>
                  <a:gd name="T31" fmla="*/ 119 h 128"/>
                  <a:gd name="T32" fmla="*/ 27 w 73"/>
                  <a:gd name="T33" fmla="*/ 11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128">
                    <a:moveTo>
                      <a:pt x="4" y="128"/>
                    </a:moveTo>
                    <a:cubicBezTo>
                      <a:pt x="69" y="128"/>
                      <a:pt x="69" y="128"/>
                      <a:pt x="69" y="128"/>
                    </a:cubicBezTo>
                    <a:cubicBezTo>
                      <a:pt x="71" y="128"/>
                      <a:pt x="73" y="126"/>
                      <a:pt x="73" y="124"/>
                    </a:cubicBezTo>
                    <a:cubicBezTo>
                      <a:pt x="73" y="95"/>
                      <a:pt x="73" y="95"/>
                      <a:pt x="73" y="95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73" y="11"/>
                      <a:pt x="73" y="11"/>
                      <a:pt x="73" y="11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3"/>
                      <a:pt x="71" y="0"/>
                      <a:pt x="6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3"/>
                      <a:pt x="0" y="5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6"/>
                      <a:pt x="2" y="128"/>
                      <a:pt x="4" y="128"/>
                    </a:cubicBezTo>
                    <a:close/>
                    <a:moveTo>
                      <a:pt x="27" y="110"/>
                    </a:moveTo>
                    <a:cubicBezTo>
                      <a:pt x="46" y="110"/>
                      <a:pt x="46" y="110"/>
                      <a:pt x="46" y="110"/>
                    </a:cubicBezTo>
                    <a:cubicBezTo>
                      <a:pt x="46" y="119"/>
                      <a:pt x="46" y="119"/>
                      <a:pt x="46" y="119"/>
                    </a:cubicBezTo>
                    <a:cubicBezTo>
                      <a:pt x="27" y="119"/>
                      <a:pt x="27" y="119"/>
                      <a:pt x="27" y="119"/>
                    </a:cubicBezTo>
                    <a:lnTo>
                      <a:pt x="27" y="110"/>
                    </a:ln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84BC0C-584C-4C77-AFBA-DCF07EF7B377}"/>
                </a:ext>
              </a:extLst>
            </p:cNvPr>
            <p:cNvSpPr txBox="1"/>
            <p:nvPr/>
          </p:nvSpPr>
          <p:spPr>
            <a:xfrm>
              <a:off x="2473655" y="2946479"/>
              <a:ext cx="470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DC1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59FCCB5-887D-4A20-9566-030690B56686}"/>
              </a:ext>
            </a:extLst>
          </p:cNvPr>
          <p:cNvSpPr/>
          <p:nvPr/>
        </p:nvSpPr>
        <p:spPr>
          <a:xfrm>
            <a:off x="3024592" y="4914752"/>
            <a:ext cx="2795427" cy="973642"/>
          </a:xfrm>
          <a:prstGeom prst="rect">
            <a:avLst/>
          </a:prstGeom>
          <a:noFill/>
          <a:ln w="1905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D4F9A3-8D4E-4AE1-B653-68E2D73ED033}"/>
              </a:ext>
            </a:extLst>
          </p:cNvPr>
          <p:cNvSpPr txBox="1"/>
          <p:nvPr/>
        </p:nvSpPr>
        <p:spPr>
          <a:xfrm>
            <a:off x="5175797" y="5761540"/>
            <a:ext cx="583814" cy="246221"/>
          </a:xfrm>
          <a:prstGeom prst="rect">
            <a:avLst/>
          </a:prstGeom>
          <a:solidFill>
            <a:srgbClr val="F6F6F6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Subnet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61D037F-A2C1-4189-9F20-B71869E47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949" y="4049718"/>
            <a:ext cx="407925" cy="47628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6B0B84E-547F-4303-B7D9-84BD6C1FA94A}"/>
              </a:ext>
            </a:extLst>
          </p:cNvPr>
          <p:cNvSpPr txBox="1"/>
          <p:nvPr/>
        </p:nvSpPr>
        <p:spPr>
          <a:xfrm>
            <a:off x="741131" y="4515593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Office 365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C759C5D-EEC2-4845-A978-5A4CFC51D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50" y="4929084"/>
            <a:ext cx="1408313" cy="56376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F7535BF-A08C-4577-B49A-BC27F4E19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736" y="5593264"/>
            <a:ext cx="343138" cy="50874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CA9B63D-DDB8-4EC2-8B7F-CA52135B0FDF}"/>
              </a:ext>
            </a:extLst>
          </p:cNvPr>
          <p:cNvSpPr txBox="1"/>
          <p:nvPr/>
        </p:nvSpPr>
        <p:spPr>
          <a:xfrm>
            <a:off x="596868" y="6050157"/>
            <a:ext cx="1128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Dynamics 365</a:t>
            </a:r>
          </a:p>
        </p:txBody>
      </p:sp>
      <p:sp>
        <p:nvSpPr>
          <p:cNvPr id="31" name="Rectangle 353">
            <a:extLst>
              <a:ext uri="{FF2B5EF4-FFF2-40B4-BE49-F238E27FC236}">
                <a16:creationId xmlns:a16="http://schemas.microsoft.com/office/drawing/2014/main" id="{68B77992-2FA0-4648-8E13-E8293A5D1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219" y="1268617"/>
            <a:ext cx="3625738" cy="1751547"/>
          </a:xfrm>
          <a:prstGeom prst="rect">
            <a:avLst/>
          </a:prstGeom>
          <a:solidFill>
            <a:srgbClr val="F6F6F6"/>
          </a:solidFill>
          <a:ln>
            <a:solidFill>
              <a:srgbClr val="D2D2D2"/>
            </a:solidFill>
            <a:prstDash val="lgDash"/>
          </a:ln>
          <a:extLst/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32" name="Rectangle 359">
            <a:extLst>
              <a:ext uri="{FF2B5EF4-FFF2-40B4-BE49-F238E27FC236}">
                <a16:creationId xmlns:a16="http://schemas.microsoft.com/office/drawing/2014/main" id="{819A69FA-80AF-4BDC-B824-E4FBAA89C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054" y="425444"/>
            <a:ext cx="3638946" cy="724940"/>
          </a:xfrm>
          <a:prstGeom prst="rect">
            <a:avLst/>
          </a:prstGeom>
          <a:solidFill>
            <a:srgbClr val="0072C6"/>
          </a:solidFill>
          <a:ln>
            <a:noFill/>
          </a:ln>
          <a:extLst/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33" name="Rectangle 954">
            <a:extLst>
              <a:ext uri="{FF2B5EF4-FFF2-40B4-BE49-F238E27FC236}">
                <a16:creationId xmlns:a16="http://schemas.microsoft.com/office/drawing/2014/main" id="{28A13FF8-5D63-4169-A6DA-FE96034BB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174" y="665394"/>
            <a:ext cx="3062049" cy="246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20450"/>
            <a:r>
              <a:rPr lang="en-US" alt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Virtual Network</a:t>
            </a:r>
            <a:endParaRPr lang="en-US" alt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5AE5BC-E3AE-4441-B771-44F9ABB65BA4}"/>
              </a:ext>
            </a:extLst>
          </p:cNvPr>
          <p:cNvSpPr/>
          <p:nvPr/>
        </p:nvSpPr>
        <p:spPr>
          <a:xfrm>
            <a:off x="2665843" y="1526077"/>
            <a:ext cx="3273301" cy="1308119"/>
          </a:xfrm>
          <a:prstGeom prst="rect">
            <a:avLst/>
          </a:prstGeom>
          <a:noFill/>
          <a:ln>
            <a:solidFill>
              <a:srgbClr val="0072C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2E4093-6D65-4F3E-A2CD-8D3E2B644C89}"/>
              </a:ext>
            </a:extLst>
          </p:cNvPr>
          <p:cNvSpPr txBox="1"/>
          <p:nvPr/>
        </p:nvSpPr>
        <p:spPr>
          <a:xfrm>
            <a:off x="3009549" y="1406710"/>
            <a:ext cx="1506485" cy="246221"/>
          </a:xfrm>
          <a:prstGeom prst="rect">
            <a:avLst/>
          </a:prstGeom>
          <a:solidFill>
            <a:srgbClr val="F6F6F6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Network security group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446A391-94EA-4A85-A2BA-E48404292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473" y="1384261"/>
            <a:ext cx="284400" cy="304457"/>
          </a:xfrm>
          <a:prstGeom prst="rect">
            <a:avLst/>
          </a:prstGeom>
          <a:solidFill>
            <a:srgbClr val="F6F6F6"/>
          </a:solidFill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CDE83D1A-B708-444F-8F06-E3BD8452D216}"/>
              </a:ext>
            </a:extLst>
          </p:cNvPr>
          <p:cNvGrpSpPr/>
          <p:nvPr/>
        </p:nvGrpSpPr>
        <p:grpSpPr>
          <a:xfrm>
            <a:off x="3097404" y="1827950"/>
            <a:ext cx="750526" cy="715859"/>
            <a:chOff x="593795" y="2511878"/>
            <a:chExt cx="750526" cy="715859"/>
          </a:xfrm>
        </p:grpSpPr>
        <p:sp>
          <p:nvSpPr>
            <p:cNvPr id="38" name="Freeform 86">
              <a:extLst>
                <a:ext uri="{FF2B5EF4-FFF2-40B4-BE49-F238E27FC236}">
                  <a16:creationId xmlns:a16="http://schemas.microsoft.com/office/drawing/2014/main" id="{1CD0184F-01C8-43DE-8F11-2F8CDF08A4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2267" y="2511878"/>
              <a:ext cx="253582" cy="452036"/>
            </a:xfrm>
            <a:custGeom>
              <a:avLst/>
              <a:gdLst>
                <a:gd name="T0" fmla="*/ 5 w 73"/>
                <a:gd name="T1" fmla="*/ 128 h 128"/>
                <a:gd name="T2" fmla="*/ 69 w 73"/>
                <a:gd name="T3" fmla="*/ 128 h 128"/>
                <a:gd name="T4" fmla="*/ 73 w 73"/>
                <a:gd name="T5" fmla="*/ 124 h 128"/>
                <a:gd name="T6" fmla="*/ 73 w 73"/>
                <a:gd name="T7" fmla="*/ 102 h 128"/>
                <a:gd name="T8" fmla="*/ 73 w 73"/>
                <a:gd name="T9" fmla="*/ 39 h 128"/>
                <a:gd name="T10" fmla="*/ 73 w 73"/>
                <a:gd name="T11" fmla="*/ 5 h 128"/>
                <a:gd name="T12" fmla="*/ 69 w 73"/>
                <a:gd name="T13" fmla="*/ 0 h 128"/>
                <a:gd name="T14" fmla="*/ 5 w 73"/>
                <a:gd name="T15" fmla="*/ 0 h 128"/>
                <a:gd name="T16" fmla="*/ 0 w 73"/>
                <a:gd name="T17" fmla="*/ 5 h 128"/>
                <a:gd name="T18" fmla="*/ 0 w 73"/>
                <a:gd name="T19" fmla="*/ 124 h 128"/>
                <a:gd name="T20" fmla="*/ 5 w 73"/>
                <a:gd name="T21" fmla="*/ 128 h 128"/>
                <a:gd name="T22" fmla="*/ 28 w 73"/>
                <a:gd name="T23" fmla="*/ 110 h 128"/>
                <a:gd name="T24" fmla="*/ 46 w 73"/>
                <a:gd name="T25" fmla="*/ 110 h 128"/>
                <a:gd name="T26" fmla="*/ 46 w 73"/>
                <a:gd name="T27" fmla="*/ 119 h 128"/>
                <a:gd name="T28" fmla="*/ 28 w 73"/>
                <a:gd name="T29" fmla="*/ 119 h 128"/>
                <a:gd name="T30" fmla="*/ 28 w 73"/>
                <a:gd name="T31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128">
                  <a:moveTo>
                    <a:pt x="5" y="128"/>
                  </a:moveTo>
                  <a:cubicBezTo>
                    <a:pt x="69" y="128"/>
                    <a:pt x="69" y="128"/>
                    <a:pt x="69" y="128"/>
                  </a:cubicBezTo>
                  <a:cubicBezTo>
                    <a:pt x="71" y="128"/>
                    <a:pt x="73" y="126"/>
                    <a:pt x="73" y="124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3"/>
                    <a:pt x="71" y="0"/>
                    <a:pt x="6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6"/>
                    <a:pt x="2" y="128"/>
                    <a:pt x="5" y="128"/>
                  </a:cubicBezTo>
                  <a:close/>
                  <a:moveTo>
                    <a:pt x="28" y="110"/>
                  </a:moveTo>
                  <a:cubicBezTo>
                    <a:pt x="46" y="110"/>
                    <a:pt x="46" y="110"/>
                    <a:pt x="46" y="110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28" y="119"/>
                    <a:pt x="28" y="119"/>
                    <a:pt x="28" y="119"/>
                  </a:cubicBezTo>
                  <a:lnTo>
                    <a:pt x="28" y="11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CA3041C-63FF-4717-82D4-E16768EA6673}"/>
                </a:ext>
              </a:extLst>
            </p:cNvPr>
            <p:cNvSpPr txBox="1"/>
            <p:nvPr/>
          </p:nvSpPr>
          <p:spPr>
            <a:xfrm>
              <a:off x="593795" y="2950738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CLIENT1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C4444D0-9A9D-4C2E-A686-F3C65A16DA99}"/>
              </a:ext>
            </a:extLst>
          </p:cNvPr>
          <p:cNvGrpSpPr/>
          <p:nvPr/>
        </p:nvGrpSpPr>
        <p:grpSpPr>
          <a:xfrm>
            <a:off x="4126201" y="1827950"/>
            <a:ext cx="540533" cy="723508"/>
            <a:chOff x="9596560" y="4639160"/>
            <a:chExt cx="540533" cy="72350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1288297-5898-4DCB-83CB-907C63727122}"/>
                </a:ext>
              </a:extLst>
            </p:cNvPr>
            <p:cNvGrpSpPr/>
            <p:nvPr/>
          </p:nvGrpSpPr>
          <p:grpSpPr>
            <a:xfrm>
              <a:off x="9630484" y="4639160"/>
              <a:ext cx="472684" cy="461428"/>
              <a:chOff x="417487" y="819780"/>
              <a:chExt cx="200026" cy="195263"/>
            </a:xfrm>
          </p:grpSpPr>
          <p:sp>
            <p:nvSpPr>
              <p:cNvPr id="43" name="Freeform 59">
                <a:extLst>
                  <a:ext uri="{FF2B5EF4-FFF2-40B4-BE49-F238E27FC236}">
                    <a16:creationId xmlns:a16="http://schemas.microsoft.com/office/drawing/2014/main" id="{19D5D848-5852-4243-A830-D1FDCA9B8B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7487" y="819780"/>
                <a:ext cx="109538" cy="195263"/>
              </a:xfrm>
              <a:custGeom>
                <a:avLst/>
                <a:gdLst>
                  <a:gd name="T0" fmla="*/ 4 w 73"/>
                  <a:gd name="T1" fmla="*/ 128 h 128"/>
                  <a:gd name="T2" fmla="*/ 45 w 73"/>
                  <a:gd name="T3" fmla="*/ 128 h 128"/>
                  <a:gd name="T4" fmla="*/ 45 w 73"/>
                  <a:gd name="T5" fmla="*/ 58 h 128"/>
                  <a:gd name="T6" fmla="*/ 73 w 73"/>
                  <a:gd name="T7" fmla="*/ 58 h 128"/>
                  <a:gd name="T8" fmla="*/ 73 w 73"/>
                  <a:gd name="T9" fmla="*/ 5 h 128"/>
                  <a:gd name="T10" fmla="*/ 68 w 73"/>
                  <a:gd name="T11" fmla="*/ 0 h 128"/>
                  <a:gd name="T12" fmla="*/ 4 w 73"/>
                  <a:gd name="T13" fmla="*/ 0 h 128"/>
                  <a:gd name="T14" fmla="*/ 0 w 73"/>
                  <a:gd name="T15" fmla="*/ 5 h 128"/>
                  <a:gd name="T16" fmla="*/ 0 w 73"/>
                  <a:gd name="T17" fmla="*/ 124 h 128"/>
                  <a:gd name="T18" fmla="*/ 4 w 73"/>
                  <a:gd name="T19" fmla="*/ 128 h 128"/>
                  <a:gd name="T20" fmla="*/ 27 w 73"/>
                  <a:gd name="T21" fmla="*/ 110 h 128"/>
                  <a:gd name="T22" fmla="*/ 45 w 73"/>
                  <a:gd name="T23" fmla="*/ 110 h 128"/>
                  <a:gd name="T24" fmla="*/ 45 w 73"/>
                  <a:gd name="T25" fmla="*/ 119 h 128"/>
                  <a:gd name="T26" fmla="*/ 27 w 73"/>
                  <a:gd name="T27" fmla="*/ 119 h 128"/>
                  <a:gd name="T28" fmla="*/ 27 w 73"/>
                  <a:gd name="T29" fmla="*/ 11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3" h="128">
                    <a:moveTo>
                      <a:pt x="4" y="128"/>
                    </a:moveTo>
                    <a:cubicBezTo>
                      <a:pt x="45" y="128"/>
                      <a:pt x="45" y="128"/>
                      <a:pt x="45" y="12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73" y="58"/>
                      <a:pt x="73" y="58"/>
                      <a:pt x="73" y="58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2"/>
                      <a:pt x="71" y="0"/>
                      <a:pt x="6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6"/>
                      <a:pt x="2" y="128"/>
                      <a:pt x="4" y="128"/>
                    </a:cubicBezTo>
                    <a:close/>
                    <a:moveTo>
                      <a:pt x="27" y="110"/>
                    </a:moveTo>
                    <a:cubicBezTo>
                      <a:pt x="45" y="110"/>
                      <a:pt x="45" y="110"/>
                      <a:pt x="45" y="110"/>
                    </a:cubicBezTo>
                    <a:cubicBezTo>
                      <a:pt x="45" y="119"/>
                      <a:pt x="45" y="119"/>
                      <a:pt x="45" y="119"/>
                    </a:cubicBezTo>
                    <a:cubicBezTo>
                      <a:pt x="27" y="119"/>
                      <a:pt x="27" y="119"/>
                      <a:pt x="27" y="119"/>
                    </a:cubicBezTo>
                    <a:lnTo>
                      <a:pt x="27" y="110"/>
                    </a:ln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44" name="Freeform 60">
                <a:extLst>
                  <a:ext uri="{FF2B5EF4-FFF2-40B4-BE49-F238E27FC236}">
                    <a16:creationId xmlns:a16="http://schemas.microsoft.com/office/drawing/2014/main" id="{817B04D6-69BC-4D4C-8191-D8CAC4516C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275" y="945192"/>
                <a:ext cx="122238" cy="69850"/>
              </a:xfrm>
              <a:custGeom>
                <a:avLst/>
                <a:gdLst>
                  <a:gd name="T0" fmla="*/ 77 w 77"/>
                  <a:gd name="T1" fmla="*/ 15 h 44"/>
                  <a:gd name="T2" fmla="*/ 77 w 77"/>
                  <a:gd name="T3" fmla="*/ 0 h 44"/>
                  <a:gd name="T4" fmla="*/ 0 w 77"/>
                  <a:gd name="T5" fmla="*/ 0 h 44"/>
                  <a:gd name="T6" fmla="*/ 0 w 77"/>
                  <a:gd name="T7" fmla="*/ 44 h 44"/>
                  <a:gd name="T8" fmla="*/ 77 w 77"/>
                  <a:gd name="T9" fmla="*/ 44 h 44"/>
                  <a:gd name="T10" fmla="*/ 77 w 77"/>
                  <a:gd name="T11" fmla="*/ 1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44">
                    <a:moveTo>
                      <a:pt x="77" y="15"/>
                    </a:moveTo>
                    <a:lnTo>
                      <a:pt x="77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77" y="44"/>
                    </a:lnTo>
                    <a:lnTo>
                      <a:pt x="77" y="15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E87F3436-A9D0-45B4-BC16-58E50AB249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275" y="919792"/>
                <a:ext cx="122238" cy="17463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3E5DA0B-42B4-4631-A44B-B668CC71B0B0}"/>
                </a:ext>
              </a:extLst>
            </p:cNvPr>
            <p:cNvSpPr txBox="1"/>
            <p:nvPr/>
          </p:nvSpPr>
          <p:spPr>
            <a:xfrm>
              <a:off x="9596560" y="5085669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APP1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14EE59B-AD1F-4580-BD83-3660F0981E85}"/>
              </a:ext>
            </a:extLst>
          </p:cNvPr>
          <p:cNvGrpSpPr/>
          <p:nvPr/>
        </p:nvGrpSpPr>
        <p:grpSpPr>
          <a:xfrm>
            <a:off x="5031259" y="1827950"/>
            <a:ext cx="501352" cy="716773"/>
            <a:chOff x="2473655" y="2506705"/>
            <a:chExt cx="501352" cy="716773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15D3A1D-60D2-4213-89C0-0DFA90F8080E}"/>
                </a:ext>
              </a:extLst>
            </p:cNvPr>
            <p:cNvGrpSpPr/>
            <p:nvPr/>
          </p:nvGrpSpPr>
          <p:grpSpPr>
            <a:xfrm>
              <a:off x="2574281" y="2506705"/>
              <a:ext cx="400726" cy="461425"/>
              <a:chOff x="1159054" y="3298441"/>
              <a:chExt cx="161925" cy="195263"/>
            </a:xfrm>
          </p:grpSpPr>
          <p:sp>
            <p:nvSpPr>
              <p:cNvPr id="49" name="Freeform 108">
                <a:extLst>
                  <a:ext uri="{FF2B5EF4-FFF2-40B4-BE49-F238E27FC236}">
                    <a16:creationId xmlns:a16="http://schemas.microsoft.com/office/drawing/2014/main" id="{4DE6CF55-D5A0-4C88-AE8B-5D4560050E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966" y="3333366"/>
                <a:ext cx="100013" cy="101600"/>
              </a:xfrm>
              <a:custGeom>
                <a:avLst/>
                <a:gdLst>
                  <a:gd name="T0" fmla="*/ 32 w 63"/>
                  <a:gd name="T1" fmla="*/ 0 h 64"/>
                  <a:gd name="T2" fmla="*/ 0 w 63"/>
                  <a:gd name="T3" fmla="*/ 64 h 64"/>
                  <a:gd name="T4" fmla="*/ 63 w 63"/>
                  <a:gd name="T5" fmla="*/ 64 h 64"/>
                  <a:gd name="T6" fmla="*/ 32 w 63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64">
                    <a:moveTo>
                      <a:pt x="32" y="0"/>
                    </a:moveTo>
                    <a:lnTo>
                      <a:pt x="0" y="64"/>
                    </a:lnTo>
                    <a:lnTo>
                      <a:pt x="63" y="64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50" name="Freeform 109">
                <a:extLst>
                  <a:ext uri="{FF2B5EF4-FFF2-40B4-BE49-F238E27FC236}">
                    <a16:creationId xmlns:a16="http://schemas.microsoft.com/office/drawing/2014/main" id="{B30AA1D9-774A-49D7-A21D-CA78963718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59054" y="3298441"/>
                <a:ext cx="109538" cy="195263"/>
              </a:xfrm>
              <a:custGeom>
                <a:avLst/>
                <a:gdLst>
                  <a:gd name="T0" fmla="*/ 4 w 73"/>
                  <a:gd name="T1" fmla="*/ 128 h 128"/>
                  <a:gd name="T2" fmla="*/ 69 w 73"/>
                  <a:gd name="T3" fmla="*/ 128 h 128"/>
                  <a:gd name="T4" fmla="*/ 73 w 73"/>
                  <a:gd name="T5" fmla="*/ 124 h 128"/>
                  <a:gd name="T6" fmla="*/ 73 w 73"/>
                  <a:gd name="T7" fmla="*/ 95 h 128"/>
                  <a:gd name="T8" fmla="*/ 30 w 73"/>
                  <a:gd name="T9" fmla="*/ 95 h 128"/>
                  <a:gd name="T10" fmla="*/ 73 w 73"/>
                  <a:gd name="T11" fmla="*/ 11 h 128"/>
                  <a:gd name="T12" fmla="*/ 73 w 73"/>
                  <a:gd name="T13" fmla="*/ 5 h 128"/>
                  <a:gd name="T14" fmla="*/ 69 w 73"/>
                  <a:gd name="T15" fmla="*/ 0 h 128"/>
                  <a:gd name="T16" fmla="*/ 4 w 73"/>
                  <a:gd name="T17" fmla="*/ 0 h 128"/>
                  <a:gd name="T18" fmla="*/ 0 w 73"/>
                  <a:gd name="T19" fmla="*/ 5 h 128"/>
                  <a:gd name="T20" fmla="*/ 0 w 73"/>
                  <a:gd name="T21" fmla="*/ 124 h 128"/>
                  <a:gd name="T22" fmla="*/ 4 w 73"/>
                  <a:gd name="T23" fmla="*/ 128 h 128"/>
                  <a:gd name="T24" fmla="*/ 27 w 73"/>
                  <a:gd name="T25" fmla="*/ 110 h 128"/>
                  <a:gd name="T26" fmla="*/ 46 w 73"/>
                  <a:gd name="T27" fmla="*/ 110 h 128"/>
                  <a:gd name="T28" fmla="*/ 46 w 73"/>
                  <a:gd name="T29" fmla="*/ 119 h 128"/>
                  <a:gd name="T30" fmla="*/ 27 w 73"/>
                  <a:gd name="T31" fmla="*/ 119 h 128"/>
                  <a:gd name="T32" fmla="*/ 27 w 73"/>
                  <a:gd name="T33" fmla="*/ 11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128">
                    <a:moveTo>
                      <a:pt x="4" y="128"/>
                    </a:moveTo>
                    <a:cubicBezTo>
                      <a:pt x="69" y="128"/>
                      <a:pt x="69" y="128"/>
                      <a:pt x="69" y="128"/>
                    </a:cubicBezTo>
                    <a:cubicBezTo>
                      <a:pt x="71" y="128"/>
                      <a:pt x="73" y="126"/>
                      <a:pt x="73" y="124"/>
                    </a:cubicBezTo>
                    <a:cubicBezTo>
                      <a:pt x="73" y="95"/>
                      <a:pt x="73" y="95"/>
                      <a:pt x="73" y="95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73" y="11"/>
                      <a:pt x="73" y="11"/>
                      <a:pt x="73" y="11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3"/>
                      <a:pt x="71" y="0"/>
                      <a:pt x="6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3"/>
                      <a:pt x="0" y="5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6"/>
                      <a:pt x="2" y="128"/>
                      <a:pt x="4" y="128"/>
                    </a:cubicBezTo>
                    <a:close/>
                    <a:moveTo>
                      <a:pt x="27" y="110"/>
                    </a:moveTo>
                    <a:cubicBezTo>
                      <a:pt x="46" y="110"/>
                      <a:pt x="46" y="110"/>
                      <a:pt x="46" y="110"/>
                    </a:cubicBezTo>
                    <a:cubicBezTo>
                      <a:pt x="46" y="119"/>
                      <a:pt x="46" y="119"/>
                      <a:pt x="46" y="119"/>
                    </a:cubicBezTo>
                    <a:cubicBezTo>
                      <a:pt x="27" y="119"/>
                      <a:pt x="27" y="119"/>
                      <a:pt x="27" y="119"/>
                    </a:cubicBezTo>
                    <a:lnTo>
                      <a:pt x="27" y="110"/>
                    </a:ln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1F9540D-7703-4427-A442-B6BFAF5645B9}"/>
                </a:ext>
              </a:extLst>
            </p:cNvPr>
            <p:cNvSpPr txBox="1"/>
            <p:nvPr/>
          </p:nvSpPr>
          <p:spPr>
            <a:xfrm>
              <a:off x="2473655" y="2946479"/>
              <a:ext cx="470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DC1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76224BE5-5C02-4831-BB25-E21172367AC9}"/>
              </a:ext>
            </a:extLst>
          </p:cNvPr>
          <p:cNvSpPr/>
          <p:nvPr/>
        </p:nvSpPr>
        <p:spPr>
          <a:xfrm>
            <a:off x="3009549" y="1688718"/>
            <a:ext cx="2795427" cy="973642"/>
          </a:xfrm>
          <a:prstGeom prst="rect">
            <a:avLst/>
          </a:prstGeom>
          <a:noFill/>
          <a:ln w="1905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EE9E94-481B-4DF4-96BA-17E4793A2A0E}"/>
              </a:ext>
            </a:extLst>
          </p:cNvPr>
          <p:cNvSpPr txBox="1"/>
          <p:nvPr/>
        </p:nvSpPr>
        <p:spPr>
          <a:xfrm>
            <a:off x="5160754" y="2535506"/>
            <a:ext cx="583814" cy="246221"/>
          </a:xfrm>
          <a:prstGeom prst="rect">
            <a:avLst/>
          </a:prstGeom>
          <a:solidFill>
            <a:srgbClr val="F6F6F6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Subnet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1FA38EC2-5916-4FF0-A719-6B0E879BA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6" y="823684"/>
            <a:ext cx="407925" cy="47628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1A509F8-56CA-4A0F-80A0-6FC4C386A114}"/>
              </a:ext>
            </a:extLst>
          </p:cNvPr>
          <p:cNvSpPr txBox="1"/>
          <p:nvPr/>
        </p:nvSpPr>
        <p:spPr>
          <a:xfrm>
            <a:off x="726088" y="1289559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Office 365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A7493462-5544-4AC5-BDE5-D6AD592D0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07" y="1703050"/>
            <a:ext cx="1408313" cy="563760"/>
          </a:xfrm>
          <a:prstGeom prst="rect">
            <a:avLst/>
          </a:prstGeom>
        </p:spPr>
      </p:pic>
      <p:sp>
        <p:nvSpPr>
          <p:cNvPr id="58" name="Rectangle 353">
            <a:extLst>
              <a:ext uri="{FF2B5EF4-FFF2-40B4-BE49-F238E27FC236}">
                <a16:creationId xmlns:a16="http://schemas.microsoft.com/office/drawing/2014/main" id="{7348AD78-5C2A-4C44-AB93-0C3349265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3931" y="2421539"/>
            <a:ext cx="3625738" cy="1751547"/>
          </a:xfrm>
          <a:prstGeom prst="rect">
            <a:avLst/>
          </a:prstGeom>
          <a:solidFill>
            <a:srgbClr val="F6F6F6"/>
          </a:solidFill>
          <a:ln>
            <a:solidFill>
              <a:srgbClr val="D2D2D2"/>
            </a:solidFill>
            <a:prstDash val="lgDash"/>
          </a:ln>
          <a:extLst/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59" name="Rectangle 359">
            <a:extLst>
              <a:ext uri="{FF2B5EF4-FFF2-40B4-BE49-F238E27FC236}">
                <a16:creationId xmlns:a16="http://schemas.microsoft.com/office/drawing/2014/main" id="{CF95CAA3-6F5F-4A06-A2E3-B43F35A1F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766" y="1578366"/>
            <a:ext cx="3638946" cy="724940"/>
          </a:xfrm>
          <a:prstGeom prst="rect">
            <a:avLst/>
          </a:prstGeom>
          <a:solidFill>
            <a:srgbClr val="0072C6"/>
          </a:solidFill>
          <a:ln>
            <a:noFill/>
          </a:ln>
          <a:extLst/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60" name="Rectangle 954">
            <a:extLst>
              <a:ext uri="{FF2B5EF4-FFF2-40B4-BE49-F238E27FC236}">
                <a16:creationId xmlns:a16="http://schemas.microsoft.com/office/drawing/2014/main" id="{C51D44F1-E268-47E0-B3BD-BBDB2DF58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3886" y="1818316"/>
            <a:ext cx="3062049" cy="246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20450"/>
            <a:r>
              <a:rPr lang="en-US" alt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Virtual Network</a:t>
            </a:r>
            <a:endParaRPr lang="en-US" alt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82ADED9-C6D8-44A3-8DAB-E7B06AA86403}"/>
              </a:ext>
            </a:extLst>
          </p:cNvPr>
          <p:cNvSpPr/>
          <p:nvPr/>
        </p:nvSpPr>
        <p:spPr>
          <a:xfrm>
            <a:off x="8514555" y="2678999"/>
            <a:ext cx="3273301" cy="1308119"/>
          </a:xfrm>
          <a:prstGeom prst="rect">
            <a:avLst/>
          </a:prstGeom>
          <a:noFill/>
          <a:ln>
            <a:solidFill>
              <a:srgbClr val="0072C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6B05A98-5E34-4E2F-AB19-93AFB793882E}"/>
              </a:ext>
            </a:extLst>
          </p:cNvPr>
          <p:cNvSpPr txBox="1"/>
          <p:nvPr/>
        </p:nvSpPr>
        <p:spPr>
          <a:xfrm>
            <a:off x="8858261" y="2559632"/>
            <a:ext cx="1506485" cy="246221"/>
          </a:xfrm>
          <a:prstGeom prst="rect">
            <a:avLst/>
          </a:prstGeom>
          <a:solidFill>
            <a:srgbClr val="F6F6F6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Network security group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CFB64C60-B01A-44F9-9922-004597C9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185" y="2537183"/>
            <a:ext cx="284400" cy="304457"/>
          </a:xfrm>
          <a:prstGeom prst="rect">
            <a:avLst/>
          </a:prstGeom>
          <a:solidFill>
            <a:srgbClr val="F6F6F6"/>
          </a:solidFill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0740BB2-4244-4D69-9B5A-3ADC84871AA4}"/>
              </a:ext>
            </a:extLst>
          </p:cNvPr>
          <p:cNvGrpSpPr/>
          <p:nvPr/>
        </p:nvGrpSpPr>
        <p:grpSpPr>
          <a:xfrm>
            <a:off x="8946116" y="2980872"/>
            <a:ext cx="750526" cy="715859"/>
            <a:chOff x="593795" y="2511878"/>
            <a:chExt cx="750526" cy="715859"/>
          </a:xfrm>
        </p:grpSpPr>
        <p:sp>
          <p:nvSpPr>
            <p:cNvPr id="65" name="Freeform 86">
              <a:extLst>
                <a:ext uri="{FF2B5EF4-FFF2-40B4-BE49-F238E27FC236}">
                  <a16:creationId xmlns:a16="http://schemas.microsoft.com/office/drawing/2014/main" id="{3D2C529F-F172-4E73-BE97-18EBD0083E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2267" y="2511878"/>
              <a:ext cx="253582" cy="452036"/>
            </a:xfrm>
            <a:custGeom>
              <a:avLst/>
              <a:gdLst>
                <a:gd name="T0" fmla="*/ 5 w 73"/>
                <a:gd name="T1" fmla="*/ 128 h 128"/>
                <a:gd name="T2" fmla="*/ 69 w 73"/>
                <a:gd name="T3" fmla="*/ 128 h 128"/>
                <a:gd name="T4" fmla="*/ 73 w 73"/>
                <a:gd name="T5" fmla="*/ 124 h 128"/>
                <a:gd name="T6" fmla="*/ 73 w 73"/>
                <a:gd name="T7" fmla="*/ 102 h 128"/>
                <a:gd name="T8" fmla="*/ 73 w 73"/>
                <a:gd name="T9" fmla="*/ 39 h 128"/>
                <a:gd name="T10" fmla="*/ 73 w 73"/>
                <a:gd name="T11" fmla="*/ 5 h 128"/>
                <a:gd name="T12" fmla="*/ 69 w 73"/>
                <a:gd name="T13" fmla="*/ 0 h 128"/>
                <a:gd name="T14" fmla="*/ 5 w 73"/>
                <a:gd name="T15" fmla="*/ 0 h 128"/>
                <a:gd name="T16" fmla="*/ 0 w 73"/>
                <a:gd name="T17" fmla="*/ 5 h 128"/>
                <a:gd name="T18" fmla="*/ 0 w 73"/>
                <a:gd name="T19" fmla="*/ 124 h 128"/>
                <a:gd name="T20" fmla="*/ 5 w 73"/>
                <a:gd name="T21" fmla="*/ 128 h 128"/>
                <a:gd name="T22" fmla="*/ 28 w 73"/>
                <a:gd name="T23" fmla="*/ 110 h 128"/>
                <a:gd name="T24" fmla="*/ 46 w 73"/>
                <a:gd name="T25" fmla="*/ 110 h 128"/>
                <a:gd name="T26" fmla="*/ 46 w 73"/>
                <a:gd name="T27" fmla="*/ 119 h 128"/>
                <a:gd name="T28" fmla="*/ 28 w 73"/>
                <a:gd name="T29" fmla="*/ 119 h 128"/>
                <a:gd name="T30" fmla="*/ 28 w 73"/>
                <a:gd name="T31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128">
                  <a:moveTo>
                    <a:pt x="5" y="128"/>
                  </a:moveTo>
                  <a:cubicBezTo>
                    <a:pt x="69" y="128"/>
                    <a:pt x="69" y="128"/>
                    <a:pt x="69" y="128"/>
                  </a:cubicBezTo>
                  <a:cubicBezTo>
                    <a:pt x="71" y="128"/>
                    <a:pt x="73" y="126"/>
                    <a:pt x="73" y="124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3"/>
                    <a:pt x="71" y="0"/>
                    <a:pt x="6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6"/>
                    <a:pt x="2" y="128"/>
                    <a:pt x="5" y="128"/>
                  </a:cubicBezTo>
                  <a:close/>
                  <a:moveTo>
                    <a:pt x="28" y="110"/>
                  </a:moveTo>
                  <a:cubicBezTo>
                    <a:pt x="46" y="110"/>
                    <a:pt x="46" y="110"/>
                    <a:pt x="46" y="110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28" y="119"/>
                    <a:pt x="28" y="119"/>
                    <a:pt x="28" y="119"/>
                  </a:cubicBezTo>
                  <a:lnTo>
                    <a:pt x="28" y="11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4A78E55-7630-4C2A-ACB1-14BA306F75AB}"/>
                </a:ext>
              </a:extLst>
            </p:cNvPr>
            <p:cNvSpPr txBox="1"/>
            <p:nvPr/>
          </p:nvSpPr>
          <p:spPr>
            <a:xfrm>
              <a:off x="593795" y="2950738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CLIENT1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9AE75E0-E266-44E8-B2BE-C82C86E15EF8}"/>
              </a:ext>
            </a:extLst>
          </p:cNvPr>
          <p:cNvGrpSpPr/>
          <p:nvPr/>
        </p:nvGrpSpPr>
        <p:grpSpPr>
          <a:xfrm>
            <a:off x="9974913" y="2980872"/>
            <a:ext cx="540533" cy="723508"/>
            <a:chOff x="9596560" y="4639160"/>
            <a:chExt cx="540533" cy="723508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AEDED04-670C-4F4A-AB3C-8D820700AAE5}"/>
                </a:ext>
              </a:extLst>
            </p:cNvPr>
            <p:cNvGrpSpPr/>
            <p:nvPr/>
          </p:nvGrpSpPr>
          <p:grpSpPr>
            <a:xfrm>
              <a:off x="9630484" y="4639160"/>
              <a:ext cx="472684" cy="461428"/>
              <a:chOff x="417487" y="819780"/>
              <a:chExt cx="200026" cy="195263"/>
            </a:xfrm>
          </p:grpSpPr>
          <p:sp>
            <p:nvSpPr>
              <p:cNvPr id="70" name="Freeform 59">
                <a:extLst>
                  <a:ext uri="{FF2B5EF4-FFF2-40B4-BE49-F238E27FC236}">
                    <a16:creationId xmlns:a16="http://schemas.microsoft.com/office/drawing/2014/main" id="{8F9369CF-C8C1-49C2-AC37-2C4178A6E7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7487" y="819780"/>
                <a:ext cx="109538" cy="195263"/>
              </a:xfrm>
              <a:custGeom>
                <a:avLst/>
                <a:gdLst>
                  <a:gd name="T0" fmla="*/ 4 w 73"/>
                  <a:gd name="T1" fmla="*/ 128 h 128"/>
                  <a:gd name="T2" fmla="*/ 45 w 73"/>
                  <a:gd name="T3" fmla="*/ 128 h 128"/>
                  <a:gd name="T4" fmla="*/ 45 w 73"/>
                  <a:gd name="T5" fmla="*/ 58 h 128"/>
                  <a:gd name="T6" fmla="*/ 73 w 73"/>
                  <a:gd name="T7" fmla="*/ 58 h 128"/>
                  <a:gd name="T8" fmla="*/ 73 w 73"/>
                  <a:gd name="T9" fmla="*/ 5 h 128"/>
                  <a:gd name="T10" fmla="*/ 68 w 73"/>
                  <a:gd name="T11" fmla="*/ 0 h 128"/>
                  <a:gd name="T12" fmla="*/ 4 w 73"/>
                  <a:gd name="T13" fmla="*/ 0 h 128"/>
                  <a:gd name="T14" fmla="*/ 0 w 73"/>
                  <a:gd name="T15" fmla="*/ 5 h 128"/>
                  <a:gd name="T16" fmla="*/ 0 w 73"/>
                  <a:gd name="T17" fmla="*/ 124 h 128"/>
                  <a:gd name="T18" fmla="*/ 4 w 73"/>
                  <a:gd name="T19" fmla="*/ 128 h 128"/>
                  <a:gd name="T20" fmla="*/ 27 w 73"/>
                  <a:gd name="T21" fmla="*/ 110 h 128"/>
                  <a:gd name="T22" fmla="*/ 45 w 73"/>
                  <a:gd name="T23" fmla="*/ 110 h 128"/>
                  <a:gd name="T24" fmla="*/ 45 w 73"/>
                  <a:gd name="T25" fmla="*/ 119 h 128"/>
                  <a:gd name="T26" fmla="*/ 27 w 73"/>
                  <a:gd name="T27" fmla="*/ 119 h 128"/>
                  <a:gd name="T28" fmla="*/ 27 w 73"/>
                  <a:gd name="T29" fmla="*/ 11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3" h="128">
                    <a:moveTo>
                      <a:pt x="4" y="128"/>
                    </a:moveTo>
                    <a:cubicBezTo>
                      <a:pt x="45" y="128"/>
                      <a:pt x="45" y="128"/>
                      <a:pt x="45" y="12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73" y="58"/>
                      <a:pt x="73" y="58"/>
                      <a:pt x="73" y="58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2"/>
                      <a:pt x="71" y="0"/>
                      <a:pt x="6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6"/>
                      <a:pt x="2" y="128"/>
                      <a:pt x="4" y="128"/>
                    </a:cubicBezTo>
                    <a:close/>
                    <a:moveTo>
                      <a:pt x="27" y="110"/>
                    </a:moveTo>
                    <a:cubicBezTo>
                      <a:pt x="45" y="110"/>
                      <a:pt x="45" y="110"/>
                      <a:pt x="45" y="110"/>
                    </a:cubicBezTo>
                    <a:cubicBezTo>
                      <a:pt x="45" y="119"/>
                      <a:pt x="45" y="119"/>
                      <a:pt x="45" y="119"/>
                    </a:cubicBezTo>
                    <a:cubicBezTo>
                      <a:pt x="27" y="119"/>
                      <a:pt x="27" y="119"/>
                      <a:pt x="27" y="119"/>
                    </a:cubicBezTo>
                    <a:lnTo>
                      <a:pt x="27" y="110"/>
                    </a:ln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71" name="Freeform 60">
                <a:extLst>
                  <a:ext uri="{FF2B5EF4-FFF2-40B4-BE49-F238E27FC236}">
                    <a16:creationId xmlns:a16="http://schemas.microsoft.com/office/drawing/2014/main" id="{751191FE-A3FE-40F7-A830-37247829B5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275" y="945192"/>
                <a:ext cx="122238" cy="69850"/>
              </a:xfrm>
              <a:custGeom>
                <a:avLst/>
                <a:gdLst>
                  <a:gd name="T0" fmla="*/ 77 w 77"/>
                  <a:gd name="T1" fmla="*/ 15 h 44"/>
                  <a:gd name="T2" fmla="*/ 77 w 77"/>
                  <a:gd name="T3" fmla="*/ 0 h 44"/>
                  <a:gd name="T4" fmla="*/ 0 w 77"/>
                  <a:gd name="T5" fmla="*/ 0 h 44"/>
                  <a:gd name="T6" fmla="*/ 0 w 77"/>
                  <a:gd name="T7" fmla="*/ 44 h 44"/>
                  <a:gd name="T8" fmla="*/ 77 w 77"/>
                  <a:gd name="T9" fmla="*/ 44 h 44"/>
                  <a:gd name="T10" fmla="*/ 77 w 77"/>
                  <a:gd name="T11" fmla="*/ 1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44">
                    <a:moveTo>
                      <a:pt x="77" y="15"/>
                    </a:moveTo>
                    <a:lnTo>
                      <a:pt x="77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77" y="44"/>
                    </a:lnTo>
                    <a:lnTo>
                      <a:pt x="77" y="15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72" name="Rectangle 61">
                <a:extLst>
                  <a:ext uri="{FF2B5EF4-FFF2-40B4-BE49-F238E27FC236}">
                    <a16:creationId xmlns:a16="http://schemas.microsoft.com/office/drawing/2014/main" id="{B96CE037-F60F-4E37-B5F4-17489C021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275" y="919792"/>
                <a:ext cx="122238" cy="17463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C8827FD-7A02-4534-8ABB-41B3AFF2192A}"/>
                </a:ext>
              </a:extLst>
            </p:cNvPr>
            <p:cNvSpPr txBox="1"/>
            <p:nvPr/>
          </p:nvSpPr>
          <p:spPr>
            <a:xfrm>
              <a:off x="9596560" y="5085669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APP1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BB4C48F-C7C6-43F1-9AC6-C431D620E789}"/>
              </a:ext>
            </a:extLst>
          </p:cNvPr>
          <p:cNvGrpSpPr/>
          <p:nvPr/>
        </p:nvGrpSpPr>
        <p:grpSpPr>
          <a:xfrm>
            <a:off x="10879971" y="2980872"/>
            <a:ext cx="501352" cy="716773"/>
            <a:chOff x="2473655" y="2506705"/>
            <a:chExt cx="501352" cy="716773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2D0D765-B562-4DA3-9E9E-B82499D573D3}"/>
                </a:ext>
              </a:extLst>
            </p:cNvPr>
            <p:cNvGrpSpPr/>
            <p:nvPr/>
          </p:nvGrpSpPr>
          <p:grpSpPr>
            <a:xfrm>
              <a:off x="2574281" y="2506705"/>
              <a:ext cx="400726" cy="461425"/>
              <a:chOff x="1159054" y="3298441"/>
              <a:chExt cx="161925" cy="195263"/>
            </a:xfrm>
          </p:grpSpPr>
          <p:sp>
            <p:nvSpPr>
              <p:cNvPr id="76" name="Freeform 108">
                <a:extLst>
                  <a:ext uri="{FF2B5EF4-FFF2-40B4-BE49-F238E27FC236}">
                    <a16:creationId xmlns:a16="http://schemas.microsoft.com/office/drawing/2014/main" id="{DAD9F843-9614-4826-A159-8C10AC2EDE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966" y="3333366"/>
                <a:ext cx="100013" cy="101600"/>
              </a:xfrm>
              <a:custGeom>
                <a:avLst/>
                <a:gdLst>
                  <a:gd name="T0" fmla="*/ 32 w 63"/>
                  <a:gd name="T1" fmla="*/ 0 h 64"/>
                  <a:gd name="T2" fmla="*/ 0 w 63"/>
                  <a:gd name="T3" fmla="*/ 64 h 64"/>
                  <a:gd name="T4" fmla="*/ 63 w 63"/>
                  <a:gd name="T5" fmla="*/ 64 h 64"/>
                  <a:gd name="T6" fmla="*/ 32 w 63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64">
                    <a:moveTo>
                      <a:pt x="32" y="0"/>
                    </a:moveTo>
                    <a:lnTo>
                      <a:pt x="0" y="64"/>
                    </a:lnTo>
                    <a:lnTo>
                      <a:pt x="63" y="64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77" name="Freeform 109">
                <a:extLst>
                  <a:ext uri="{FF2B5EF4-FFF2-40B4-BE49-F238E27FC236}">
                    <a16:creationId xmlns:a16="http://schemas.microsoft.com/office/drawing/2014/main" id="{F9FC9704-D0D9-402F-947F-B0624729A4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59054" y="3298441"/>
                <a:ext cx="109538" cy="195263"/>
              </a:xfrm>
              <a:custGeom>
                <a:avLst/>
                <a:gdLst>
                  <a:gd name="T0" fmla="*/ 4 w 73"/>
                  <a:gd name="T1" fmla="*/ 128 h 128"/>
                  <a:gd name="T2" fmla="*/ 69 w 73"/>
                  <a:gd name="T3" fmla="*/ 128 h 128"/>
                  <a:gd name="T4" fmla="*/ 73 w 73"/>
                  <a:gd name="T5" fmla="*/ 124 h 128"/>
                  <a:gd name="T6" fmla="*/ 73 w 73"/>
                  <a:gd name="T7" fmla="*/ 95 h 128"/>
                  <a:gd name="T8" fmla="*/ 30 w 73"/>
                  <a:gd name="T9" fmla="*/ 95 h 128"/>
                  <a:gd name="T10" fmla="*/ 73 w 73"/>
                  <a:gd name="T11" fmla="*/ 11 h 128"/>
                  <a:gd name="T12" fmla="*/ 73 w 73"/>
                  <a:gd name="T13" fmla="*/ 5 h 128"/>
                  <a:gd name="T14" fmla="*/ 69 w 73"/>
                  <a:gd name="T15" fmla="*/ 0 h 128"/>
                  <a:gd name="T16" fmla="*/ 4 w 73"/>
                  <a:gd name="T17" fmla="*/ 0 h 128"/>
                  <a:gd name="T18" fmla="*/ 0 w 73"/>
                  <a:gd name="T19" fmla="*/ 5 h 128"/>
                  <a:gd name="T20" fmla="*/ 0 w 73"/>
                  <a:gd name="T21" fmla="*/ 124 h 128"/>
                  <a:gd name="T22" fmla="*/ 4 w 73"/>
                  <a:gd name="T23" fmla="*/ 128 h 128"/>
                  <a:gd name="T24" fmla="*/ 27 w 73"/>
                  <a:gd name="T25" fmla="*/ 110 h 128"/>
                  <a:gd name="T26" fmla="*/ 46 w 73"/>
                  <a:gd name="T27" fmla="*/ 110 h 128"/>
                  <a:gd name="T28" fmla="*/ 46 w 73"/>
                  <a:gd name="T29" fmla="*/ 119 h 128"/>
                  <a:gd name="T30" fmla="*/ 27 w 73"/>
                  <a:gd name="T31" fmla="*/ 119 h 128"/>
                  <a:gd name="T32" fmla="*/ 27 w 73"/>
                  <a:gd name="T33" fmla="*/ 11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128">
                    <a:moveTo>
                      <a:pt x="4" y="128"/>
                    </a:moveTo>
                    <a:cubicBezTo>
                      <a:pt x="69" y="128"/>
                      <a:pt x="69" y="128"/>
                      <a:pt x="69" y="128"/>
                    </a:cubicBezTo>
                    <a:cubicBezTo>
                      <a:pt x="71" y="128"/>
                      <a:pt x="73" y="126"/>
                      <a:pt x="73" y="124"/>
                    </a:cubicBezTo>
                    <a:cubicBezTo>
                      <a:pt x="73" y="95"/>
                      <a:pt x="73" y="95"/>
                      <a:pt x="73" y="95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73" y="11"/>
                      <a:pt x="73" y="11"/>
                      <a:pt x="73" y="11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3"/>
                      <a:pt x="71" y="0"/>
                      <a:pt x="6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3"/>
                      <a:pt x="0" y="5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6"/>
                      <a:pt x="2" y="128"/>
                      <a:pt x="4" y="128"/>
                    </a:cubicBezTo>
                    <a:close/>
                    <a:moveTo>
                      <a:pt x="27" y="110"/>
                    </a:moveTo>
                    <a:cubicBezTo>
                      <a:pt x="46" y="110"/>
                      <a:pt x="46" y="110"/>
                      <a:pt x="46" y="110"/>
                    </a:cubicBezTo>
                    <a:cubicBezTo>
                      <a:pt x="46" y="119"/>
                      <a:pt x="46" y="119"/>
                      <a:pt x="46" y="119"/>
                    </a:cubicBezTo>
                    <a:cubicBezTo>
                      <a:pt x="27" y="119"/>
                      <a:pt x="27" y="119"/>
                      <a:pt x="27" y="119"/>
                    </a:cubicBezTo>
                    <a:lnTo>
                      <a:pt x="27" y="110"/>
                    </a:ln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C0BA68F-02F4-48F2-A848-C12855267B51}"/>
                </a:ext>
              </a:extLst>
            </p:cNvPr>
            <p:cNvSpPr txBox="1"/>
            <p:nvPr/>
          </p:nvSpPr>
          <p:spPr>
            <a:xfrm>
              <a:off x="2473655" y="2946479"/>
              <a:ext cx="470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DC1</a:t>
              </a:r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AC7DFEB3-BA72-4260-8B1D-415A797B2769}"/>
              </a:ext>
            </a:extLst>
          </p:cNvPr>
          <p:cNvSpPr/>
          <p:nvPr/>
        </p:nvSpPr>
        <p:spPr>
          <a:xfrm>
            <a:off x="8858261" y="2841640"/>
            <a:ext cx="2795427" cy="973642"/>
          </a:xfrm>
          <a:prstGeom prst="rect">
            <a:avLst/>
          </a:prstGeom>
          <a:noFill/>
          <a:ln w="1905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7DA9F37-7170-455E-A3CB-E0E9B4FB3CC7}"/>
              </a:ext>
            </a:extLst>
          </p:cNvPr>
          <p:cNvSpPr txBox="1"/>
          <p:nvPr/>
        </p:nvSpPr>
        <p:spPr>
          <a:xfrm>
            <a:off x="11009466" y="3688428"/>
            <a:ext cx="583814" cy="246221"/>
          </a:xfrm>
          <a:prstGeom prst="rect">
            <a:avLst/>
          </a:prstGeom>
          <a:solidFill>
            <a:srgbClr val="F6F6F6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Subnet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98D00E99-5847-4505-82E3-065B909E2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618" y="1976606"/>
            <a:ext cx="407925" cy="47628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8A215A4D-3BA4-4989-A905-8197072128E4}"/>
              </a:ext>
            </a:extLst>
          </p:cNvPr>
          <p:cNvSpPr txBox="1"/>
          <p:nvPr/>
        </p:nvSpPr>
        <p:spPr>
          <a:xfrm>
            <a:off x="6566601" y="2442481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Office 365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46997926-8791-42C2-9394-7034A28C2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3405" y="3033902"/>
            <a:ext cx="343138" cy="508745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E8DB9CE8-3FB3-49EC-943D-1775C3099A1B}"/>
              </a:ext>
            </a:extLst>
          </p:cNvPr>
          <p:cNvSpPr txBox="1"/>
          <p:nvPr/>
        </p:nvSpPr>
        <p:spPr>
          <a:xfrm>
            <a:off x="6439964" y="3490795"/>
            <a:ext cx="1128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Dynamics 365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9015699-1490-4313-ACCA-18733BD3CF64}"/>
              </a:ext>
            </a:extLst>
          </p:cNvPr>
          <p:cNvSpPr/>
          <p:nvPr/>
        </p:nvSpPr>
        <p:spPr>
          <a:xfrm>
            <a:off x="6616407" y="4684652"/>
            <a:ext cx="5409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office-365-and-dynamics-365-dev-test-environment.md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831819A-5592-4642-8FC8-5CCAD7C93D5A}"/>
              </a:ext>
            </a:extLst>
          </p:cNvPr>
          <p:cNvSpPr/>
          <p:nvPr/>
        </p:nvSpPr>
        <p:spPr>
          <a:xfrm>
            <a:off x="693115" y="6412658"/>
            <a:ext cx="4954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the-one-microsoft-cloud-dev-test-environment.md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C63F942-852F-43A0-8DF4-17B8F7F4EAF7}"/>
              </a:ext>
            </a:extLst>
          </p:cNvPr>
          <p:cNvCxnSpPr/>
          <p:nvPr/>
        </p:nvCxnSpPr>
        <p:spPr>
          <a:xfrm>
            <a:off x="6439964" y="301658"/>
            <a:ext cx="0" cy="6363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47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53">
            <a:extLst>
              <a:ext uri="{FF2B5EF4-FFF2-40B4-BE49-F238E27FC236}">
                <a16:creationId xmlns:a16="http://schemas.microsoft.com/office/drawing/2014/main" id="{A56BD268-5C6E-47A5-BA56-B8CA2180F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961" y="1189608"/>
            <a:ext cx="3625738" cy="1751547"/>
          </a:xfrm>
          <a:prstGeom prst="rect">
            <a:avLst/>
          </a:prstGeom>
          <a:solidFill>
            <a:srgbClr val="F6F6F6"/>
          </a:solidFill>
          <a:ln>
            <a:solidFill>
              <a:srgbClr val="D2D2D2"/>
            </a:solidFill>
            <a:prstDash val="lgDash"/>
          </a:ln>
          <a:extLst/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5" name="Rectangle 359">
            <a:extLst>
              <a:ext uri="{FF2B5EF4-FFF2-40B4-BE49-F238E27FC236}">
                <a16:creationId xmlns:a16="http://schemas.microsoft.com/office/drawing/2014/main" id="{41DB3E8D-D7CB-4212-B95B-002491D49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796" y="346435"/>
            <a:ext cx="3638946" cy="724940"/>
          </a:xfrm>
          <a:prstGeom prst="rect">
            <a:avLst/>
          </a:prstGeom>
          <a:solidFill>
            <a:srgbClr val="0072C6"/>
          </a:solidFill>
          <a:ln>
            <a:noFill/>
          </a:ln>
          <a:extLst/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6" name="Rectangle 954">
            <a:extLst>
              <a:ext uri="{FF2B5EF4-FFF2-40B4-BE49-F238E27FC236}">
                <a16:creationId xmlns:a16="http://schemas.microsoft.com/office/drawing/2014/main" id="{8464FA9F-1D3C-4D5E-919A-20DD13EC1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916" y="586385"/>
            <a:ext cx="3062049" cy="246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20450"/>
            <a:r>
              <a:rPr lang="en-US" altLang="en-US" sz="1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Testlab</a:t>
            </a:r>
            <a:r>
              <a:rPr lang="en-US" alt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virtual network</a:t>
            </a:r>
            <a:endParaRPr lang="en-US" alt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66E5B8-3FFB-46A7-9182-92DC5E19A0B3}"/>
              </a:ext>
            </a:extLst>
          </p:cNvPr>
          <p:cNvSpPr/>
          <p:nvPr/>
        </p:nvSpPr>
        <p:spPr>
          <a:xfrm>
            <a:off x="1713585" y="1447068"/>
            <a:ext cx="3273301" cy="1308119"/>
          </a:xfrm>
          <a:prstGeom prst="rect">
            <a:avLst/>
          </a:prstGeom>
          <a:noFill/>
          <a:ln>
            <a:solidFill>
              <a:srgbClr val="0072C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5C05F4-2A25-409C-854C-32218B274F00}"/>
              </a:ext>
            </a:extLst>
          </p:cNvPr>
          <p:cNvSpPr txBox="1"/>
          <p:nvPr/>
        </p:nvSpPr>
        <p:spPr>
          <a:xfrm>
            <a:off x="2057291" y="1327701"/>
            <a:ext cx="1506485" cy="246221"/>
          </a:xfrm>
          <a:prstGeom prst="rect">
            <a:avLst/>
          </a:prstGeom>
          <a:solidFill>
            <a:srgbClr val="F6F6F6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Network security group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BC900A-0520-4508-94A0-2C17125E1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215" y="1305252"/>
            <a:ext cx="284400" cy="304457"/>
          </a:xfrm>
          <a:prstGeom prst="rect">
            <a:avLst/>
          </a:prstGeom>
          <a:solidFill>
            <a:srgbClr val="F6F6F6"/>
          </a:solidFill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421203E-F3EE-4EBE-B39F-719C49B0B0F8}"/>
              </a:ext>
            </a:extLst>
          </p:cNvPr>
          <p:cNvGrpSpPr/>
          <p:nvPr/>
        </p:nvGrpSpPr>
        <p:grpSpPr>
          <a:xfrm>
            <a:off x="2145146" y="1692379"/>
            <a:ext cx="750526" cy="715859"/>
            <a:chOff x="593795" y="2511878"/>
            <a:chExt cx="750526" cy="715859"/>
          </a:xfrm>
        </p:grpSpPr>
        <p:sp>
          <p:nvSpPr>
            <p:cNvPr id="11" name="Freeform 86">
              <a:extLst>
                <a:ext uri="{FF2B5EF4-FFF2-40B4-BE49-F238E27FC236}">
                  <a16:creationId xmlns:a16="http://schemas.microsoft.com/office/drawing/2014/main" id="{F3198478-586C-46EC-89B5-74B6C19D20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2267" y="2511878"/>
              <a:ext cx="253582" cy="452036"/>
            </a:xfrm>
            <a:custGeom>
              <a:avLst/>
              <a:gdLst>
                <a:gd name="T0" fmla="*/ 5 w 73"/>
                <a:gd name="T1" fmla="*/ 128 h 128"/>
                <a:gd name="T2" fmla="*/ 69 w 73"/>
                <a:gd name="T3" fmla="*/ 128 h 128"/>
                <a:gd name="T4" fmla="*/ 73 w 73"/>
                <a:gd name="T5" fmla="*/ 124 h 128"/>
                <a:gd name="T6" fmla="*/ 73 w 73"/>
                <a:gd name="T7" fmla="*/ 102 h 128"/>
                <a:gd name="T8" fmla="*/ 73 w 73"/>
                <a:gd name="T9" fmla="*/ 39 h 128"/>
                <a:gd name="T10" fmla="*/ 73 w 73"/>
                <a:gd name="T11" fmla="*/ 5 h 128"/>
                <a:gd name="T12" fmla="*/ 69 w 73"/>
                <a:gd name="T13" fmla="*/ 0 h 128"/>
                <a:gd name="T14" fmla="*/ 5 w 73"/>
                <a:gd name="T15" fmla="*/ 0 h 128"/>
                <a:gd name="T16" fmla="*/ 0 w 73"/>
                <a:gd name="T17" fmla="*/ 5 h 128"/>
                <a:gd name="T18" fmla="*/ 0 w 73"/>
                <a:gd name="T19" fmla="*/ 124 h 128"/>
                <a:gd name="T20" fmla="*/ 5 w 73"/>
                <a:gd name="T21" fmla="*/ 128 h 128"/>
                <a:gd name="T22" fmla="*/ 28 w 73"/>
                <a:gd name="T23" fmla="*/ 110 h 128"/>
                <a:gd name="T24" fmla="*/ 46 w 73"/>
                <a:gd name="T25" fmla="*/ 110 h 128"/>
                <a:gd name="T26" fmla="*/ 46 w 73"/>
                <a:gd name="T27" fmla="*/ 119 h 128"/>
                <a:gd name="T28" fmla="*/ 28 w 73"/>
                <a:gd name="T29" fmla="*/ 119 h 128"/>
                <a:gd name="T30" fmla="*/ 28 w 73"/>
                <a:gd name="T31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128">
                  <a:moveTo>
                    <a:pt x="5" y="128"/>
                  </a:moveTo>
                  <a:cubicBezTo>
                    <a:pt x="69" y="128"/>
                    <a:pt x="69" y="128"/>
                    <a:pt x="69" y="128"/>
                  </a:cubicBezTo>
                  <a:cubicBezTo>
                    <a:pt x="71" y="128"/>
                    <a:pt x="73" y="126"/>
                    <a:pt x="73" y="124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3"/>
                    <a:pt x="71" y="0"/>
                    <a:pt x="6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6"/>
                    <a:pt x="2" y="128"/>
                    <a:pt x="5" y="128"/>
                  </a:cubicBezTo>
                  <a:close/>
                  <a:moveTo>
                    <a:pt x="28" y="110"/>
                  </a:moveTo>
                  <a:cubicBezTo>
                    <a:pt x="46" y="110"/>
                    <a:pt x="46" y="110"/>
                    <a:pt x="46" y="110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28" y="119"/>
                    <a:pt x="28" y="119"/>
                    <a:pt x="28" y="119"/>
                  </a:cubicBezTo>
                  <a:lnTo>
                    <a:pt x="28" y="11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5C02A6-9E4E-4A6C-AEBF-E8FD5986A7FE}"/>
                </a:ext>
              </a:extLst>
            </p:cNvPr>
            <p:cNvSpPr txBox="1"/>
            <p:nvPr/>
          </p:nvSpPr>
          <p:spPr>
            <a:xfrm>
              <a:off x="593795" y="2950738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CLIENT1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DE5072-802B-40DF-AD18-A2FCC1FF7ECE}"/>
              </a:ext>
            </a:extLst>
          </p:cNvPr>
          <p:cNvGrpSpPr/>
          <p:nvPr/>
        </p:nvGrpSpPr>
        <p:grpSpPr>
          <a:xfrm>
            <a:off x="3173943" y="1692379"/>
            <a:ext cx="540533" cy="723508"/>
            <a:chOff x="9596560" y="4639160"/>
            <a:chExt cx="540533" cy="72350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F54A7D3-FF21-4F48-924A-5A428F6C02E7}"/>
                </a:ext>
              </a:extLst>
            </p:cNvPr>
            <p:cNvGrpSpPr/>
            <p:nvPr/>
          </p:nvGrpSpPr>
          <p:grpSpPr>
            <a:xfrm>
              <a:off x="9630484" y="4639160"/>
              <a:ext cx="472684" cy="461428"/>
              <a:chOff x="417487" y="819780"/>
              <a:chExt cx="200026" cy="195263"/>
            </a:xfrm>
          </p:grpSpPr>
          <p:sp>
            <p:nvSpPr>
              <p:cNvPr id="16" name="Freeform 59">
                <a:extLst>
                  <a:ext uri="{FF2B5EF4-FFF2-40B4-BE49-F238E27FC236}">
                    <a16:creationId xmlns:a16="http://schemas.microsoft.com/office/drawing/2014/main" id="{DFA482D9-829E-44EB-A80C-A9C2671B3D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7487" y="819780"/>
                <a:ext cx="109538" cy="195263"/>
              </a:xfrm>
              <a:custGeom>
                <a:avLst/>
                <a:gdLst>
                  <a:gd name="T0" fmla="*/ 4 w 73"/>
                  <a:gd name="T1" fmla="*/ 128 h 128"/>
                  <a:gd name="T2" fmla="*/ 45 w 73"/>
                  <a:gd name="T3" fmla="*/ 128 h 128"/>
                  <a:gd name="T4" fmla="*/ 45 w 73"/>
                  <a:gd name="T5" fmla="*/ 58 h 128"/>
                  <a:gd name="T6" fmla="*/ 73 w 73"/>
                  <a:gd name="T7" fmla="*/ 58 h 128"/>
                  <a:gd name="T8" fmla="*/ 73 w 73"/>
                  <a:gd name="T9" fmla="*/ 5 h 128"/>
                  <a:gd name="T10" fmla="*/ 68 w 73"/>
                  <a:gd name="T11" fmla="*/ 0 h 128"/>
                  <a:gd name="T12" fmla="*/ 4 w 73"/>
                  <a:gd name="T13" fmla="*/ 0 h 128"/>
                  <a:gd name="T14" fmla="*/ 0 w 73"/>
                  <a:gd name="T15" fmla="*/ 5 h 128"/>
                  <a:gd name="T16" fmla="*/ 0 w 73"/>
                  <a:gd name="T17" fmla="*/ 124 h 128"/>
                  <a:gd name="T18" fmla="*/ 4 w 73"/>
                  <a:gd name="T19" fmla="*/ 128 h 128"/>
                  <a:gd name="T20" fmla="*/ 27 w 73"/>
                  <a:gd name="T21" fmla="*/ 110 h 128"/>
                  <a:gd name="T22" fmla="*/ 45 w 73"/>
                  <a:gd name="T23" fmla="*/ 110 h 128"/>
                  <a:gd name="T24" fmla="*/ 45 w 73"/>
                  <a:gd name="T25" fmla="*/ 119 h 128"/>
                  <a:gd name="T26" fmla="*/ 27 w 73"/>
                  <a:gd name="T27" fmla="*/ 119 h 128"/>
                  <a:gd name="T28" fmla="*/ 27 w 73"/>
                  <a:gd name="T29" fmla="*/ 11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3" h="128">
                    <a:moveTo>
                      <a:pt x="4" y="128"/>
                    </a:moveTo>
                    <a:cubicBezTo>
                      <a:pt x="45" y="128"/>
                      <a:pt x="45" y="128"/>
                      <a:pt x="45" y="12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73" y="58"/>
                      <a:pt x="73" y="58"/>
                      <a:pt x="73" y="58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2"/>
                      <a:pt x="71" y="0"/>
                      <a:pt x="6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6"/>
                      <a:pt x="2" y="128"/>
                      <a:pt x="4" y="128"/>
                    </a:cubicBezTo>
                    <a:close/>
                    <a:moveTo>
                      <a:pt x="27" y="110"/>
                    </a:moveTo>
                    <a:cubicBezTo>
                      <a:pt x="45" y="110"/>
                      <a:pt x="45" y="110"/>
                      <a:pt x="45" y="110"/>
                    </a:cubicBezTo>
                    <a:cubicBezTo>
                      <a:pt x="45" y="119"/>
                      <a:pt x="45" y="119"/>
                      <a:pt x="45" y="119"/>
                    </a:cubicBezTo>
                    <a:cubicBezTo>
                      <a:pt x="27" y="119"/>
                      <a:pt x="27" y="119"/>
                      <a:pt x="27" y="119"/>
                    </a:cubicBezTo>
                    <a:lnTo>
                      <a:pt x="27" y="110"/>
                    </a:ln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7" name="Freeform 60">
                <a:extLst>
                  <a:ext uri="{FF2B5EF4-FFF2-40B4-BE49-F238E27FC236}">
                    <a16:creationId xmlns:a16="http://schemas.microsoft.com/office/drawing/2014/main" id="{C3A92C7B-ABA4-4FCE-BF02-E18A44085A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275" y="945192"/>
                <a:ext cx="122238" cy="69850"/>
              </a:xfrm>
              <a:custGeom>
                <a:avLst/>
                <a:gdLst>
                  <a:gd name="T0" fmla="*/ 77 w 77"/>
                  <a:gd name="T1" fmla="*/ 15 h 44"/>
                  <a:gd name="T2" fmla="*/ 77 w 77"/>
                  <a:gd name="T3" fmla="*/ 0 h 44"/>
                  <a:gd name="T4" fmla="*/ 0 w 77"/>
                  <a:gd name="T5" fmla="*/ 0 h 44"/>
                  <a:gd name="T6" fmla="*/ 0 w 77"/>
                  <a:gd name="T7" fmla="*/ 44 h 44"/>
                  <a:gd name="T8" fmla="*/ 77 w 77"/>
                  <a:gd name="T9" fmla="*/ 44 h 44"/>
                  <a:gd name="T10" fmla="*/ 77 w 77"/>
                  <a:gd name="T11" fmla="*/ 1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44">
                    <a:moveTo>
                      <a:pt x="77" y="15"/>
                    </a:moveTo>
                    <a:lnTo>
                      <a:pt x="77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77" y="44"/>
                    </a:lnTo>
                    <a:lnTo>
                      <a:pt x="77" y="15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8" name="Rectangle 61">
                <a:extLst>
                  <a:ext uri="{FF2B5EF4-FFF2-40B4-BE49-F238E27FC236}">
                    <a16:creationId xmlns:a16="http://schemas.microsoft.com/office/drawing/2014/main" id="{F031C1D2-14BF-4858-BDE4-EEE6AF0DDD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275" y="919792"/>
                <a:ext cx="122238" cy="17463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35DF87-A5D4-49ED-B50D-444BFCCAE985}"/>
                </a:ext>
              </a:extLst>
            </p:cNvPr>
            <p:cNvSpPr txBox="1"/>
            <p:nvPr/>
          </p:nvSpPr>
          <p:spPr>
            <a:xfrm>
              <a:off x="9596560" y="5085669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APP1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643486-03E1-42E4-BF31-58226722AFA8}"/>
              </a:ext>
            </a:extLst>
          </p:cNvPr>
          <p:cNvGrpSpPr/>
          <p:nvPr/>
        </p:nvGrpSpPr>
        <p:grpSpPr>
          <a:xfrm>
            <a:off x="4079001" y="1692379"/>
            <a:ext cx="501352" cy="716773"/>
            <a:chOff x="2473655" y="2506705"/>
            <a:chExt cx="501352" cy="71677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B595194-39EA-4CE8-B289-EBE167C61B0A}"/>
                </a:ext>
              </a:extLst>
            </p:cNvPr>
            <p:cNvGrpSpPr/>
            <p:nvPr/>
          </p:nvGrpSpPr>
          <p:grpSpPr>
            <a:xfrm>
              <a:off x="2574281" y="2506705"/>
              <a:ext cx="400726" cy="461425"/>
              <a:chOff x="1159054" y="3298441"/>
              <a:chExt cx="161925" cy="195263"/>
            </a:xfrm>
          </p:grpSpPr>
          <p:sp>
            <p:nvSpPr>
              <p:cNvPr id="22" name="Freeform 108">
                <a:extLst>
                  <a:ext uri="{FF2B5EF4-FFF2-40B4-BE49-F238E27FC236}">
                    <a16:creationId xmlns:a16="http://schemas.microsoft.com/office/drawing/2014/main" id="{2EB4033B-D82B-42A9-BE2B-C9DE96F7B4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966" y="3333366"/>
                <a:ext cx="100013" cy="101600"/>
              </a:xfrm>
              <a:custGeom>
                <a:avLst/>
                <a:gdLst>
                  <a:gd name="T0" fmla="*/ 32 w 63"/>
                  <a:gd name="T1" fmla="*/ 0 h 64"/>
                  <a:gd name="T2" fmla="*/ 0 w 63"/>
                  <a:gd name="T3" fmla="*/ 64 h 64"/>
                  <a:gd name="T4" fmla="*/ 63 w 63"/>
                  <a:gd name="T5" fmla="*/ 64 h 64"/>
                  <a:gd name="T6" fmla="*/ 32 w 63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64">
                    <a:moveTo>
                      <a:pt x="32" y="0"/>
                    </a:moveTo>
                    <a:lnTo>
                      <a:pt x="0" y="64"/>
                    </a:lnTo>
                    <a:lnTo>
                      <a:pt x="63" y="64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23" name="Freeform 109">
                <a:extLst>
                  <a:ext uri="{FF2B5EF4-FFF2-40B4-BE49-F238E27FC236}">
                    <a16:creationId xmlns:a16="http://schemas.microsoft.com/office/drawing/2014/main" id="{28374F9B-45FA-4928-9FCB-A1C1627258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59054" y="3298441"/>
                <a:ext cx="109538" cy="195263"/>
              </a:xfrm>
              <a:custGeom>
                <a:avLst/>
                <a:gdLst>
                  <a:gd name="T0" fmla="*/ 4 w 73"/>
                  <a:gd name="T1" fmla="*/ 128 h 128"/>
                  <a:gd name="T2" fmla="*/ 69 w 73"/>
                  <a:gd name="T3" fmla="*/ 128 h 128"/>
                  <a:gd name="T4" fmla="*/ 73 w 73"/>
                  <a:gd name="T5" fmla="*/ 124 h 128"/>
                  <a:gd name="T6" fmla="*/ 73 w 73"/>
                  <a:gd name="T7" fmla="*/ 95 h 128"/>
                  <a:gd name="T8" fmla="*/ 30 w 73"/>
                  <a:gd name="T9" fmla="*/ 95 h 128"/>
                  <a:gd name="T10" fmla="*/ 73 w 73"/>
                  <a:gd name="T11" fmla="*/ 11 h 128"/>
                  <a:gd name="T12" fmla="*/ 73 w 73"/>
                  <a:gd name="T13" fmla="*/ 5 h 128"/>
                  <a:gd name="T14" fmla="*/ 69 w 73"/>
                  <a:gd name="T15" fmla="*/ 0 h 128"/>
                  <a:gd name="T16" fmla="*/ 4 w 73"/>
                  <a:gd name="T17" fmla="*/ 0 h 128"/>
                  <a:gd name="T18" fmla="*/ 0 w 73"/>
                  <a:gd name="T19" fmla="*/ 5 h 128"/>
                  <a:gd name="T20" fmla="*/ 0 w 73"/>
                  <a:gd name="T21" fmla="*/ 124 h 128"/>
                  <a:gd name="T22" fmla="*/ 4 w 73"/>
                  <a:gd name="T23" fmla="*/ 128 h 128"/>
                  <a:gd name="T24" fmla="*/ 27 w 73"/>
                  <a:gd name="T25" fmla="*/ 110 h 128"/>
                  <a:gd name="T26" fmla="*/ 46 w 73"/>
                  <a:gd name="T27" fmla="*/ 110 h 128"/>
                  <a:gd name="T28" fmla="*/ 46 w 73"/>
                  <a:gd name="T29" fmla="*/ 119 h 128"/>
                  <a:gd name="T30" fmla="*/ 27 w 73"/>
                  <a:gd name="T31" fmla="*/ 119 h 128"/>
                  <a:gd name="T32" fmla="*/ 27 w 73"/>
                  <a:gd name="T33" fmla="*/ 11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128">
                    <a:moveTo>
                      <a:pt x="4" y="128"/>
                    </a:moveTo>
                    <a:cubicBezTo>
                      <a:pt x="69" y="128"/>
                      <a:pt x="69" y="128"/>
                      <a:pt x="69" y="128"/>
                    </a:cubicBezTo>
                    <a:cubicBezTo>
                      <a:pt x="71" y="128"/>
                      <a:pt x="73" y="126"/>
                      <a:pt x="73" y="124"/>
                    </a:cubicBezTo>
                    <a:cubicBezTo>
                      <a:pt x="73" y="95"/>
                      <a:pt x="73" y="95"/>
                      <a:pt x="73" y="95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73" y="11"/>
                      <a:pt x="73" y="11"/>
                      <a:pt x="73" y="11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3"/>
                      <a:pt x="71" y="0"/>
                      <a:pt x="6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3"/>
                      <a:pt x="0" y="5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6"/>
                      <a:pt x="2" y="128"/>
                      <a:pt x="4" y="128"/>
                    </a:cubicBezTo>
                    <a:close/>
                    <a:moveTo>
                      <a:pt x="27" y="110"/>
                    </a:moveTo>
                    <a:cubicBezTo>
                      <a:pt x="46" y="110"/>
                      <a:pt x="46" y="110"/>
                      <a:pt x="46" y="110"/>
                    </a:cubicBezTo>
                    <a:cubicBezTo>
                      <a:pt x="46" y="119"/>
                      <a:pt x="46" y="119"/>
                      <a:pt x="46" y="119"/>
                    </a:cubicBezTo>
                    <a:cubicBezTo>
                      <a:pt x="27" y="119"/>
                      <a:pt x="27" y="119"/>
                      <a:pt x="27" y="119"/>
                    </a:cubicBezTo>
                    <a:lnTo>
                      <a:pt x="27" y="110"/>
                    </a:ln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28BE1D-A140-466F-86E6-184D4245986D}"/>
                </a:ext>
              </a:extLst>
            </p:cNvPr>
            <p:cNvSpPr txBox="1"/>
            <p:nvPr/>
          </p:nvSpPr>
          <p:spPr>
            <a:xfrm>
              <a:off x="2473655" y="2946479"/>
              <a:ext cx="470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DC1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744F9A9-262B-47A1-A6D4-58F2F7FB6FCD}"/>
              </a:ext>
            </a:extLst>
          </p:cNvPr>
          <p:cNvSpPr/>
          <p:nvPr/>
        </p:nvSpPr>
        <p:spPr>
          <a:xfrm>
            <a:off x="2057291" y="1609709"/>
            <a:ext cx="2795427" cy="973642"/>
          </a:xfrm>
          <a:prstGeom prst="rect">
            <a:avLst/>
          </a:prstGeom>
          <a:noFill/>
          <a:ln w="1905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11A0DD-F700-431C-8326-776CCD35EF14}"/>
              </a:ext>
            </a:extLst>
          </p:cNvPr>
          <p:cNvSpPr txBox="1"/>
          <p:nvPr/>
        </p:nvSpPr>
        <p:spPr>
          <a:xfrm>
            <a:off x="3725335" y="2456497"/>
            <a:ext cx="1063112" cy="246221"/>
          </a:xfrm>
          <a:prstGeom prst="rect">
            <a:avLst/>
          </a:prstGeom>
          <a:solidFill>
            <a:srgbClr val="F6F6F6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Corpnet subnet</a:t>
            </a:r>
          </a:p>
        </p:txBody>
      </p:sp>
      <p:sp>
        <p:nvSpPr>
          <p:cNvPr id="26" name="Rectangle 353">
            <a:extLst>
              <a:ext uri="{FF2B5EF4-FFF2-40B4-BE49-F238E27FC236}">
                <a16:creationId xmlns:a16="http://schemas.microsoft.com/office/drawing/2014/main" id="{100CA08E-F66C-4378-A549-8A744E5DD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3515" y="1189608"/>
            <a:ext cx="3625738" cy="1751547"/>
          </a:xfrm>
          <a:prstGeom prst="rect">
            <a:avLst/>
          </a:prstGeom>
          <a:solidFill>
            <a:srgbClr val="F6F6F6"/>
          </a:solidFill>
          <a:ln>
            <a:solidFill>
              <a:srgbClr val="D2D2D2"/>
            </a:solidFill>
            <a:prstDash val="lgDash"/>
          </a:ln>
          <a:extLst/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27" name="Rectangle 359">
            <a:extLst>
              <a:ext uri="{FF2B5EF4-FFF2-40B4-BE49-F238E27FC236}">
                <a16:creationId xmlns:a16="http://schemas.microsoft.com/office/drawing/2014/main" id="{D51A79A0-FB11-4235-BCF5-0914AEC50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5350" y="346435"/>
            <a:ext cx="3638946" cy="724940"/>
          </a:xfrm>
          <a:prstGeom prst="rect">
            <a:avLst/>
          </a:prstGeom>
          <a:solidFill>
            <a:srgbClr val="0072C6"/>
          </a:solidFill>
          <a:ln>
            <a:noFill/>
          </a:ln>
          <a:extLst/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28" name="Rectangle 954">
            <a:extLst>
              <a:ext uri="{FF2B5EF4-FFF2-40B4-BE49-F238E27FC236}">
                <a16:creationId xmlns:a16="http://schemas.microsoft.com/office/drawing/2014/main" id="{F03F9365-62E4-4FC2-90D5-0AB8BA8CA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3470" y="586385"/>
            <a:ext cx="3062049" cy="246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20450"/>
            <a:r>
              <a:rPr lang="en-US" altLang="en-US" sz="1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XPrem</a:t>
            </a:r>
            <a:r>
              <a:rPr lang="en-US" alt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virtual network</a:t>
            </a:r>
            <a:endParaRPr lang="en-US" alt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EE6E51-226D-42D4-B0BF-9A9474DF344E}"/>
              </a:ext>
            </a:extLst>
          </p:cNvPr>
          <p:cNvSpPr/>
          <p:nvPr/>
        </p:nvSpPr>
        <p:spPr>
          <a:xfrm>
            <a:off x="7154139" y="1447068"/>
            <a:ext cx="3273301" cy="1308119"/>
          </a:xfrm>
          <a:prstGeom prst="rect">
            <a:avLst/>
          </a:prstGeom>
          <a:noFill/>
          <a:ln>
            <a:solidFill>
              <a:srgbClr val="0072C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359C65-79F9-4379-AD44-8D0A2451144C}"/>
              </a:ext>
            </a:extLst>
          </p:cNvPr>
          <p:cNvSpPr txBox="1"/>
          <p:nvPr/>
        </p:nvSpPr>
        <p:spPr>
          <a:xfrm>
            <a:off x="7497845" y="1327701"/>
            <a:ext cx="1506485" cy="246221"/>
          </a:xfrm>
          <a:prstGeom prst="rect">
            <a:avLst/>
          </a:prstGeom>
          <a:solidFill>
            <a:srgbClr val="F6F6F6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Network security group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2B8585C-52A5-45CF-B131-239B63792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769" y="1305252"/>
            <a:ext cx="284400" cy="304457"/>
          </a:xfrm>
          <a:prstGeom prst="rect">
            <a:avLst/>
          </a:prstGeom>
          <a:solidFill>
            <a:srgbClr val="F6F6F6"/>
          </a:solidFill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0F68BC8B-0302-4E36-B969-0BBF7944FAB0}"/>
              </a:ext>
            </a:extLst>
          </p:cNvPr>
          <p:cNvSpPr/>
          <p:nvPr/>
        </p:nvSpPr>
        <p:spPr>
          <a:xfrm>
            <a:off x="7497845" y="1609709"/>
            <a:ext cx="2795427" cy="973642"/>
          </a:xfrm>
          <a:prstGeom prst="rect">
            <a:avLst/>
          </a:prstGeom>
          <a:noFill/>
          <a:ln w="1905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7A7CC3-3877-457C-8F10-0EE5A4C215D0}"/>
              </a:ext>
            </a:extLst>
          </p:cNvPr>
          <p:cNvSpPr txBox="1"/>
          <p:nvPr/>
        </p:nvSpPr>
        <p:spPr>
          <a:xfrm>
            <a:off x="9195688" y="2456497"/>
            <a:ext cx="1019831" cy="246221"/>
          </a:xfrm>
          <a:prstGeom prst="rect">
            <a:avLst/>
          </a:prstGeom>
          <a:solidFill>
            <a:srgbClr val="F6F6F6"/>
          </a:solidFill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Testnet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 subnet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A6E1426-EDC5-4DE9-8E29-092E69529245}"/>
              </a:ext>
            </a:extLst>
          </p:cNvPr>
          <p:cNvSpPr/>
          <p:nvPr/>
        </p:nvSpPr>
        <p:spPr>
          <a:xfrm>
            <a:off x="5128699" y="2456497"/>
            <a:ext cx="1813519" cy="37154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Peer</a:t>
            </a:r>
          </a:p>
        </p:txBody>
      </p:sp>
      <p:sp>
        <p:nvSpPr>
          <p:cNvPr id="49" name="Rectangle 353">
            <a:extLst>
              <a:ext uri="{FF2B5EF4-FFF2-40B4-BE49-F238E27FC236}">
                <a16:creationId xmlns:a16="http://schemas.microsoft.com/office/drawing/2014/main" id="{D0AF5452-2208-4A97-9BAF-17A37B1F6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961" y="4190951"/>
            <a:ext cx="3625738" cy="1751547"/>
          </a:xfrm>
          <a:prstGeom prst="rect">
            <a:avLst/>
          </a:prstGeom>
          <a:solidFill>
            <a:srgbClr val="F6F6F6"/>
          </a:solidFill>
          <a:ln>
            <a:solidFill>
              <a:srgbClr val="D2D2D2"/>
            </a:solidFill>
            <a:prstDash val="lgDash"/>
          </a:ln>
          <a:extLst/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50" name="Rectangle 359">
            <a:extLst>
              <a:ext uri="{FF2B5EF4-FFF2-40B4-BE49-F238E27FC236}">
                <a16:creationId xmlns:a16="http://schemas.microsoft.com/office/drawing/2014/main" id="{69BFD89E-E561-4121-B46D-27E0FC6FE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796" y="3347778"/>
            <a:ext cx="3638946" cy="724940"/>
          </a:xfrm>
          <a:prstGeom prst="rect">
            <a:avLst/>
          </a:prstGeom>
          <a:solidFill>
            <a:srgbClr val="0072C6"/>
          </a:solidFill>
          <a:ln>
            <a:noFill/>
          </a:ln>
          <a:extLst/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51" name="Rectangle 954">
            <a:extLst>
              <a:ext uri="{FF2B5EF4-FFF2-40B4-BE49-F238E27FC236}">
                <a16:creationId xmlns:a16="http://schemas.microsoft.com/office/drawing/2014/main" id="{63C6AEA9-DB10-4F4E-A751-F92E7332C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916" y="3587728"/>
            <a:ext cx="3062049" cy="246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20450"/>
            <a:r>
              <a:rPr lang="en-US" altLang="en-US" sz="1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Testlab</a:t>
            </a:r>
            <a:r>
              <a:rPr lang="en-US" alt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virtual network</a:t>
            </a:r>
            <a:endParaRPr lang="en-US" alt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CBC2E0-38E5-422B-903C-9CB0FC54D263}"/>
              </a:ext>
            </a:extLst>
          </p:cNvPr>
          <p:cNvSpPr/>
          <p:nvPr/>
        </p:nvSpPr>
        <p:spPr>
          <a:xfrm>
            <a:off x="1713585" y="4448411"/>
            <a:ext cx="3273301" cy="1308119"/>
          </a:xfrm>
          <a:prstGeom prst="rect">
            <a:avLst/>
          </a:prstGeom>
          <a:noFill/>
          <a:ln>
            <a:solidFill>
              <a:srgbClr val="0072C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25785B6-D597-4E31-8F03-0543487A5775}"/>
              </a:ext>
            </a:extLst>
          </p:cNvPr>
          <p:cNvSpPr txBox="1"/>
          <p:nvPr/>
        </p:nvSpPr>
        <p:spPr>
          <a:xfrm>
            <a:off x="2057291" y="4329044"/>
            <a:ext cx="1506485" cy="246221"/>
          </a:xfrm>
          <a:prstGeom prst="rect">
            <a:avLst/>
          </a:prstGeom>
          <a:solidFill>
            <a:srgbClr val="F6F6F6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Network security group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76C1A4F0-F20F-4357-A014-3EF4CD331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215" y="4306595"/>
            <a:ext cx="284400" cy="304457"/>
          </a:xfrm>
          <a:prstGeom prst="rect">
            <a:avLst/>
          </a:prstGeom>
          <a:solidFill>
            <a:srgbClr val="F6F6F6"/>
          </a:solidFill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198C0A59-D770-40AC-8809-6EAFA1456F3C}"/>
              </a:ext>
            </a:extLst>
          </p:cNvPr>
          <p:cNvGrpSpPr/>
          <p:nvPr/>
        </p:nvGrpSpPr>
        <p:grpSpPr>
          <a:xfrm>
            <a:off x="2145146" y="4693722"/>
            <a:ext cx="750526" cy="715859"/>
            <a:chOff x="593795" y="2511878"/>
            <a:chExt cx="750526" cy="715859"/>
          </a:xfrm>
        </p:grpSpPr>
        <p:sp>
          <p:nvSpPr>
            <p:cNvPr id="56" name="Freeform 86">
              <a:extLst>
                <a:ext uri="{FF2B5EF4-FFF2-40B4-BE49-F238E27FC236}">
                  <a16:creationId xmlns:a16="http://schemas.microsoft.com/office/drawing/2014/main" id="{855AC26C-18BA-4ECA-9549-0E5C692E8F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2267" y="2511878"/>
              <a:ext cx="253582" cy="452036"/>
            </a:xfrm>
            <a:custGeom>
              <a:avLst/>
              <a:gdLst>
                <a:gd name="T0" fmla="*/ 5 w 73"/>
                <a:gd name="T1" fmla="*/ 128 h 128"/>
                <a:gd name="T2" fmla="*/ 69 w 73"/>
                <a:gd name="T3" fmla="*/ 128 h 128"/>
                <a:gd name="T4" fmla="*/ 73 w 73"/>
                <a:gd name="T5" fmla="*/ 124 h 128"/>
                <a:gd name="T6" fmla="*/ 73 w 73"/>
                <a:gd name="T7" fmla="*/ 102 h 128"/>
                <a:gd name="T8" fmla="*/ 73 w 73"/>
                <a:gd name="T9" fmla="*/ 39 h 128"/>
                <a:gd name="T10" fmla="*/ 73 w 73"/>
                <a:gd name="T11" fmla="*/ 5 h 128"/>
                <a:gd name="T12" fmla="*/ 69 w 73"/>
                <a:gd name="T13" fmla="*/ 0 h 128"/>
                <a:gd name="T14" fmla="*/ 5 w 73"/>
                <a:gd name="T15" fmla="*/ 0 h 128"/>
                <a:gd name="T16" fmla="*/ 0 w 73"/>
                <a:gd name="T17" fmla="*/ 5 h 128"/>
                <a:gd name="T18" fmla="*/ 0 w 73"/>
                <a:gd name="T19" fmla="*/ 124 h 128"/>
                <a:gd name="T20" fmla="*/ 5 w 73"/>
                <a:gd name="T21" fmla="*/ 128 h 128"/>
                <a:gd name="T22" fmla="*/ 28 w 73"/>
                <a:gd name="T23" fmla="*/ 110 h 128"/>
                <a:gd name="T24" fmla="*/ 46 w 73"/>
                <a:gd name="T25" fmla="*/ 110 h 128"/>
                <a:gd name="T26" fmla="*/ 46 w 73"/>
                <a:gd name="T27" fmla="*/ 119 h 128"/>
                <a:gd name="T28" fmla="*/ 28 w 73"/>
                <a:gd name="T29" fmla="*/ 119 h 128"/>
                <a:gd name="T30" fmla="*/ 28 w 73"/>
                <a:gd name="T31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128">
                  <a:moveTo>
                    <a:pt x="5" y="128"/>
                  </a:moveTo>
                  <a:cubicBezTo>
                    <a:pt x="69" y="128"/>
                    <a:pt x="69" y="128"/>
                    <a:pt x="69" y="128"/>
                  </a:cubicBezTo>
                  <a:cubicBezTo>
                    <a:pt x="71" y="128"/>
                    <a:pt x="73" y="126"/>
                    <a:pt x="73" y="124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3"/>
                    <a:pt x="71" y="0"/>
                    <a:pt x="6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6"/>
                    <a:pt x="2" y="128"/>
                    <a:pt x="5" y="128"/>
                  </a:cubicBezTo>
                  <a:close/>
                  <a:moveTo>
                    <a:pt x="28" y="110"/>
                  </a:moveTo>
                  <a:cubicBezTo>
                    <a:pt x="46" y="110"/>
                    <a:pt x="46" y="110"/>
                    <a:pt x="46" y="110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28" y="119"/>
                    <a:pt x="28" y="119"/>
                    <a:pt x="28" y="119"/>
                  </a:cubicBezTo>
                  <a:lnTo>
                    <a:pt x="28" y="11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03DE5E8-4922-42B3-AD82-D0A033027AF1}"/>
                </a:ext>
              </a:extLst>
            </p:cNvPr>
            <p:cNvSpPr txBox="1"/>
            <p:nvPr/>
          </p:nvSpPr>
          <p:spPr>
            <a:xfrm>
              <a:off x="593795" y="2950738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CLIENT1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0A36102-5DFD-4E39-8D6E-7683E98AE450}"/>
              </a:ext>
            </a:extLst>
          </p:cNvPr>
          <p:cNvGrpSpPr/>
          <p:nvPr/>
        </p:nvGrpSpPr>
        <p:grpSpPr>
          <a:xfrm>
            <a:off x="3173943" y="4693722"/>
            <a:ext cx="540533" cy="723508"/>
            <a:chOff x="9596560" y="4639160"/>
            <a:chExt cx="540533" cy="72350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A03121D-E9AD-4DA1-89E2-7F0BDBCF7790}"/>
                </a:ext>
              </a:extLst>
            </p:cNvPr>
            <p:cNvGrpSpPr/>
            <p:nvPr/>
          </p:nvGrpSpPr>
          <p:grpSpPr>
            <a:xfrm>
              <a:off x="9630484" y="4639160"/>
              <a:ext cx="472684" cy="461428"/>
              <a:chOff x="417487" y="819780"/>
              <a:chExt cx="200026" cy="195263"/>
            </a:xfrm>
          </p:grpSpPr>
          <p:sp>
            <p:nvSpPr>
              <p:cNvPr id="61" name="Freeform 59">
                <a:extLst>
                  <a:ext uri="{FF2B5EF4-FFF2-40B4-BE49-F238E27FC236}">
                    <a16:creationId xmlns:a16="http://schemas.microsoft.com/office/drawing/2014/main" id="{41389650-DFBB-4DBA-AA9A-D7BD8FF876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7487" y="819780"/>
                <a:ext cx="109538" cy="195263"/>
              </a:xfrm>
              <a:custGeom>
                <a:avLst/>
                <a:gdLst>
                  <a:gd name="T0" fmla="*/ 4 w 73"/>
                  <a:gd name="T1" fmla="*/ 128 h 128"/>
                  <a:gd name="T2" fmla="*/ 45 w 73"/>
                  <a:gd name="T3" fmla="*/ 128 h 128"/>
                  <a:gd name="T4" fmla="*/ 45 w 73"/>
                  <a:gd name="T5" fmla="*/ 58 h 128"/>
                  <a:gd name="T6" fmla="*/ 73 w 73"/>
                  <a:gd name="T7" fmla="*/ 58 h 128"/>
                  <a:gd name="T8" fmla="*/ 73 w 73"/>
                  <a:gd name="T9" fmla="*/ 5 h 128"/>
                  <a:gd name="T10" fmla="*/ 68 w 73"/>
                  <a:gd name="T11" fmla="*/ 0 h 128"/>
                  <a:gd name="T12" fmla="*/ 4 w 73"/>
                  <a:gd name="T13" fmla="*/ 0 h 128"/>
                  <a:gd name="T14" fmla="*/ 0 w 73"/>
                  <a:gd name="T15" fmla="*/ 5 h 128"/>
                  <a:gd name="T16" fmla="*/ 0 w 73"/>
                  <a:gd name="T17" fmla="*/ 124 h 128"/>
                  <a:gd name="T18" fmla="*/ 4 w 73"/>
                  <a:gd name="T19" fmla="*/ 128 h 128"/>
                  <a:gd name="T20" fmla="*/ 27 w 73"/>
                  <a:gd name="T21" fmla="*/ 110 h 128"/>
                  <a:gd name="T22" fmla="*/ 45 w 73"/>
                  <a:gd name="T23" fmla="*/ 110 h 128"/>
                  <a:gd name="T24" fmla="*/ 45 w 73"/>
                  <a:gd name="T25" fmla="*/ 119 h 128"/>
                  <a:gd name="T26" fmla="*/ 27 w 73"/>
                  <a:gd name="T27" fmla="*/ 119 h 128"/>
                  <a:gd name="T28" fmla="*/ 27 w 73"/>
                  <a:gd name="T29" fmla="*/ 11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3" h="128">
                    <a:moveTo>
                      <a:pt x="4" y="128"/>
                    </a:moveTo>
                    <a:cubicBezTo>
                      <a:pt x="45" y="128"/>
                      <a:pt x="45" y="128"/>
                      <a:pt x="45" y="12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73" y="58"/>
                      <a:pt x="73" y="58"/>
                      <a:pt x="73" y="58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2"/>
                      <a:pt x="71" y="0"/>
                      <a:pt x="6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6"/>
                      <a:pt x="2" y="128"/>
                      <a:pt x="4" y="128"/>
                    </a:cubicBezTo>
                    <a:close/>
                    <a:moveTo>
                      <a:pt x="27" y="110"/>
                    </a:moveTo>
                    <a:cubicBezTo>
                      <a:pt x="45" y="110"/>
                      <a:pt x="45" y="110"/>
                      <a:pt x="45" y="110"/>
                    </a:cubicBezTo>
                    <a:cubicBezTo>
                      <a:pt x="45" y="119"/>
                      <a:pt x="45" y="119"/>
                      <a:pt x="45" y="119"/>
                    </a:cubicBezTo>
                    <a:cubicBezTo>
                      <a:pt x="27" y="119"/>
                      <a:pt x="27" y="119"/>
                      <a:pt x="27" y="119"/>
                    </a:cubicBezTo>
                    <a:lnTo>
                      <a:pt x="27" y="110"/>
                    </a:ln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62" name="Freeform 60">
                <a:extLst>
                  <a:ext uri="{FF2B5EF4-FFF2-40B4-BE49-F238E27FC236}">
                    <a16:creationId xmlns:a16="http://schemas.microsoft.com/office/drawing/2014/main" id="{AA14EA01-8AEC-44A9-BD5B-EDC51FE2C5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275" y="945192"/>
                <a:ext cx="122238" cy="69850"/>
              </a:xfrm>
              <a:custGeom>
                <a:avLst/>
                <a:gdLst>
                  <a:gd name="T0" fmla="*/ 77 w 77"/>
                  <a:gd name="T1" fmla="*/ 15 h 44"/>
                  <a:gd name="T2" fmla="*/ 77 w 77"/>
                  <a:gd name="T3" fmla="*/ 0 h 44"/>
                  <a:gd name="T4" fmla="*/ 0 w 77"/>
                  <a:gd name="T5" fmla="*/ 0 h 44"/>
                  <a:gd name="T6" fmla="*/ 0 w 77"/>
                  <a:gd name="T7" fmla="*/ 44 h 44"/>
                  <a:gd name="T8" fmla="*/ 77 w 77"/>
                  <a:gd name="T9" fmla="*/ 44 h 44"/>
                  <a:gd name="T10" fmla="*/ 77 w 77"/>
                  <a:gd name="T11" fmla="*/ 1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44">
                    <a:moveTo>
                      <a:pt x="77" y="15"/>
                    </a:moveTo>
                    <a:lnTo>
                      <a:pt x="77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77" y="44"/>
                    </a:lnTo>
                    <a:lnTo>
                      <a:pt x="77" y="15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63" name="Rectangle 61">
                <a:extLst>
                  <a:ext uri="{FF2B5EF4-FFF2-40B4-BE49-F238E27FC236}">
                    <a16:creationId xmlns:a16="http://schemas.microsoft.com/office/drawing/2014/main" id="{EE7D451C-F534-42AE-9EB2-BBC62942A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275" y="919792"/>
                <a:ext cx="122238" cy="17463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7B85966-728F-4E32-9077-AAB0AF1A9F0B}"/>
                </a:ext>
              </a:extLst>
            </p:cNvPr>
            <p:cNvSpPr txBox="1"/>
            <p:nvPr/>
          </p:nvSpPr>
          <p:spPr>
            <a:xfrm>
              <a:off x="9596560" y="5085669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APP1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F6062D9-A957-4D3A-9885-53EDF55D0E49}"/>
              </a:ext>
            </a:extLst>
          </p:cNvPr>
          <p:cNvGrpSpPr/>
          <p:nvPr/>
        </p:nvGrpSpPr>
        <p:grpSpPr>
          <a:xfrm>
            <a:off x="4079001" y="4693722"/>
            <a:ext cx="501352" cy="716773"/>
            <a:chOff x="2473655" y="2506705"/>
            <a:chExt cx="501352" cy="71677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1A74E9-446F-4DC2-A86E-645E7C97753A}"/>
                </a:ext>
              </a:extLst>
            </p:cNvPr>
            <p:cNvGrpSpPr/>
            <p:nvPr/>
          </p:nvGrpSpPr>
          <p:grpSpPr>
            <a:xfrm>
              <a:off x="2574281" y="2506705"/>
              <a:ext cx="400726" cy="461425"/>
              <a:chOff x="1159054" y="3298441"/>
              <a:chExt cx="161925" cy="195263"/>
            </a:xfrm>
          </p:grpSpPr>
          <p:sp>
            <p:nvSpPr>
              <p:cNvPr id="67" name="Freeform 108">
                <a:extLst>
                  <a:ext uri="{FF2B5EF4-FFF2-40B4-BE49-F238E27FC236}">
                    <a16:creationId xmlns:a16="http://schemas.microsoft.com/office/drawing/2014/main" id="{7FD24AAF-0E0B-4766-AB9B-7486CE1D34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966" y="3333366"/>
                <a:ext cx="100013" cy="101600"/>
              </a:xfrm>
              <a:custGeom>
                <a:avLst/>
                <a:gdLst>
                  <a:gd name="T0" fmla="*/ 32 w 63"/>
                  <a:gd name="T1" fmla="*/ 0 h 64"/>
                  <a:gd name="T2" fmla="*/ 0 w 63"/>
                  <a:gd name="T3" fmla="*/ 64 h 64"/>
                  <a:gd name="T4" fmla="*/ 63 w 63"/>
                  <a:gd name="T5" fmla="*/ 64 h 64"/>
                  <a:gd name="T6" fmla="*/ 32 w 63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64">
                    <a:moveTo>
                      <a:pt x="32" y="0"/>
                    </a:moveTo>
                    <a:lnTo>
                      <a:pt x="0" y="64"/>
                    </a:lnTo>
                    <a:lnTo>
                      <a:pt x="63" y="64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68" name="Freeform 109">
                <a:extLst>
                  <a:ext uri="{FF2B5EF4-FFF2-40B4-BE49-F238E27FC236}">
                    <a16:creationId xmlns:a16="http://schemas.microsoft.com/office/drawing/2014/main" id="{64B3202F-3668-43AD-A3A7-A9B292BC74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59054" y="3298441"/>
                <a:ext cx="109538" cy="195263"/>
              </a:xfrm>
              <a:custGeom>
                <a:avLst/>
                <a:gdLst>
                  <a:gd name="T0" fmla="*/ 4 w 73"/>
                  <a:gd name="T1" fmla="*/ 128 h 128"/>
                  <a:gd name="T2" fmla="*/ 69 w 73"/>
                  <a:gd name="T3" fmla="*/ 128 h 128"/>
                  <a:gd name="T4" fmla="*/ 73 w 73"/>
                  <a:gd name="T5" fmla="*/ 124 h 128"/>
                  <a:gd name="T6" fmla="*/ 73 w 73"/>
                  <a:gd name="T7" fmla="*/ 95 h 128"/>
                  <a:gd name="T8" fmla="*/ 30 w 73"/>
                  <a:gd name="T9" fmla="*/ 95 h 128"/>
                  <a:gd name="T10" fmla="*/ 73 w 73"/>
                  <a:gd name="T11" fmla="*/ 11 h 128"/>
                  <a:gd name="T12" fmla="*/ 73 w 73"/>
                  <a:gd name="T13" fmla="*/ 5 h 128"/>
                  <a:gd name="T14" fmla="*/ 69 w 73"/>
                  <a:gd name="T15" fmla="*/ 0 h 128"/>
                  <a:gd name="T16" fmla="*/ 4 w 73"/>
                  <a:gd name="T17" fmla="*/ 0 h 128"/>
                  <a:gd name="T18" fmla="*/ 0 w 73"/>
                  <a:gd name="T19" fmla="*/ 5 h 128"/>
                  <a:gd name="T20" fmla="*/ 0 w 73"/>
                  <a:gd name="T21" fmla="*/ 124 h 128"/>
                  <a:gd name="T22" fmla="*/ 4 w 73"/>
                  <a:gd name="T23" fmla="*/ 128 h 128"/>
                  <a:gd name="T24" fmla="*/ 27 w 73"/>
                  <a:gd name="T25" fmla="*/ 110 h 128"/>
                  <a:gd name="T26" fmla="*/ 46 w 73"/>
                  <a:gd name="T27" fmla="*/ 110 h 128"/>
                  <a:gd name="T28" fmla="*/ 46 w 73"/>
                  <a:gd name="T29" fmla="*/ 119 h 128"/>
                  <a:gd name="T30" fmla="*/ 27 w 73"/>
                  <a:gd name="T31" fmla="*/ 119 h 128"/>
                  <a:gd name="T32" fmla="*/ 27 w 73"/>
                  <a:gd name="T33" fmla="*/ 11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128">
                    <a:moveTo>
                      <a:pt x="4" y="128"/>
                    </a:moveTo>
                    <a:cubicBezTo>
                      <a:pt x="69" y="128"/>
                      <a:pt x="69" y="128"/>
                      <a:pt x="69" y="128"/>
                    </a:cubicBezTo>
                    <a:cubicBezTo>
                      <a:pt x="71" y="128"/>
                      <a:pt x="73" y="126"/>
                      <a:pt x="73" y="124"/>
                    </a:cubicBezTo>
                    <a:cubicBezTo>
                      <a:pt x="73" y="95"/>
                      <a:pt x="73" y="95"/>
                      <a:pt x="73" y="95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73" y="11"/>
                      <a:pt x="73" y="11"/>
                      <a:pt x="73" y="11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3"/>
                      <a:pt x="71" y="0"/>
                      <a:pt x="6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3"/>
                      <a:pt x="0" y="5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6"/>
                      <a:pt x="2" y="128"/>
                      <a:pt x="4" y="128"/>
                    </a:cubicBezTo>
                    <a:close/>
                    <a:moveTo>
                      <a:pt x="27" y="110"/>
                    </a:moveTo>
                    <a:cubicBezTo>
                      <a:pt x="46" y="110"/>
                      <a:pt x="46" y="110"/>
                      <a:pt x="46" y="110"/>
                    </a:cubicBezTo>
                    <a:cubicBezTo>
                      <a:pt x="46" y="119"/>
                      <a:pt x="46" y="119"/>
                      <a:pt x="46" y="119"/>
                    </a:cubicBezTo>
                    <a:cubicBezTo>
                      <a:pt x="27" y="119"/>
                      <a:pt x="27" y="119"/>
                      <a:pt x="27" y="119"/>
                    </a:cubicBezTo>
                    <a:lnTo>
                      <a:pt x="27" y="110"/>
                    </a:ln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1D1D95E-4676-4FA1-AE4D-1CC1094BCB22}"/>
                </a:ext>
              </a:extLst>
            </p:cNvPr>
            <p:cNvSpPr txBox="1"/>
            <p:nvPr/>
          </p:nvSpPr>
          <p:spPr>
            <a:xfrm>
              <a:off x="2473655" y="2946479"/>
              <a:ext cx="470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DC1</a:t>
              </a: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C0CE5F77-91C0-41BB-A2A5-C017177AD40F}"/>
              </a:ext>
            </a:extLst>
          </p:cNvPr>
          <p:cNvSpPr/>
          <p:nvPr/>
        </p:nvSpPr>
        <p:spPr>
          <a:xfrm>
            <a:off x="2057291" y="4611052"/>
            <a:ext cx="2795427" cy="973642"/>
          </a:xfrm>
          <a:prstGeom prst="rect">
            <a:avLst/>
          </a:prstGeom>
          <a:noFill/>
          <a:ln w="1905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4A992C2-87D6-4AA0-8819-D6AA1D833DD1}"/>
              </a:ext>
            </a:extLst>
          </p:cNvPr>
          <p:cNvSpPr txBox="1"/>
          <p:nvPr/>
        </p:nvSpPr>
        <p:spPr>
          <a:xfrm>
            <a:off x="3725335" y="5457840"/>
            <a:ext cx="1063112" cy="246221"/>
          </a:xfrm>
          <a:prstGeom prst="rect">
            <a:avLst/>
          </a:prstGeom>
          <a:solidFill>
            <a:srgbClr val="F6F6F6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Corpnet subnet</a:t>
            </a:r>
          </a:p>
        </p:txBody>
      </p:sp>
      <p:sp>
        <p:nvSpPr>
          <p:cNvPr id="71" name="Rectangle 353">
            <a:extLst>
              <a:ext uri="{FF2B5EF4-FFF2-40B4-BE49-F238E27FC236}">
                <a16:creationId xmlns:a16="http://schemas.microsoft.com/office/drawing/2014/main" id="{6C213908-FA73-461E-BCA0-1BD29EF09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3515" y="4190951"/>
            <a:ext cx="3625738" cy="1751547"/>
          </a:xfrm>
          <a:prstGeom prst="rect">
            <a:avLst/>
          </a:prstGeom>
          <a:solidFill>
            <a:srgbClr val="F6F6F6"/>
          </a:solidFill>
          <a:ln>
            <a:solidFill>
              <a:srgbClr val="D2D2D2"/>
            </a:solidFill>
            <a:prstDash val="lgDash"/>
          </a:ln>
          <a:extLst/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72" name="Rectangle 359">
            <a:extLst>
              <a:ext uri="{FF2B5EF4-FFF2-40B4-BE49-F238E27FC236}">
                <a16:creationId xmlns:a16="http://schemas.microsoft.com/office/drawing/2014/main" id="{9F7E8C00-0417-4198-858D-065AA4222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5350" y="3347778"/>
            <a:ext cx="3638946" cy="724940"/>
          </a:xfrm>
          <a:prstGeom prst="rect">
            <a:avLst/>
          </a:prstGeom>
          <a:solidFill>
            <a:srgbClr val="0072C6"/>
          </a:solidFill>
          <a:ln>
            <a:noFill/>
          </a:ln>
          <a:extLst/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73" name="Rectangle 954">
            <a:extLst>
              <a:ext uri="{FF2B5EF4-FFF2-40B4-BE49-F238E27FC236}">
                <a16:creationId xmlns:a16="http://schemas.microsoft.com/office/drawing/2014/main" id="{9F84DBB2-97ED-4E40-8A7D-F21BDFCBC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3470" y="3587728"/>
            <a:ext cx="3062049" cy="246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20450"/>
            <a:r>
              <a:rPr lang="en-US" altLang="en-US" sz="1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XPrem</a:t>
            </a:r>
            <a:r>
              <a:rPr lang="en-US" alt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virtual network</a:t>
            </a:r>
            <a:endParaRPr lang="en-US" alt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79A6700-7C92-4EF6-BA2A-2A42B9AFE85F}"/>
              </a:ext>
            </a:extLst>
          </p:cNvPr>
          <p:cNvSpPr/>
          <p:nvPr/>
        </p:nvSpPr>
        <p:spPr>
          <a:xfrm>
            <a:off x="7154139" y="4448411"/>
            <a:ext cx="3273301" cy="1308119"/>
          </a:xfrm>
          <a:prstGeom prst="rect">
            <a:avLst/>
          </a:prstGeom>
          <a:noFill/>
          <a:ln>
            <a:solidFill>
              <a:srgbClr val="0072C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0EDDEC-40F3-4311-AD9B-CB7CE7F6C20A}"/>
              </a:ext>
            </a:extLst>
          </p:cNvPr>
          <p:cNvSpPr txBox="1"/>
          <p:nvPr/>
        </p:nvSpPr>
        <p:spPr>
          <a:xfrm>
            <a:off x="7497845" y="4329044"/>
            <a:ext cx="1506485" cy="246221"/>
          </a:xfrm>
          <a:prstGeom prst="rect">
            <a:avLst/>
          </a:prstGeom>
          <a:solidFill>
            <a:srgbClr val="F6F6F6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Network security group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DA55E97-E394-4BAC-9274-F97C99DC0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769" y="4306595"/>
            <a:ext cx="284400" cy="304457"/>
          </a:xfrm>
          <a:prstGeom prst="rect">
            <a:avLst/>
          </a:prstGeom>
          <a:solidFill>
            <a:srgbClr val="F6F6F6"/>
          </a:solidFill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F895D1FB-507F-47A9-93E2-528DB233214F}"/>
              </a:ext>
            </a:extLst>
          </p:cNvPr>
          <p:cNvGrpSpPr/>
          <p:nvPr/>
        </p:nvGrpSpPr>
        <p:grpSpPr>
          <a:xfrm>
            <a:off x="9519555" y="4693722"/>
            <a:ext cx="501352" cy="716773"/>
            <a:chOff x="2473655" y="2506705"/>
            <a:chExt cx="501352" cy="716773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93280434-75F3-4811-BB8D-EAAF0276BF5D}"/>
                </a:ext>
              </a:extLst>
            </p:cNvPr>
            <p:cNvGrpSpPr/>
            <p:nvPr/>
          </p:nvGrpSpPr>
          <p:grpSpPr>
            <a:xfrm>
              <a:off x="2574281" y="2506705"/>
              <a:ext cx="400726" cy="461425"/>
              <a:chOff x="1159054" y="3298441"/>
              <a:chExt cx="161925" cy="195263"/>
            </a:xfrm>
          </p:grpSpPr>
          <p:sp>
            <p:nvSpPr>
              <p:cNvPr id="80" name="Freeform 108">
                <a:extLst>
                  <a:ext uri="{FF2B5EF4-FFF2-40B4-BE49-F238E27FC236}">
                    <a16:creationId xmlns:a16="http://schemas.microsoft.com/office/drawing/2014/main" id="{D66198A6-3CC8-490C-A538-F45418F940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966" y="3333366"/>
                <a:ext cx="100013" cy="101600"/>
              </a:xfrm>
              <a:custGeom>
                <a:avLst/>
                <a:gdLst>
                  <a:gd name="T0" fmla="*/ 32 w 63"/>
                  <a:gd name="T1" fmla="*/ 0 h 64"/>
                  <a:gd name="T2" fmla="*/ 0 w 63"/>
                  <a:gd name="T3" fmla="*/ 64 h 64"/>
                  <a:gd name="T4" fmla="*/ 63 w 63"/>
                  <a:gd name="T5" fmla="*/ 64 h 64"/>
                  <a:gd name="T6" fmla="*/ 32 w 63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64">
                    <a:moveTo>
                      <a:pt x="32" y="0"/>
                    </a:moveTo>
                    <a:lnTo>
                      <a:pt x="0" y="64"/>
                    </a:lnTo>
                    <a:lnTo>
                      <a:pt x="63" y="64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81" name="Freeform 109">
                <a:extLst>
                  <a:ext uri="{FF2B5EF4-FFF2-40B4-BE49-F238E27FC236}">
                    <a16:creationId xmlns:a16="http://schemas.microsoft.com/office/drawing/2014/main" id="{D51E5D99-EDD3-4805-A8A7-A7CC2B4E11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59054" y="3298441"/>
                <a:ext cx="109538" cy="195263"/>
              </a:xfrm>
              <a:custGeom>
                <a:avLst/>
                <a:gdLst>
                  <a:gd name="T0" fmla="*/ 4 w 73"/>
                  <a:gd name="T1" fmla="*/ 128 h 128"/>
                  <a:gd name="T2" fmla="*/ 69 w 73"/>
                  <a:gd name="T3" fmla="*/ 128 h 128"/>
                  <a:gd name="T4" fmla="*/ 73 w 73"/>
                  <a:gd name="T5" fmla="*/ 124 h 128"/>
                  <a:gd name="T6" fmla="*/ 73 w 73"/>
                  <a:gd name="T7" fmla="*/ 95 h 128"/>
                  <a:gd name="T8" fmla="*/ 30 w 73"/>
                  <a:gd name="T9" fmla="*/ 95 h 128"/>
                  <a:gd name="T10" fmla="*/ 73 w 73"/>
                  <a:gd name="T11" fmla="*/ 11 h 128"/>
                  <a:gd name="T12" fmla="*/ 73 w 73"/>
                  <a:gd name="T13" fmla="*/ 5 h 128"/>
                  <a:gd name="T14" fmla="*/ 69 w 73"/>
                  <a:gd name="T15" fmla="*/ 0 h 128"/>
                  <a:gd name="T16" fmla="*/ 4 w 73"/>
                  <a:gd name="T17" fmla="*/ 0 h 128"/>
                  <a:gd name="T18" fmla="*/ 0 w 73"/>
                  <a:gd name="T19" fmla="*/ 5 h 128"/>
                  <a:gd name="T20" fmla="*/ 0 w 73"/>
                  <a:gd name="T21" fmla="*/ 124 h 128"/>
                  <a:gd name="T22" fmla="*/ 4 w 73"/>
                  <a:gd name="T23" fmla="*/ 128 h 128"/>
                  <a:gd name="T24" fmla="*/ 27 w 73"/>
                  <a:gd name="T25" fmla="*/ 110 h 128"/>
                  <a:gd name="T26" fmla="*/ 46 w 73"/>
                  <a:gd name="T27" fmla="*/ 110 h 128"/>
                  <a:gd name="T28" fmla="*/ 46 w 73"/>
                  <a:gd name="T29" fmla="*/ 119 h 128"/>
                  <a:gd name="T30" fmla="*/ 27 w 73"/>
                  <a:gd name="T31" fmla="*/ 119 h 128"/>
                  <a:gd name="T32" fmla="*/ 27 w 73"/>
                  <a:gd name="T33" fmla="*/ 11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128">
                    <a:moveTo>
                      <a:pt x="4" y="128"/>
                    </a:moveTo>
                    <a:cubicBezTo>
                      <a:pt x="69" y="128"/>
                      <a:pt x="69" y="128"/>
                      <a:pt x="69" y="128"/>
                    </a:cubicBezTo>
                    <a:cubicBezTo>
                      <a:pt x="71" y="128"/>
                      <a:pt x="73" y="126"/>
                      <a:pt x="73" y="124"/>
                    </a:cubicBezTo>
                    <a:cubicBezTo>
                      <a:pt x="73" y="95"/>
                      <a:pt x="73" y="95"/>
                      <a:pt x="73" y="95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73" y="11"/>
                      <a:pt x="73" y="11"/>
                      <a:pt x="73" y="11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3"/>
                      <a:pt x="71" y="0"/>
                      <a:pt x="6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3"/>
                      <a:pt x="0" y="5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6"/>
                      <a:pt x="2" y="128"/>
                      <a:pt x="4" y="128"/>
                    </a:cubicBezTo>
                    <a:close/>
                    <a:moveTo>
                      <a:pt x="27" y="110"/>
                    </a:moveTo>
                    <a:cubicBezTo>
                      <a:pt x="46" y="110"/>
                      <a:pt x="46" y="110"/>
                      <a:pt x="46" y="110"/>
                    </a:cubicBezTo>
                    <a:cubicBezTo>
                      <a:pt x="46" y="119"/>
                      <a:pt x="46" y="119"/>
                      <a:pt x="46" y="119"/>
                    </a:cubicBezTo>
                    <a:cubicBezTo>
                      <a:pt x="27" y="119"/>
                      <a:pt x="27" y="119"/>
                      <a:pt x="27" y="119"/>
                    </a:cubicBezTo>
                    <a:lnTo>
                      <a:pt x="27" y="110"/>
                    </a:ln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C8EED34-7ED4-4736-AE93-2CF064121A95}"/>
                </a:ext>
              </a:extLst>
            </p:cNvPr>
            <p:cNvSpPr txBox="1"/>
            <p:nvPr/>
          </p:nvSpPr>
          <p:spPr>
            <a:xfrm>
              <a:off x="2473655" y="2946479"/>
              <a:ext cx="470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DC2</a:t>
              </a:r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A8B561A6-4161-4313-9803-7D0F0B321794}"/>
              </a:ext>
            </a:extLst>
          </p:cNvPr>
          <p:cNvSpPr/>
          <p:nvPr/>
        </p:nvSpPr>
        <p:spPr>
          <a:xfrm>
            <a:off x="7497845" y="4611052"/>
            <a:ext cx="2795427" cy="973642"/>
          </a:xfrm>
          <a:prstGeom prst="rect">
            <a:avLst/>
          </a:prstGeom>
          <a:noFill/>
          <a:ln w="1905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CC16238-2F98-47D4-BE33-032848E358FD}"/>
              </a:ext>
            </a:extLst>
          </p:cNvPr>
          <p:cNvSpPr txBox="1"/>
          <p:nvPr/>
        </p:nvSpPr>
        <p:spPr>
          <a:xfrm>
            <a:off x="9195688" y="5457840"/>
            <a:ext cx="1019831" cy="246221"/>
          </a:xfrm>
          <a:prstGeom prst="rect">
            <a:avLst/>
          </a:prstGeom>
          <a:solidFill>
            <a:srgbClr val="F6F6F6"/>
          </a:solidFill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Testnet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 subnet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2EBD80C-85A7-4F15-A19A-8906016E26E2}"/>
              </a:ext>
            </a:extLst>
          </p:cNvPr>
          <p:cNvSpPr/>
          <p:nvPr/>
        </p:nvSpPr>
        <p:spPr>
          <a:xfrm>
            <a:off x="5128699" y="5457840"/>
            <a:ext cx="1813519" cy="37154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25DB6C0-4B52-4CF5-B82F-C091BDA50575}"/>
              </a:ext>
            </a:extLst>
          </p:cNvPr>
          <p:cNvSpPr txBox="1"/>
          <p:nvPr/>
        </p:nvSpPr>
        <p:spPr>
          <a:xfrm>
            <a:off x="3401687" y="6215199"/>
            <a:ext cx="536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simulated-cross-premises-virtual-network-in-azure.md</a:t>
            </a:r>
          </a:p>
        </p:txBody>
      </p:sp>
    </p:spTree>
    <p:extLst>
      <p:ext uri="{BB962C8B-B14F-4D97-AF65-F5344CB8AC3E}">
        <p14:creationId xmlns:p14="http://schemas.microsoft.com/office/powerpoint/2010/main" val="1660890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6583</TotalTime>
  <Words>178</Words>
  <Application>Microsoft Office PowerPoint</Application>
  <PresentationFormat>Widescreen</PresentationFormat>
  <Paragraphs>101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Davies</dc:creator>
  <cp:lastModifiedBy>Joe Davies</cp:lastModifiedBy>
  <cp:revision>20</cp:revision>
  <dcterms:created xsi:type="dcterms:W3CDTF">2018-05-09T22:09:43Z</dcterms:created>
  <dcterms:modified xsi:type="dcterms:W3CDTF">2018-05-21T14:35:01Z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josephd@microsoft.com</vt:lpwstr>
  </property>
  <property fmtid="{D5CDD505-2E9C-101B-9397-08002B2CF9AE}" pid="5" name="MSIP_Label_f42aa342-8706-4288-bd11-ebb85995028c_SetDate">
    <vt:lpwstr>2018-05-09T22:12:04.8642551Z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