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3" r:id="rId1"/>
  </p:sldMasterIdLst>
  <p:notesMasterIdLst>
    <p:notesMasterId r:id="rId18"/>
  </p:notesMasterIdLst>
  <p:sldIdLst>
    <p:sldId id="256" r:id="rId2"/>
    <p:sldId id="257" r:id="rId3"/>
    <p:sldId id="295" r:id="rId4"/>
    <p:sldId id="281" r:id="rId5"/>
    <p:sldId id="296" r:id="rId6"/>
    <p:sldId id="299" r:id="rId7"/>
    <p:sldId id="298" r:id="rId8"/>
    <p:sldId id="282" r:id="rId9"/>
    <p:sldId id="297" r:id="rId10"/>
    <p:sldId id="272" r:id="rId11"/>
    <p:sldId id="292" r:id="rId12"/>
    <p:sldId id="293" r:id="rId13"/>
    <p:sldId id="294" r:id="rId14"/>
    <p:sldId id="274" r:id="rId15"/>
    <p:sldId id="263" r:id="rId16"/>
    <p:sldId id="264" r:id="rId17"/>
  </p:sldIdLst>
  <p:sldSz cx="12192000" cy="6858000"/>
  <p:notesSz cx="6858000" cy="9144000"/>
  <p:embeddedFontLst>
    <p:embeddedFont>
      <p:font typeface="KoPubWorld돋움체 Bold" panose="020B0600000101010101" charset="-127"/>
      <p:bold r:id="rId19"/>
    </p:embeddedFont>
    <p:embeddedFont>
      <p:font typeface="KoPubWorld돋움체 Light" panose="020B0600000101010101" charset="-127"/>
      <p:regular r:id="rId20"/>
    </p:embeddedFont>
    <p:embeddedFont>
      <p:font typeface="HY견고딕" panose="02030600000101010101" pitchFamily="18" charset="-127"/>
      <p:regular r:id="rId21"/>
    </p:embeddedFont>
    <p:embeddedFont>
      <p:font typeface="HY헤드라인M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08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B8EFB-46E1-44F4-B5D8-66F367AB8BDD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F486-192E-4AAA-B7D8-10B898C4C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8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F486-192E-4AAA-B7D8-10B898C4CF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2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8F10D-C3D3-45D7-A96D-CDF5A31B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6D033-0668-4D59-8933-E93D4222B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83ECF-3123-4633-AC38-EFD86911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2567B-1975-4649-9C5C-DB82EE27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A44CA-6771-41A7-A490-D1B0446E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5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4D4D-8599-4833-BBCD-857BB8AE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18AC1-C94D-419A-A692-8D9102A19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730B9-1477-4770-8BAC-1E968409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4D016-8C84-487E-83A5-312D01AB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6054-F736-43E3-93E4-7BC3B912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3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38769C-E1E4-4A64-88F9-51426B02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4CFE82-1D44-41EA-9AED-4D90CDA83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7391C-8552-47C8-91D6-BB4C0149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B9BFB-0428-4BE2-B8CB-206CDC47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FB05E-4A7C-483F-BFFD-F579A386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2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071BC-C5F7-4640-9ACC-21C39151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F16D7-A91A-41EB-99B3-B3722B33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908B7-3A64-41C8-BCF1-9004F0F8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F32EB-75F4-4AB6-A26C-24F764FD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8B590-031B-4785-AE52-78712094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0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BCB28-4595-45B1-9A72-11E9EB37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6A346-00DD-4445-9BF9-2C1992C6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11FEC-E987-44EB-80FD-79997C28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CAF48-4E96-4324-A6C0-7F399F6C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A18CE-185F-4E98-A2FF-97F57401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0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BEDE1-8D58-42C6-BF57-859A2A8D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3C378-A8AE-467F-84A7-9117F43F3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10687-BFBE-441E-8154-776B3C516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A1906D-BB53-4771-9658-752B0343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189E6-C49F-4556-84E6-2ABBDFB7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39A83-A395-4EA8-A5F6-95E2501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0C450-1623-4F8B-8AB3-44E3E318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FD904-3195-4053-9A1C-BB9B7B370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CB660-E238-4161-8E83-7EF4495C5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6946B5-671E-4C35-8216-D0934D354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0E7E13-816A-423E-B876-F57147571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AEEEE2-21EA-4110-9CD9-A1E3AEC2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0E5FDF-79E1-4B68-86CD-676611F7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6382F7-D4DF-4387-9433-6A6D6D32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8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058E7-E24F-4FCD-A696-E46A40EC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3E77E8-8F0C-455A-BA72-192474FC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75EF45-47D2-437C-AB67-4073395C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E7DA21-4175-4682-85EC-BD99BFD5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7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40A5FF-2360-4E08-945E-B93DDA0F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3751ED-85EE-4A74-9D50-6CA1A540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77E14-B62F-4394-9E3E-08023DA7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6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212E1-0A3D-46D3-B80B-5856420A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2BE62-55E7-4A00-9467-26D15BAF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E4FDB-FEB8-4C18-A774-1D1082DA1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97D62-DC1C-4057-8D71-B6DD5B52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90C55-F9F1-441B-A5AF-C0AD17B0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11ADF-BDC6-44B9-A87A-835CDC05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9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DC7F3-3E42-4319-A5E4-E0D227DF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8D3B50-F2C5-46BF-9092-1110C09E3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9CD5A-A43D-49D3-A992-1207C35C0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E4A9D-D644-4DFE-BE91-9D88067F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B5FC7-19F2-496C-8969-56C9CADB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89710-F5FF-45C1-A1CD-0F48B066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8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596E4-0C31-46E5-8463-11A02F28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686FE-9DF8-43C6-9818-894F7604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29228-49B3-48B1-BAA0-2CE09CC79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76E15-CB20-43A6-A083-DB924C18B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2123-C918-4D5C-B766-6791EDAF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1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ogg/YOLO-Streaming" TargetMode="External"/><Relationship Id="rId7" Type="http://schemas.openxmlformats.org/officeDocument/2006/relationships/hyperlink" Target="https://github.com/Mr-DooSun/SmartMirror_ver.1-use.pyqt5" TargetMode="External"/><Relationship Id="rId2" Type="http://schemas.openxmlformats.org/officeDocument/2006/relationships/hyperlink" Target="https://github.com/dbandrews/cat-ca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loud.google.com/speech-to-text/?hl=ko&amp;utm_source=google&amp;utm_medium=cpc&amp;utm_campaign=japac-KR-all-ko-dr-bkws-all-super-trial-e-dr-1009882&amp;utm_content=text-ad-none-none-DEV_c-CRE_263264136920-ADGP_Hybrid%20%7C%20BKWS%20-%20EXA%20%7C%20Txt%20~%20AI%20%26%20ML%20~%20Speech-to-Text_Speech%20-%20google%20speech%20to%20text%20-%20en-KWID_43700031880239685-kwd-21425535976&amp;userloc_1009833-network_g&amp;utm_term=KW_google%20speech%20to%20text&amp;gclid=Cj0KCQiAubmPBhCyARIsAJWNpiNwcQFBI4L07CqXOUhLkJGxxA6M0M_RGeWSACeHDb26kI1hWHVEpEIaAkTIEALw_wcB&amp;gclsrc=aw.ds" TargetMode="External"/><Relationship Id="rId5" Type="http://schemas.openxmlformats.org/officeDocument/2006/relationships/hyperlink" Target="https://jquery.com/" TargetMode="External"/><Relationship Id="rId4" Type="http://schemas.openxmlformats.org/officeDocument/2006/relationships/hyperlink" Target="https://getbootstrap.kr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415980" y="2934503"/>
            <a:ext cx="3219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Project ECO</a:t>
            </a:r>
            <a:endParaRPr lang="ko-KR" altLang="en-US" sz="4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543594" y="2553055"/>
            <a:ext cx="2263440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576984" y="2510642"/>
            <a:ext cx="22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에코를 만나 보세요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8413851" y="5623137"/>
            <a:ext cx="3318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algun Gothic Semilight" panose="020B0502040204020203" pitchFamily="50" charset="-127"/>
              </a:rPr>
              <a:t>유승환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algun Gothic Semilight" panose="020B0502040204020203" pitchFamily="50" charset="-127"/>
              </a:rPr>
              <a:t> 방현우 안시로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algun Gothic Semilight" panose="020B0502040204020203" pitchFamily="50" charset="-127"/>
              </a:rPr>
              <a:t>이형천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D396DA-F49E-4982-88BB-207404213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74" y="2380930"/>
            <a:ext cx="1292006" cy="13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4704" y="166254"/>
            <a:ext cx="7997280" cy="830997"/>
            <a:chOff x="3819245" y="188165"/>
            <a:chExt cx="5477126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46932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하드웨어 스마트 미러 데모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074" name="그림 8">
            <a:extLst>
              <a:ext uri="{FF2B5EF4-FFF2-40B4-BE49-F238E27FC236}">
                <a16:creationId xmlns:a16="http://schemas.microsoft.com/office/drawing/2014/main" id="{BBD4F264-0FB5-4086-9C1B-D0F19C7DB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02" y="2022750"/>
            <a:ext cx="5397396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50CB5E-BA84-4C5C-A41F-9C9FEECA9CF2}"/>
              </a:ext>
            </a:extLst>
          </p:cNvPr>
          <p:cNvSpPr txBox="1"/>
          <p:nvPr/>
        </p:nvSpPr>
        <p:spPr>
          <a:xfrm>
            <a:off x="5296135" y="1336290"/>
            <a:ext cx="1599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indent="-190500" algn="just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대기 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79E41A-C900-4522-BFE5-0E1A67E1426E}"/>
              </a:ext>
            </a:extLst>
          </p:cNvPr>
          <p:cNvSpPr txBox="1"/>
          <p:nvPr/>
        </p:nvSpPr>
        <p:spPr>
          <a:xfrm>
            <a:off x="4301805" y="1336290"/>
            <a:ext cx="358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0" algn="just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등록된 사람이 감지 되었을 때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576BE3A-8B39-4FA3-912B-060DF42F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02" y="2022750"/>
            <a:ext cx="5397396" cy="382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4704" y="166254"/>
            <a:ext cx="7997280" cy="830997"/>
            <a:chOff x="3819245" y="188165"/>
            <a:chExt cx="5477126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46932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하드웨어 스마트 미러 데모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50CB5E-BA84-4C5C-A41F-9C9FEECA9CF2}"/>
              </a:ext>
            </a:extLst>
          </p:cNvPr>
          <p:cNvSpPr txBox="1"/>
          <p:nvPr/>
        </p:nvSpPr>
        <p:spPr>
          <a:xfrm>
            <a:off x="3940521" y="1380521"/>
            <a:ext cx="431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등록되지 않은 사람이 감지 되었을 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79E41A-C900-4522-BFE5-0E1A67E1426E}"/>
              </a:ext>
            </a:extLst>
          </p:cNvPr>
          <p:cNvSpPr txBox="1"/>
          <p:nvPr/>
        </p:nvSpPr>
        <p:spPr>
          <a:xfrm>
            <a:off x="3584524" y="1380521"/>
            <a:ext cx="5022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음성비서 에코가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음성명령을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입력 받았을 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382B32-275E-4C48-B4B7-B862317CC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54" y="2018908"/>
            <a:ext cx="5400092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395607-BF7E-45CE-8BB0-DFD4ACFDE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51" y="2027788"/>
            <a:ext cx="5397395" cy="382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3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4704" y="166254"/>
            <a:ext cx="7997280" cy="830997"/>
            <a:chOff x="3819245" y="188165"/>
            <a:chExt cx="5477126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46932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소프트웨어 웹 데모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50CB5E-BA84-4C5C-A41F-9C9FEECA9CF2}"/>
              </a:ext>
            </a:extLst>
          </p:cNvPr>
          <p:cNvSpPr txBox="1"/>
          <p:nvPr/>
        </p:nvSpPr>
        <p:spPr>
          <a:xfrm>
            <a:off x="5607869" y="1358069"/>
            <a:ext cx="97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79E41A-C900-4522-BFE5-0E1A67E1426E}"/>
              </a:ext>
            </a:extLst>
          </p:cNvPr>
          <p:cNvSpPr txBox="1"/>
          <p:nvPr/>
        </p:nvSpPr>
        <p:spPr>
          <a:xfrm>
            <a:off x="5373600" y="1336428"/>
            <a:ext cx="1444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B.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대쉬보드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5F298D-D579-4763-B247-84F25076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02" y="2049429"/>
            <a:ext cx="5397396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B4FD2C-4D6B-4A5C-BE2E-97F132589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02" y="2027788"/>
            <a:ext cx="5397396" cy="382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409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4704" y="166254"/>
            <a:ext cx="7997280" cy="830997"/>
            <a:chOff x="3819245" y="188165"/>
            <a:chExt cx="5477126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46932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소프트웨어 웹 데모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50CB5E-BA84-4C5C-A41F-9C9FEECA9CF2}"/>
              </a:ext>
            </a:extLst>
          </p:cNvPr>
          <p:cNvSpPr txBox="1"/>
          <p:nvPr/>
        </p:nvSpPr>
        <p:spPr>
          <a:xfrm>
            <a:off x="4733362" y="1419689"/>
            <a:ext cx="2424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감지기록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79E41A-C900-4522-BFE5-0E1A67E1426E}"/>
              </a:ext>
            </a:extLst>
          </p:cNvPr>
          <p:cNvSpPr txBox="1"/>
          <p:nvPr/>
        </p:nvSpPr>
        <p:spPr>
          <a:xfrm>
            <a:off x="4602275" y="1419689"/>
            <a:ext cx="2686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1804670" algn="l"/>
              </a:tabLs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감지기록 이미지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92796A-C912-42DD-85E3-057FF00AF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99" y="2161924"/>
            <a:ext cx="5397397" cy="369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7D79C0-22F9-4A31-B4D6-9D0E01067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99" y="2161924"/>
            <a:ext cx="5373645" cy="3694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33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4704" y="166254"/>
            <a:ext cx="5039979" cy="830997"/>
            <a:chOff x="3819245" y="188165"/>
            <a:chExt cx="503997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42561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문제점 및 참고 자료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F123754-E6FF-41E0-B2D7-43F1EB585225}"/>
              </a:ext>
            </a:extLst>
          </p:cNvPr>
          <p:cNvSpPr txBox="1"/>
          <p:nvPr/>
        </p:nvSpPr>
        <p:spPr>
          <a:xfrm>
            <a:off x="1516566" y="3079028"/>
            <a:ext cx="922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algn="just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비용</a:t>
            </a:r>
          </a:p>
          <a:p>
            <a:pPr marL="254000" algn="just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GOOGLE STT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비용 문제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무료기간이 종료되면 일 만원 정도 비용 발생될 것으로 예상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68BAA-64AA-4D7A-85D1-A02C8632D92D}"/>
              </a:ext>
            </a:extLst>
          </p:cNvPr>
          <p:cNvSpPr txBox="1"/>
          <p:nvPr/>
        </p:nvSpPr>
        <p:spPr>
          <a:xfrm>
            <a:off x="1516566" y="3952819"/>
            <a:ext cx="7755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algn="just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얼굴인식</a:t>
            </a:r>
          </a:p>
          <a:p>
            <a:pPr marL="254000" algn="just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인식률 미달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 데이터 부족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다각도로 촬영하여 개선하려고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algn="just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이상 재 학습을 실시하였으나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FEF9-C958-4A40-8661-1A93F1152D10}"/>
              </a:ext>
            </a:extLst>
          </p:cNvPr>
          <p:cNvSpPr txBox="1"/>
          <p:nvPr/>
        </p:nvSpPr>
        <p:spPr>
          <a:xfrm>
            <a:off x="1814401" y="2730985"/>
            <a:ext cx="84193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참고 자료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https://github.com/dbandrews/cat-cam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(YOLOV3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Object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https://github.com/ppogg/YOLO-Streaming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(YOLOV3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Object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DESKTOP PAGE CSS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부트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스트랩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MOBILE PAGE CSS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제이 쿼리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6"/>
              </a:rPr>
              <a:t>GOOGLE STT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ko-KR" sz="1800" u="sng" kern="100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7"/>
              </a:rPr>
              <a:t>스마트</a:t>
            </a: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7"/>
              </a:rPr>
              <a:t> </a:t>
            </a:r>
            <a:r>
              <a:rPr lang="en-US" altLang="ko-KR" sz="1800" u="sng" kern="100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7"/>
              </a:rPr>
              <a:t>미러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CBE4E-902A-40DA-9C62-6A36D3FF4735}"/>
              </a:ext>
            </a:extLst>
          </p:cNvPr>
          <p:cNvSpPr txBox="1"/>
          <p:nvPr/>
        </p:nvSpPr>
        <p:spPr>
          <a:xfrm>
            <a:off x="1516566" y="254631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1152921" y="1565975"/>
            <a:ext cx="855023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프로젝트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 설명</a:t>
            </a:r>
            <a:endParaRPr lang="en-US" altLang="ko-KR" sz="4000" b="1" dirty="0"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일정 및 역할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프로젝트 구조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문제점 및 참고자료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 </a:t>
            </a:r>
            <a:endParaRPr lang="en-US" altLang="ko-KR" sz="40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4704" y="166254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프로젝트 설명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71275D-EAF3-42E7-9AEC-D8982E83BD47}"/>
              </a:ext>
            </a:extLst>
          </p:cNvPr>
          <p:cNvSpPr txBox="1"/>
          <p:nvPr/>
        </p:nvSpPr>
        <p:spPr>
          <a:xfrm>
            <a:off x="554704" y="4852311"/>
            <a:ext cx="11077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2021-12-01 ~ 2022-01-31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AD1DA-82E3-4F9D-A01B-260651B3687D}"/>
              </a:ext>
            </a:extLst>
          </p:cNvPr>
          <p:cNvSpPr txBox="1"/>
          <p:nvPr/>
        </p:nvSpPr>
        <p:spPr>
          <a:xfrm>
            <a:off x="554704" y="4355847"/>
            <a:ext cx="1107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기간</a:t>
            </a:r>
            <a:endParaRPr lang="ko-KR" altLang="ko-KR" sz="2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4F513-0F3D-4E99-8939-88E181BBC7A4}"/>
              </a:ext>
            </a:extLst>
          </p:cNvPr>
          <p:cNvSpPr txBox="1"/>
          <p:nvPr/>
        </p:nvSpPr>
        <p:spPr>
          <a:xfrm>
            <a:off x="554704" y="2999521"/>
            <a:ext cx="11077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ECO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CE7C1-6E7E-48D9-9096-8881AE8B01B2}"/>
              </a:ext>
            </a:extLst>
          </p:cNvPr>
          <p:cNvSpPr txBox="1"/>
          <p:nvPr/>
        </p:nvSpPr>
        <p:spPr>
          <a:xfrm>
            <a:off x="554704" y="2482577"/>
            <a:ext cx="1107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명</a:t>
            </a:r>
            <a:endParaRPr lang="ko-KR" altLang="ko-KR" sz="2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48007-39B1-4003-8766-A55985083757}"/>
              </a:ext>
            </a:extLst>
          </p:cNvPr>
          <p:cNvSpPr txBox="1"/>
          <p:nvPr/>
        </p:nvSpPr>
        <p:spPr>
          <a:xfrm>
            <a:off x="554704" y="3474306"/>
            <a:ext cx="1107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ECO</a:t>
            </a:r>
            <a:r>
              <a:rPr lang="ko-KR" altLang="en-US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프로젝트 내부에 구성된 음성비서를 의미 합니다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8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4704" y="166254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프로젝트 설명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FC2A02-C5A6-436F-AA88-29E793C32D51}"/>
              </a:ext>
            </a:extLst>
          </p:cNvPr>
          <p:cNvSpPr txBox="1"/>
          <p:nvPr/>
        </p:nvSpPr>
        <p:spPr>
          <a:xfrm>
            <a:off x="554704" y="2303255"/>
            <a:ext cx="11077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안면 인식 시스템은 미리 정해진 거리에서 적절한 조명과 함께 카메라를 똑바로 바라보고 찍은 이미지를 데이터베이스에 저장된 검증된 이미지와 대조하는 방식으로 동작합니다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코로나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19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인해 사람들은 최대한 서로 간의 접촉을 피하고 원격과 비대면으로 일을 처리하려는 경향을 보이고 있습니다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흐름에 힘입어 회사나 도서관 각종 여러 공공기관을 포함한 여러 곳에서 비 대면 얼굴인식 기기를 사용하는 추세입니다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b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 팀은 현재 얼굴인식이 세계 각지 그리고 우리 일상 속 가운데 많이 스며들어 있지만 실질적으로 가장 많이 얼굴인식이 실생활에 사용되는 곳에 대해 조사 탐구해 보았고 어떤 방향으로 더 이롭게 작용할 수 있을지 고민하며 단점을 개선할 수 있는 방법은 무엇이 있을지 생각해 보았습니다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b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실제로 얼굴인식을 구현해 보면서 이 시스템에 장단점을 찾아내 어떤 분야와 장소에서 사용하는 것이 효과적 일가를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찾아내는 것을 목적으로 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CE7C1-6E7E-48D9-9096-8881AE8B01B2}"/>
              </a:ext>
            </a:extLst>
          </p:cNvPr>
          <p:cNvSpPr txBox="1"/>
          <p:nvPr/>
        </p:nvSpPr>
        <p:spPr>
          <a:xfrm>
            <a:off x="554704" y="1080096"/>
            <a:ext cx="1107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목적</a:t>
            </a:r>
            <a:endParaRPr lang="ko-KR" altLang="ko-KR" sz="2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3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4704" y="166254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프로젝트 설명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CCE7C1-6E7E-48D9-9096-8881AE8B01B2}"/>
              </a:ext>
            </a:extLst>
          </p:cNvPr>
          <p:cNvSpPr txBox="1"/>
          <p:nvPr/>
        </p:nvSpPr>
        <p:spPr>
          <a:xfrm>
            <a:off x="530942" y="1063456"/>
            <a:ext cx="1107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</a:t>
            </a:r>
            <a:r>
              <a:rPr lang="ko-KR" altLang="en-US" sz="2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개발환경</a:t>
            </a:r>
            <a:endParaRPr lang="ko-KR" altLang="ko-KR" sz="2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49ACE4-B878-4C98-9E6A-464C32002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961" y="1656746"/>
            <a:ext cx="2233505" cy="15801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C17D0C-3366-4CA1-BB7D-CC403E050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5" y="3155850"/>
            <a:ext cx="1881443" cy="18814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B4EB74-D3A5-4AD9-8C4E-7094F83F6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29" y="1656746"/>
            <a:ext cx="1397106" cy="1581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A1C2F2-F8D1-4F6B-86C2-BC67E535C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99" y="3155849"/>
            <a:ext cx="1881442" cy="18814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B08D92-68AC-4951-9B8A-99C186E85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1" y="1656746"/>
            <a:ext cx="1581527" cy="15815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A2E57AC-28DA-407F-B838-E8055E9C3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98" y="1604797"/>
            <a:ext cx="2451839" cy="15801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DAF64CC-728F-417B-9971-7B341424B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91" y="1656746"/>
            <a:ext cx="1761207" cy="158011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21FAD9F-D44A-4E38-8C8B-C2E5AA6EE6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13" y="3155849"/>
            <a:ext cx="5794218" cy="188144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AAB456B-5A90-49A0-B69E-0F321F09DB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1" y="4436024"/>
            <a:ext cx="12192000" cy="20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4704" y="166254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프로젝트 설명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CCE7C1-6E7E-48D9-9096-8881AE8B01B2}"/>
              </a:ext>
            </a:extLst>
          </p:cNvPr>
          <p:cNvSpPr txBox="1"/>
          <p:nvPr/>
        </p:nvSpPr>
        <p:spPr>
          <a:xfrm>
            <a:off x="530942" y="1063456"/>
            <a:ext cx="1107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개발환경</a:t>
            </a:r>
            <a:endParaRPr lang="ko-KR" altLang="ko-KR" sz="2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B5FB9A19-6563-42F8-B453-742868075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03394"/>
              </p:ext>
            </p:extLst>
          </p:nvPr>
        </p:nvGraphicFramePr>
        <p:xfrm>
          <a:off x="554704" y="2466972"/>
          <a:ext cx="11053438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2886">
                  <a:extLst>
                    <a:ext uri="{9D8B030D-6E8A-4147-A177-3AD203B41FA5}">
                      <a16:colId xmlns:a16="http://schemas.microsoft.com/office/drawing/2014/main" val="4138502638"/>
                    </a:ext>
                  </a:extLst>
                </a:gridCol>
                <a:gridCol w="9040552">
                  <a:extLst>
                    <a:ext uri="{9D8B030D-6E8A-4147-A177-3AD203B41FA5}">
                      <a16:colId xmlns:a16="http://schemas.microsoft.com/office/drawing/2014/main" val="414650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6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NGINX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콘텐츠 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3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클라이언트 암호화 통신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6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MYSQL</a:t>
                      </a:r>
                      <a:r>
                        <a:rPr lang="ko-KR" altLang="en-US" dirty="0"/>
                        <a:t> 통신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9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MARIADB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저장 및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PYTHON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YOLOv3</a:t>
                      </a:r>
                      <a:r>
                        <a:rPr lang="ko-KR" altLang="en-US" dirty="0"/>
                        <a:t>를 이용한 사람 감지 </a:t>
                      </a:r>
                      <a:r>
                        <a:rPr lang="ko-KR" altLang="en-US" dirty="0" err="1"/>
                        <a:t>및스마트</a:t>
                      </a:r>
                      <a:r>
                        <a:rPr lang="ko-KR" altLang="en-US" dirty="0"/>
                        <a:t> 미러 소프트웨어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3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JQUERY CSS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 웹 페이지 </a:t>
                      </a:r>
                      <a:r>
                        <a:rPr lang="en-US" altLang="ko-KR" dirty="0"/>
                        <a:t>CSS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63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BOOTSTRAP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데스크톱 웹 페이지 </a:t>
                      </a:r>
                      <a:r>
                        <a:rPr lang="en-US" altLang="ko-KR" dirty="0"/>
                        <a:t>CSS </a:t>
                      </a:r>
                      <a:r>
                        <a:rPr lang="ko-KR" altLang="en-US" dirty="0"/>
                        <a:t>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HIGHCHART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베이스에 저장된 데이터 시각화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4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4704" y="166254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예상 진행 일정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EBE697A-B870-410D-91D1-60A70805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527196"/>
            <a:ext cx="11077200" cy="43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4704" y="166254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역할 분담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F3DBA63-B9AD-47F3-9A6B-D45806C03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39" y="1524243"/>
            <a:ext cx="6496929" cy="48635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A74C044-4479-4F5D-8B6E-2CF1A72E5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08720"/>
              </p:ext>
            </p:extLst>
          </p:nvPr>
        </p:nvGraphicFramePr>
        <p:xfrm>
          <a:off x="2844839" y="1524242"/>
          <a:ext cx="6496928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96928">
                  <a:extLst>
                    <a:ext uri="{9D8B030D-6E8A-4147-A177-3AD203B41FA5}">
                      <a16:colId xmlns:a16="http://schemas.microsoft.com/office/drawing/2014/main" val="275078430"/>
                    </a:ext>
                  </a:extLst>
                </a:gridCol>
              </a:tblGrid>
              <a:tr h="4863551">
                <a:tc>
                  <a:txBody>
                    <a:bodyPr/>
                    <a:lstStyle/>
                    <a:p>
                      <a:pPr marL="190500" indent="-190500" algn="just"/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웹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lvl="0" indent="-1714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데이터 베이스에 입력된 값 출력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lvl="0" indent="-171450" algn="just">
                        <a:buFontTx/>
                        <a:buChar char="-"/>
                      </a:pP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데이터 시각화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lvl="0" indent="-171450" algn="just">
                        <a:buFontTx/>
                        <a:buChar char="-"/>
                      </a:pP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0500" indent="-190500"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MYSQL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lvl="0" indent="-1714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데이터 베이스 생성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테이블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칼럼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171450" lvl="0" indent="-171450" algn="just">
                        <a:buFontTx/>
                        <a:buChar char="-"/>
                      </a:pP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자료 입</a:t>
                      </a: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lvl="0" indent="-171450" algn="just">
                        <a:buFontTx/>
                        <a:buChar char="-"/>
                      </a:pP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0500" indent="-190500"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lvl="0" indent="-171450" algn="just">
                        <a:buFontTx/>
                        <a:buChar char="-"/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Opencv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를 이용한 얼굴인식</a:t>
                      </a:r>
                    </a:p>
                    <a:p>
                      <a:pPr marL="171450" lvl="0" indent="-171450" algn="just">
                        <a:buFontTx/>
                        <a:buChar char="-"/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GOOGLE SST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를 이용한 음성인식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lvl="0" indent="-171450" algn="just">
                        <a:buFontTx/>
                        <a:buChar char="-"/>
                      </a:pP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0500" indent="-190500" algn="just"/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음성인식</a:t>
                      </a:r>
                    </a:p>
                    <a:p>
                      <a:pPr marL="171450" lvl="0" indent="-1714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지정된 음성 데이터에 반응 하도록 설정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lvl="0" indent="-171450" algn="just">
                        <a:buFontTx/>
                        <a:buChar char="-"/>
                      </a:pP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0500" indent="-190500" algn="just"/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스마트 미러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하드웨어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lvl="0" indent="-1714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날씨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뉴스 헤드라인 및 감지된 사람의 이름 출력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lvl="0" indent="-171450" algn="just">
                        <a:buFontTx/>
                        <a:buChar char="-"/>
                      </a:pP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0500" indent="-190500"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SOCKET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lvl="0" indent="-1714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두개의 라즈베리 파이 통신 프로토콜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39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1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F46331C-EF57-4BF2-AEC8-5BBDAEE60D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37" y="1634746"/>
            <a:ext cx="6997134" cy="2345389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5EE767-D00D-4AA6-953B-49D09BCAC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40263"/>
              </p:ext>
            </p:extLst>
          </p:nvPr>
        </p:nvGraphicFramePr>
        <p:xfrm>
          <a:off x="2624337" y="4122490"/>
          <a:ext cx="6997134" cy="219456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441033">
                  <a:extLst>
                    <a:ext uri="{9D8B030D-6E8A-4147-A177-3AD203B41FA5}">
                      <a16:colId xmlns:a16="http://schemas.microsoft.com/office/drawing/2014/main" val="3974532708"/>
                    </a:ext>
                  </a:extLst>
                </a:gridCol>
                <a:gridCol w="5556101">
                  <a:extLst>
                    <a:ext uri="{9D8B030D-6E8A-4147-A177-3AD203B41FA5}">
                      <a16:colId xmlns:a16="http://schemas.microsoft.com/office/drawing/2014/main" val="1764210241"/>
                    </a:ext>
                  </a:extLst>
                </a:gridCol>
              </a:tblGrid>
              <a:tr h="214021"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소프트웨어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구성 내용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6954313"/>
                  </a:ext>
                </a:extLst>
              </a:tr>
              <a:tr h="856084">
                <a:tc>
                  <a:txBody>
                    <a:bodyPr/>
                    <a:lstStyle/>
                    <a:p>
                      <a:pPr marL="190500" indent="-190500" algn="ctr"/>
                      <a:endParaRPr lang="en-US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0500" indent="-190500"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Python3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just"/>
                      <a:r>
                        <a:rPr lang="ko-KR" sz="1600" kern="100" dirty="0">
                          <a:effectLst/>
                        </a:rPr>
                        <a:t>얼굴 인식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opencv</a:t>
                      </a:r>
                      <a:r>
                        <a:rPr lang="en-US" sz="1600" kern="100" dirty="0">
                          <a:effectLst/>
                        </a:rPr>
                        <a:t>), </a:t>
                      </a:r>
                      <a:r>
                        <a:rPr lang="ko-KR" sz="1600" kern="100" dirty="0">
                          <a:effectLst/>
                        </a:rPr>
                        <a:t>학습된 데이터 사용</a:t>
                      </a:r>
                    </a:p>
                    <a:p>
                      <a:pPr marL="190500" indent="-190500" algn="just"/>
                      <a:r>
                        <a:rPr lang="ko-KR" sz="1600" kern="100" dirty="0">
                          <a:effectLst/>
                        </a:rPr>
                        <a:t>음성 인식</a:t>
                      </a:r>
                      <a:r>
                        <a:rPr lang="en-US" sz="1600" kern="100" dirty="0">
                          <a:effectLst/>
                        </a:rPr>
                        <a:t>(google </a:t>
                      </a:r>
                      <a:r>
                        <a:rPr lang="en-US" sz="1600" kern="100" dirty="0" err="1">
                          <a:effectLst/>
                        </a:rPr>
                        <a:t>stt</a:t>
                      </a:r>
                      <a:r>
                        <a:rPr lang="en-US" sz="1600" kern="100" dirty="0">
                          <a:effectLst/>
                        </a:rPr>
                        <a:t> base)</a:t>
                      </a:r>
                      <a:endParaRPr lang="ko-KR" sz="1600" kern="100" dirty="0">
                        <a:effectLst/>
                      </a:endParaRPr>
                    </a:p>
                    <a:p>
                      <a:pPr marL="190500" indent="-190500" algn="just"/>
                      <a:r>
                        <a:rPr lang="en-US" sz="1600" kern="100" dirty="0">
                          <a:effectLst/>
                        </a:rPr>
                        <a:t>SOCKET </a:t>
                      </a:r>
                      <a:endParaRPr lang="ko-KR" sz="1600" kern="100" dirty="0">
                        <a:effectLst/>
                      </a:endParaRPr>
                    </a:p>
                    <a:p>
                      <a:pPr marL="190500" indent="-190500" algn="just"/>
                      <a:r>
                        <a:rPr lang="en-US" sz="1600" kern="100" dirty="0">
                          <a:effectLst/>
                        </a:rPr>
                        <a:t>FLASK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501600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PHP, HTML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just"/>
                      <a:r>
                        <a:rPr lang="ko-KR" sz="1600" kern="100" dirty="0">
                          <a:effectLst/>
                        </a:rPr>
                        <a:t>데이터 베이스에 기록된 데이터 출력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098540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just">
                        <a:tabLst>
                          <a:tab pos="77152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서버 구축 및 데이터베이스 작성 및 관리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25015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YOLOV3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just">
                        <a:tabLst>
                          <a:tab pos="77152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데이터 학습 및 테스트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296659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GOOGLE STT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just">
                        <a:tabLst>
                          <a:tab pos="77152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음성인식 시스템 구성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69844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C940F6B-BA9C-4558-8DF4-27088EBF2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99716"/>
              </p:ext>
            </p:extLst>
          </p:nvPr>
        </p:nvGraphicFramePr>
        <p:xfrm>
          <a:off x="2293442" y="2449828"/>
          <a:ext cx="7658923" cy="234539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450332">
                  <a:extLst>
                    <a:ext uri="{9D8B030D-6E8A-4147-A177-3AD203B41FA5}">
                      <a16:colId xmlns:a16="http://schemas.microsoft.com/office/drawing/2014/main" val="2290251723"/>
                    </a:ext>
                  </a:extLst>
                </a:gridCol>
                <a:gridCol w="1349980">
                  <a:extLst>
                    <a:ext uri="{9D8B030D-6E8A-4147-A177-3AD203B41FA5}">
                      <a16:colId xmlns:a16="http://schemas.microsoft.com/office/drawing/2014/main" val="3180347629"/>
                    </a:ext>
                  </a:extLst>
                </a:gridCol>
                <a:gridCol w="4858611">
                  <a:extLst>
                    <a:ext uri="{9D8B030D-6E8A-4147-A177-3AD203B41FA5}">
                      <a16:colId xmlns:a16="http://schemas.microsoft.com/office/drawing/2014/main" val="2702964750"/>
                    </a:ext>
                  </a:extLst>
                </a:gridCol>
              </a:tblGrid>
              <a:tr h="260599"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하드웨어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모델명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상세 설명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512592"/>
                  </a:ext>
                </a:extLst>
              </a:tr>
              <a:tr h="260599"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RaspberryPi4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en-US" sz="1600" kern="100" dirty="0">
                          <a:effectLst/>
                        </a:rPr>
                        <a:t>RaspberryPi4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얼굴인식 및 인식되었을 때 데이터 베이스에 기록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9793896"/>
                  </a:ext>
                </a:extLst>
              </a:tr>
              <a:tr h="521198"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Sub </a:t>
                      </a:r>
                    </a:p>
                    <a:p>
                      <a:pPr marL="190500" indent="-190500"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RaspberryPi4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en-US" sz="1600" kern="100" dirty="0">
                          <a:effectLst/>
                        </a:rPr>
                        <a:t>RaspberryPi4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l"/>
                      <a:r>
                        <a:rPr lang="ko-KR" sz="1600" kern="100" dirty="0">
                          <a:effectLst/>
                        </a:rPr>
                        <a:t>스마트 미러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시간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날씨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뉴스 헤드라인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</a:p>
                    <a:p>
                      <a:pPr marL="190500" indent="-190500" algn="l"/>
                      <a:r>
                        <a:rPr lang="ko-KR" sz="1600" kern="100" dirty="0">
                          <a:effectLst/>
                        </a:rPr>
                        <a:t>감지된 데이터 출력</a:t>
                      </a:r>
                      <a:r>
                        <a:rPr lang="en-US" sz="1600" kern="100" dirty="0">
                          <a:effectLst/>
                        </a:rPr>
                        <a:t>), </a:t>
                      </a:r>
                      <a:r>
                        <a:rPr lang="ko-KR" sz="1600" kern="100" dirty="0">
                          <a:effectLst/>
                        </a:rPr>
                        <a:t>스피커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132878"/>
                  </a:ext>
                </a:extLst>
              </a:tr>
              <a:tr h="260599"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스피커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ko-KR" sz="1600" kern="100">
                          <a:effectLst/>
                        </a:rPr>
                        <a:t>스피커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l"/>
                      <a:r>
                        <a:rPr lang="ko-KR" sz="1600" kern="100" dirty="0">
                          <a:effectLst/>
                        </a:rPr>
                        <a:t>음성인식 답변 출력 및 이상감지 신호 출력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958583"/>
                  </a:ext>
                </a:extLst>
              </a:tr>
              <a:tr h="260599"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마이크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ko-KR" sz="1600" kern="100">
                          <a:effectLst/>
                        </a:rPr>
                        <a:t>마이크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l"/>
                      <a:r>
                        <a:rPr lang="ko-KR" sz="1600" kern="100" dirty="0">
                          <a:effectLst/>
                        </a:rPr>
                        <a:t>음성인식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883114"/>
                  </a:ext>
                </a:extLst>
              </a:tr>
              <a:tr h="260599"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카메라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ko-KR" sz="1600" kern="100">
                          <a:effectLst/>
                        </a:rPr>
                        <a:t>카메라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l"/>
                      <a:r>
                        <a:rPr lang="ko-KR" sz="1600" kern="100" dirty="0">
                          <a:effectLst/>
                        </a:rPr>
                        <a:t>주변 환경 모니터링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737844"/>
                  </a:ext>
                </a:extLst>
              </a:tr>
              <a:tr h="521198"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릴레이 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0500" indent="-190500" algn="ctr"/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컨트롤러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ctr"/>
                      <a:r>
                        <a:rPr lang="ko-KR" sz="1600" kern="100" dirty="0">
                          <a:effectLst/>
                        </a:rPr>
                        <a:t>릴레이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marL="190500" indent="-190500" algn="ctr"/>
                      <a:r>
                        <a:rPr lang="ko-KR" sz="1600" kern="100" dirty="0">
                          <a:effectLst/>
                        </a:rPr>
                        <a:t>컨트롤러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0" indent="-190500" algn="l"/>
                      <a:r>
                        <a:rPr lang="ko-KR" sz="1600" kern="100" dirty="0">
                          <a:effectLst/>
                        </a:rPr>
                        <a:t>감지된 사람에 따라 반응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350701"/>
                  </a:ext>
                </a:extLst>
              </a:tr>
            </a:tbl>
          </a:graphicData>
        </a:graphic>
      </p:graphicFrame>
      <p:grpSp>
        <p:nvGrpSpPr>
          <p:cNvPr id="12" name="그룹 5">
            <a:extLst>
              <a:ext uri="{FF2B5EF4-FFF2-40B4-BE49-F238E27FC236}">
                <a16:creationId xmlns:a16="http://schemas.microsoft.com/office/drawing/2014/main" id="{3B4164A9-76FB-40D5-BF4E-0317822DFB86}"/>
              </a:ext>
            </a:extLst>
          </p:cNvPr>
          <p:cNvGrpSpPr/>
          <p:nvPr/>
        </p:nvGrpSpPr>
        <p:grpSpPr>
          <a:xfrm>
            <a:off x="554703" y="166254"/>
            <a:ext cx="6486925" cy="654537"/>
            <a:chOff x="3819245" y="188165"/>
            <a:chExt cx="3696296" cy="9636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E77BF2-292A-4239-A271-D1BE5453852C}"/>
                </a:ext>
              </a:extLst>
            </p:cNvPr>
            <p:cNvSpPr/>
            <p:nvPr/>
          </p:nvSpPr>
          <p:spPr>
            <a:xfrm>
              <a:off x="4318251" y="290876"/>
              <a:ext cx="3197290" cy="86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소프트웨어 구성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C5889A-2A08-47D6-A035-6247864B0465}"/>
                </a:ext>
              </a:extLst>
            </p:cNvPr>
            <p:cNvSpPr txBox="1"/>
            <p:nvPr/>
          </p:nvSpPr>
          <p:spPr>
            <a:xfrm>
              <a:off x="3819245" y="188165"/>
              <a:ext cx="4990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6" name="그룹 5">
            <a:extLst>
              <a:ext uri="{FF2B5EF4-FFF2-40B4-BE49-F238E27FC236}">
                <a16:creationId xmlns:a16="http://schemas.microsoft.com/office/drawing/2014/main" id="{E455B63D-A0E5-463A-B6A3-8E4285E9FC3D}"/>
              </a:ext>
            </a:extLst>
          </p:cNvPr>
          <p:cNvGrpSpPr/>
          <p:nvPr/>
        </p:nvGrpSpPr>
        <p:grpSpPr>
          <a:xfrm>
            <a:off x="554703" y="166254"/>
            <a:ext cx="6486925" cy="654537"/>
            <a:chOff x="3819245" y="188165"/>
            <a:chExt cx="3696296" cy="96367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A6BF0D-4DF4-4898-B806-FF524746F2C4}"/>
                </a:ext>
              </a:extLst>
            </p:cNvPr>
            <p:cNvSpPr/>
            <p:nvPr/>
          </p:nvSpPr>
          <p:spPr>
            <a:xfrm>
              <a:off x="4318251" y="290876"/>
              <a:ext cx="3197290" cy="86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rPr>
                <a:t>하드웨어 구성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762D68-3AEE-4C37-A736-66B3B79B6E76}"/>
                </a:ext>
              </a:extLst>
            </p:cNvPr>
            <p:cNvSpPr txBox="1"/>
            <p:nvPr/>
          </p:nvSpPr>
          <p:spPr>
            <a:xfrm>
              <a:off x="3819245" y="188165"/>
              <a:ext cx="4990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3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5455</TotalTime>
  <Words>576</Words>
  <Application>Microsoft Office PowerPoint</Application>
  <PresentationFormat>와이드스크린</PresentationFormat>
  <Paragraphs>151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KoPubWorld돋움체 Light</vt:lpstr>
      <vt:lpstr>맑은 고딕</vt:lpstr>
      <vt:lpstr>KoPubWorld돋움체 Bold</vt:lpstr>
      <vt:lpstr>HY헤드라인M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SeungHwan</cp:lastModifiedBy>
  <cp:revision>179</cp:revision>
  <dcterms:created xsi:type="dcterms:W3CDTF">2020-01-03T14:16:53Z</dcterms:created>
  <dcterms:modified xsi:type="dcterms:W3CDTF">2022-02-24T01:45:26Z</dcterms:modified>
</cp:coreProperties>
</file>