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21AF44-C99A-4164-92FA-030E7932DB1E}">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he\OneDrive\Documents\projectdata-nyse_curr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he\OneDrive\Documents\projectdata-nyse_current.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mathe\OneDrive\Documents\projectdata-nyse_curr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mathe\OneDrive\Documents\projectdata-nyse_curr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[projectdata-nyse_current.xlsx]summary_statistics1!PivotTable1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Average revenue for Healthcare and information technology sector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summary_statistics1!$B$3:$B$4</c:f>
              <c:strCache>
                <c:ptCount val="1"/>
                <c:pt idx="0">
                  <c:v>Year 1</c:v>
                </c:pt>
              </c:strCache>
            </c:strRef>
          </c:tx>
          <c:spPr>
            <a:solidFill>
              <a:schemeClr val="accent1"/>
            </a:solidFill>
            <a:ln>
              <a:noFill/>
            </a:ln>
            <a:effectLst/>
          </c:spPr>
          <c:invertIfNegative val="0"/>
          <c:cat>
            <c:strRef>
              <c:f>summary_statistics1!$A$5:$A$7</c:f>
              <c:strCache>
                <c:ptCount val="2"/>
                <c:pt idx="0">
                  <c:v>Health Care</c:v>
                </c:pt>
                <c:pt idx="1">
                  <c:v>Information Technology</c:v>
                </c:pt>
              </c:strCache>
            </c:strRef>
          </c:cat>
          <c:val>
            <c:numRef>
              <c:f>summary_statistics1!$B$5:$B$7</c:f>
              <c:numCache>
                <c:formatCode>General</c:formatCode>
                <c:ptCount val="2"/>
                <c:pt idx="0">
                  <c:v>20079451562.5</c:v>
                </c:pt>
                <c:pt idx="1">
                  <c:v>15546943135.59322</c:v>
                </c:pt>
              </c:numCache>
            </c:numRef>
          </c:val>
          <c:extLst>
            <c:ext xmlns:c16="http://schemas.microsoft.com/office/drawing/2014/chart" uri="{C3380CC4-5D6E-409C-BE32-E72D297353CC}">
              <c16:uniqueId val="{00000000-8466-4A30-BFC1-FA8475961DCE}"/>
            </c:ext>
          </c:extLst>
        </c:ser>
        <c:ser>
          <c:idx val="1"/>
          <c:order val="1"/>
          <c:tx>
            <c:strRef>
              <c:f>summary_statistics1!$C$3:$C$4</c:f>
              <c:strCache>
                <c:ptCount val="1"/>
                <c:pt idx="0">
                  <c:v>Year 2</c:v>
                </c:pt>
              </c:strCache>
            </c:strRef>
          </c:tx>
          <c:spPr>
            <a:solidFill>
              <a:schemeClr val="accent2"/>
            </a:solidFill>
            <a:ln>
              <a:noFill/>
            </a:ln>
            <a:effectLst/>
          </c:spPr>
          <c:invertIfNegative val="0"/>
          <c:cat>
            <c:strRef>
              <c:f>summary_statistics1!$A$5:$A$7</c:f>
              <c:strCache>
                <c:ptCount val="2"/>
                <c:pt idx="0">
                  <c:v>Health Care</c:v>
                </c:pt>
                <c:pt idx="1">
                  <c:v>Information Technology</c:v>
                </c:pt>
              </c:strCache>
            </c:strRef>
          </c:cat>
          <c:val>
            <c:numRef>
              <c:f>summary_statistics1!$C$5:$C$7</c:f>
              <c:numCache>
                <c:formatCode>General</c:formatCode>
                <c:ptCount val="2"/>
                <c:pt idx="0">
                  <c:v>21652955812.5</c:v>
                </c:pt>
                <c:pt idx="1">
                  <c:v>15391407779.661016</c:v>
                </c:pt>
              </c:numCache>
            </c:numRef>
          </c:val>
          <c:extLst>
            <c:ext xmlns:c16="http://schemas.microsoft.com/office/drawing/2014/chart" uri="{C3380CC4-5D6E-409C-BE32-E72D297353CC}">
              <c16:uniqueId val="{00000001-8466-4A30-BFC1-FA8475961DCE}"/>
            </c:ext>
          </c:extLst>
        </c:ser>
        <c:ser>
          <c:idx val="2"/>
          <c:order val="2"/>
          <c:tx>
            <c:strRef>
              <c:f>summary_statistics1!$D$3:$D$4</c:f>
              <c:strCache>
                <c:ptCount val="1"/>
                <c:pt idx="0">
                  <c:v>Year 3</c:v>
                </c:pt>
              </c:strCache>
            </c:strRef>
          </c:tx>
          <c:spPr>
            <a:solidFill>
              <a:schemeClr val="accent3"/>
            </a:solidFill>
            <a:ln>
              <a:noFill/>
            </a:ln>
            <a:effectLst/>
          </c:spPr>
          <c:invertIfNegative val="0"/>
          <c:cat>
            <c:strRef>
              <c:f>summary_statistics1!$A$5:$A$7</c:f>
              <c:strCache>
                <c:ptCount val="2"/>
                <c:pt idx="0">
                  <c:v>Health Care</c:v>
                </c:pt>
                <c:pt idx="1">
                  <c:v>Information Technology</c:v>
                </c:pt>
              </c:strCache>
            </c:strRef>
          </c:cat>
          <c:val>
            <c:numRef>
              <c:f>summary_statistics1!$D$5:$D$7</c:f>
              <c:numCache>
                <c:formatCode>General</c:formatCode>
                <c:ptCount val="2"/>
                <c:pt idx="0">
                  <c:v>24918770489.361702</c:v>
                </c:pt>
                <c:pt idx="1">
                  <c:v>16763203719.298246</c:v>
                </c:pt>
              </c:numCache>
            </c:numRef>
          </c:val>
          <c:extLst>
            <c:ext xmlns:c16="http://schemas.microsoft.com/office/drawing/2014/chart" uri="{C3380CC4-5D6E-409C-BE32-E72D297353CC}">
              <c16:uniqueId val="{00000002-8466-4A30-BFC1-FA8475961DCE}"/>
            </c:ext>
          </c:extLst>
        </c:ser>
        <c:ser>
          <c:idx val="3"/>
          <c:order val="3"/>
          <c:tx>
            <c:strRef>
              <c:f>summary_statistics1!$E$3:$E$4</c:f>
              <c:strCache>
                <c:ptCount val="1"/>
                <c:pt idx="0">
                  <c:v>Year 4</c:v>
                </c:pt>
              </c:strCache>
            </c:strRef>
          </c:tx>
          <c:spPr>
            <a:solidFill>
              <a:schemeClr val="accent4"/>
            </a:solidFill>
            <a:ln>
              <a:noFill/>
            </a:ln>
            <a:effectLst/>
          </c:spPr>
          <c:invertIfNegative val="0"/>
          <c:cat>
            <c:strRef>
              <c:f>summary_statistics1!$A$5:$A$7</c:f>
              <c:strCache>
                <c:ptCount val="2"/>
                <c:pt idx="0">
                  <c:v>Health Care</c:v>
                </c:pt>
                <c:pt idx="1">
                  <c:v>Information Technology</c:v>
                </c:pt>
              </c:strCache>
            </c:strRef>
          </c:cat>
          <c:val>
            <c:numRef>
              <c:f>summary_statistics1!$E$5:$E$7</c:f>
              <c:numCache>
                <c:formatCode>General</c:formatCode>
                <c:ptCount val="2"/>
                <c:pt idx="0">
                  <c:v>27312225702.127659</c:v>
                </c:pt>
                <c:pt idx="1">
                  <c:v>16035034618.181818</c:v>
                </c:pt>
              </c:numCache>
            </c:numRef>
          </c:val>
          <c:extLst>
            <c:ext xmlns:c16="http://schemas.microsoft.com/office/drawing/2014/chart" uri="{C3380CC4-5D6E-409C-BE32-E72D297353CC}">
              <c16:uniqueId val="{00000003-8466-4A30-BFC1-FA8475961DCE}"/>
            </c:ext>
          </c:extLst>
        </c:ser>
        <c:dLbls>
          <c:showLegendKey val="0"/>
          <c:showVal val="0"/>
          <c:showCatName val="0"/>
          <c:showSerName val="0"/>
          <c:showPercent val="0"/>
          <c:showBubbleSize val="0"/>
        </c:dLbls>
        <c:gapWidth val="219"/>
        <c:overlap val="-27"/>
        <c:axId val="1422534448"/>
        <c:axId val="1422529040"/>
      </c:barChart>
      <c:catAx>
        <c:axId val="1422534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Sector</a:t>
                </a:r>
              </a:p>
              <a:p>
                <a:pPr>
                  <a:defRPr sz="1000" b="0" i="0" u="none" strike="noStrike" kern="1200" baseline="0">
                    <a:solidFill>
                      <a:schemeClr val="tx1">
                        <a:lumMod val="65000"/>
                        <a:lumOff val="35000"/>
                      </a:schemeClr>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529040"/>
        <c:crosses val="autoZero"/>
        <c:auto val="1"/>
        <c:lblAlgn val="ctr"/>
        <c:lblOffset val="100"/>
        <c:noMultiLvlLbl val="0"/>
      </c:catAx>
      <c:valAx>
        <c:axId val="1422529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a:p>
                <a:pPr>
                  <a:defRPr sz="1000" b="0" i="0" u="none" strike="noStrike" kern="1200" baseline="0">
                    <a:solidFill>
                      <a:schemeClr val="tx1">
                        <a:lumMod val="65000"/>
                        <a:lumOff val="35000"/>
                      </a:schemeClr>
                    </a:solidFill>
                    <a:latin typeface="+mn-lt"/>
                    <a:ea typeface="+mn-ea"/>
                    <a:cs typeface="+mn-cs"/>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534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summary_statistics1!$J$5</c:f>
              <c:strCache>
                <c:ptCount val="1"/>
                <c:pt idx="0">
                  <c:v>Health care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summary_statistics1!$K$4:$M$4</c:f>
              <c:strCache>
                <c:ptCount val="3"/>
                <c:pt idx="0">
                  <c:v>Year 1 to Year 2</c:v>
                </c:pt>
                <c:pt idx="1">
                  <c:v>Year 2 to Year 3</c:v>
                </c:pt>
                <c:pt idx="2">
                  <c:v>Year 3 to Year 4</c:v>
                </c:pt>
              </c:strCache>
            </c:strRef>
          </c:cat>
          <c:val>
            <c:numRef>
              <c:f>summary_statistics1!$K$5:$M$5</c:f>
              <c:numCache>
                <c:formatCode>0%</c:formatCode>
                <c:ptCount val="3"/>
                <c:pt idx="0">
                  <c:v>7.8363905762179609E-2</c:v>
                </c:pt>
                <c:pt idx="1">
                  <c:v>0.15082535175065498</c:v>
                </c:pt>
                <c:pt idx="2">
                  <c:v>9.6050293243311047E-2</c:v>
                </c:pt>
              </c:numCache>
            </c:numRef>
          </c:val>
          <c:extLst>
            <c:ext xmlns:c16="http://schemas.microsoft.com/office/drawing/2014/chart" uri="{C3380CC4-5D6E-409C-BE32-E72D297353CC}">
              <c16:uniqueId val="{00000000-D949-4FDE-AF61-2BD89B6F10FB}"/>
            </c:ext>
          </c:extLst>
        </c:ser>
        <c:ser>
          <c:idx val="1"/>
          <c:order val="1"/>
          <c:tx>
            <c:strRef>
              <c:f>summary_statistics1!$J$6</c:f>
              <c:strCache>
                <c:ptCount val="1"/>
                <c:pt idx="0">
                  <c:v>IT</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summary_statistics1!$K$4:$M$4</c:f>
              <c:strCache>
                <c:ptCount val="3"/>
                <c:pt idx="0">
                  <c:v>Year 1 to Year 2</c:v>
                </c:pt>
                <c:pt idx="1">
                  <c:v>Year 2 to Year 3</c:v>
                </c:pt>
                <c:pt idx="2">
                  <c:v>Year 3 to Year 4</c:v>
                </c:pt>
              </c:strCache>
            </c:strRef>
          </c:cat>
          <c:val>
            <c:numRef>
              <c:f>summary_statistics1!$K$6:$M$6</c:f>
              <c:numCache>
                <c:formatCode>0%</c:formatCode>
                <c:ptCount val="3"/>
                <c:pt idx="0">
                  <c:v>-1.000424035617138E-2</c:v>
                </c:pt>
                <c:pt idx="1">
                  <c:v>5.4447271235855146E-2</c:v>
                </c:pt>
                <c:pt idx="2">
                  <c:v>-4.3438540347638964E-2</c:v>
                </c:pt>
              </c:numCache>
            </c:numRef>
          </c:val>
          <c:extLst>
            <c:ext xmlns:c16="http://schemas.microsoft.com/office/drawing/2014/chart" uri="{C3380CC4-5D6E-409C-BE32-E72D297353CC}">
              <c16:uniqueId val="{00000001-D949-4FDE-AF61-2BD89B6F10FB}"/>
            </c:ext>
          </c:extLst>
        </c:ser>
        <c:dLbls>
          <c:dLblPos val="outEnd"/>
          <c:showLegendKey val="0"/>
          <c:showVal val="1"/>
          <c:showCatName val="0"/>
          <c:showSerName val="0"/>
          <c:showPercent val="0"/>
          <c:showBubbleSize val="0"/>
        </c:dLbls>
        <c:gapWidth val="219"/>
        <c:overlap val="-27"/>
        <c:axId val="1802950256"/>
        <c:axId val="1802954832"/>
      </c:barChart>
      <c:catAx>
        <c:axId val="1802950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2954832"/>
        <c:crosses val="autoZero"/>
        <c:auto val="1"/>
        <c:lblAlgn val="ctr"/>
        <c:lblOffset val="100"/>
        <c:noMultiLvlLbl val="0"/>
      </c:catAx>
      <c:valAx>
        <c:axId val="18029548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r>
                  <a:rPr lang="en-US" baseline="0"/>
                  <a:t> growth(%)</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29502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Summary_statistics2!$A$2:$A$48</cx:f>
        <cx:lvl ptCount="47" formatCode="&quot;$&quot;#,##0.00">
          <cx:pt idx="0">22859000000</cx:pt>
          <cx:pt idx="1">146849686000</cx:pt>
          <cx:pt idx="2">20405000000</cx:pt>
          <cx:pt idx="3">3084000000</cx:pt>
          <cx:pt idx="4">22991000000</cx:pt>
          <cx:pt idx="5">79156500000</cx:pt>
          <cx:pt idx="6">9968000000</cx:pt>
          <cx:pt idx="7">3714000000</cx:pt>
          <cx:pt idx="8">12483000000</cx:pt>
          <cx:pt idx="9">11448800000</cx:pt>
          <cx:pt idx="10">16560000000</cx:pt>
          <cx:pt idx="11">7477000000</cx:pt>
          <cx:pt idx="12">121546000000</cx:pt>
          <cx:pt idx="13">11229200000</cx:pt>
          <cx:pt idx="14">4796473000</cx:pt>
          <cx:pt idx="15">37876000000</cx:pt>
          <cx:pt idx="16">22760000000</cx:pt>
          <cx:pt idx="17">1966814000</cx:pt>
          <cx:pt idx="18">7493000000</cx:pt>
          <cx:pt idx="19">13781837000</cx:pt>
          <cx:pt idx="20">2493700000</cx:pt>
          <cx:pt idx="21">32639000000</cx:pt>
          <cx:pt idx="22">39678000000</cx:pt>
          <cx:pt idx="23">2832700000</cx:pt>
          <cx:pt idx="24">10629719000</cx:pt>
          <cx:pt idx="25">54379000000</cx:pt>
          <cx:pt idx="26">1601892000</cx:pt>
          <cx:pt idx="27">2398373000</cx:pt>
          <cx:pt idx="28">2704400000</cx:pt>
          <cx:pt idx="29">8680100000</cx:pt>
          <cx:pt idx="30">19958700000</cx:pt>
          <cx:pt idx="31">190884000000</cx:pt>
          <cx:pt idx="32">39498000000</cx:pt>
          <cx:pt idx="33">2508257000</cx:pt>
          <cx:pt idx="34">5386703000</cx:pt>
          <cx:pt idx="35">48851000000</cx:pt>
          <cx:pt idx="36">2262359000</cx:pt>
          <cx:pt idx="37">4860427000</cx:pt>
          <cx:pt idx="38">11325000000</cx:pt>
          <cx:pt idx="39">16965400000</cx:pt>
          <cx:pt idx="40">184840000000</cx:pt>
          <cx:pt idx="41">3217800000</cx:pt>
          <cx:pt idx="42">1032336000</cx:pt>
          <cx:pt idx="43">2042332000</cx:pt>
          <cx:pt idx="44">2674300000</cx:pt>
          <cx:pt idx="45">5997800000</cx:pt>
          <cx:pt idx="46">4888000000</cx:pt>
        </cx:lvl>
      </cx:numDim>
    </cx:data>
  </cx:chartData>
  <cx:chart>
    <cx:title pos="t" align="ctr" overlay="0">
      <cx:tx>
        <cx:txData>
          <cx:v>Revenue for Health Care Year 4</cx:v>
        </cx:txData>
      </cx:tx>
      <cx:txPr>
        <a:bodyPr spcFirstLastPara="1" vertOverflow="ellipsis" horzOverflow="overflow" wrap="square" lIns="0" tIns="0" rIns="0" bIns="0" anchor="ctr" anchorCtr="1"/>
        <a:lstStyle/>
        <a:p>
          <a:pPr algn="ctr" rtl="0">
            <a:defRPr>
              <a:solidFill>
                <a:schemeClr val="tx1"/>
              </a:solidFill>
            </a:defRPr>
          </a:pPr>
          <a:r>
            <a:rPr lang="en-US" sz="1400" b="0" i="0" u="none" strike="noStrike" baseline="0">
              <a:solidFill>
                <a:schemeClr val="tx1"/>
              </a:solidFill>
              <a:latin typeface="Calibri" panose="020F0502020204030204"/>
            </a:rPr>
            <a:t>Revenue for Health Care Year 4</a:t>
          </a:r>
        </a:p>
      </cx:txPr>
    </cx:title>
    <cx:plotArea>
      <cx:plotAreaRegion>
        <cx:series layoutId="clusteredColumn" uniqueId="{DF4B1880-8D8B-42D4-B241-9282A9E500AA}">
          <cx:dataId val="0"/>
          <cx:layoutPr>
            <cx:binning intervalClosed="r">
              <cx:binSize val="41000000000"/>
            </cx:binning>
          </cx:layoutPr>
        </cx:series>
      </cx:plotAreaRegion>
      <cx:axis id="0">
        <cx:catScaling gapWidth="0"/>
        <cx:title>
          <cx:tx>
            <cx:rich>
              <a:bodyPr spcFirstLastPara="1" vertOverflow="ellipsis" horzOverflow="overflow" wrap="square" lIns="0" tIns="0" rIns="0" bIns="0" anchor="ctr" anchorCtr="1"/>
              <a:lstStyle/>
              <a:p>
                <a:pPr algn="ctr" rtl="0">
                  <a:defRPr>
                    <a:solidFill>
                      <a:schemeClr val="tx1"/>
                    </a:solidFill>
                  </a:defRPr>
                </a:pPr>
                <a:r>
                  <a:rPr lang="en-US" sz="900" b="0" i="0" u="none" strike="noStrike" baseline="0">
                    <a:solidFill>
                      <a:schemeClr val="tx1"/>
                    </a:solidFill>
                    <a:latin typeface="Calibri" panose="020F0502020204030204"/>
                  </a:rPr>
                  <a:t>Revenue</a:t>
                </a:r>
              </a:p>
              <a:p>
                <a:pPr algn="ctr" rtl="0">
                  <a:defRPr>
                    <a:solidFill>
                      <a:schemeClr val="tx1"/>
                    </a:solidFill>
                  </a:defRPr>
                </a:pPr>
                <a:endParaRPr lang="en-US" sz="900" b="0" i="0" u="none" strike="noStrike" baseline="0">
                  <a:solidFill>
                    <a:schemeClr val="tx1"/>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solidFill>
                      <a:schemeClr val="tx1"/>
                    </a:solidFill>
                  </a:defRPr>
                </a:pPr>
                <a:r>
                  <a:rPr lang="en-US" sz="900" b="0" i="0" u="none" strike="noStrike" baseline="0">
                    <a:solidFill>
                      <a:schemeClr val="tx1"/>
                    </a:solidFill>
                    <a:latin typeface="Calibri" panose="020F0502020204030204"/>
                  </a:rPr>
                  <a:t>Frequency</a:t>
                </a:r>
              </a:p>
              <a:p>
                <a:pPr algn="ctr" rtl="0">
                  <a:defRPr>
                    <a:solidFill>
                      <a:schemeClr val="tx1"/>
                    </a:solidFill>
                  </a:defRPr>
                </a:pPr>
                <a:endParaRPr lang="en-US" sz="900" b="0" i="0" u="none" strike="noStrike" baseline="0">
                  <a:solidFill>
                    <a:schemeClr val="tx1"/>
                  </a:solidFill>
                  <a:latin typeface="Calibri" panose="020F0502020204030204"/>
                </a:endParaRPr>
              </a:p>
            </cx:rich>
          </cx:tx>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Summary_statistics3!$D$3:$D$10</cx:f>
        <cx:lvl ptCount="8">
          <cx:pt idx="0"> $1,059,366,000.00 </cx:pt>
          <cx:pt idx="1"> $31,059,366,000.00 </cx:pt>
          <cx:pt idx="2"> $61,059,366,000.00 </cx:pt>
          <cx:pt idx="3"> $91,059,366,000.00 </cx:pt>
          <cx:pt idx="4"> $121,059,366,000.00 </cx:pt>
          <cx:pt idx="5"> $151,059,366,000.00 </cx:pt>
          <cx:pt idx="6"> $181,059,366,000.00 </cx:pt>
          <cx:pt idx="7"> $211,059,366,000.00 </cx:pt>
        </cx:lvl>
      </cx:strDim>
      <cx:numDim type="val">
        <cx:f>Summary_statistics3!$A$2:$A$56</cx:f>
        <cx:lvl ptCount="55" formatCode="&quot;$&quot;#,##0.00">
          <cx:pt idx="0">215639000000</cx:pt>
          <cx:pt idx="1">5854430000</cx:pt>
          <cx:pt idx="2">3421409000</cx:pt>
          <cx:pt idx="3">6439746000</cx:pt>
          <cx:pt idx="4">2504100000</cx:pt>
          <cx:pt idx="5">2197448000</cx:pt>
          <cx:pt idx="6">10825000000</cx:pt>
          <cx:pt idx="7">5568700000</cx:pt>
          <cx:pt idx="8">4664000000</cx:pt>
          <cx:pt idx="9">6667216000</cx:pt>
          <cx:pt idx="10">49247000000</cx:pt>
          <cx:pt idx="11">12416000000</cx:pt>
          <cx:pt idx="12">3418265000</cx:pt>
          <cx:pt idx="13">4396000000</cx:pt>
          <cx:pt idx="14">8979000000</cx:pt>
          <cx:pt idx="15">27638000000</cx:pt>
          <cx:pt idx="16">1995034000</cx:pt>
          <cx:pt idx="17">6595200000</cx:pt>
          <cx:pt idx="18">5254000000</cx:pt>
          <cx:pt idx="19">1557067000</cx:pt>
          <cx:pt idx="20">3578995000</cx:pt>
          <cx:pt idx="21">9390000000</cx:pt>
          <cx:pt idx="22">2898150000</cx:pt>
          <cx:pt idx="23">48238000000</cx:pt>
          <cx:pt idx="24">7467000000</cx:pt>
          <cx:pt idx="25">81741000000</cx:pt>
          <cx:pt idx="26">59387000000</cx:pt>
          <cx:pt idx="27">4694000000</cx:pt>
          <cx:pt idx="28">4857800000</cx:pt>
          <cx:pt idx="29">2984493000</cx:pt>
          <cx:pt idx="30">1423936000</cx:pt>
          <cx:pt idx="31">5885893000</cx:pt>
          <cx:pt idx="32">10776000000</cx:pt>
          <cx:pt idx="33">2173334000</cx:pt>
          <cx:pt idx="34">85320000000</cx:pt>
          <cx:pt idx="35">12399000000</cx:pt>
          <cx:pt idx="36">8830669000</cx:pt>
          <cx:pt idx="37">5546000000</cx:pt>
          <cx:pt idx="38">5010000000</cx:pt>
          <cx:pt idx="39">23554000000</cx:pt>
          <cx:pt idx="40">2052230000</cx:pt>
          <cx:pt idx="41">11160000000</cx:pt>
          <cx:pt idx="42">3289000000</cx:pt>
          <cx:pt idx="43">3600000000</cx:pt>
          <cx:pt idx="44">2530000000</cx:pt>
          <cx:pt idx="45">12238000000</cx:pt>
          <cx:pt idx="46">2779541000</cx:pt>
          <cx:pt idx="47">13000000000</cx:pt>
          <cx:pt idx="48">15082000000</cx:pt>
          <cx:pt idx="49">1059366000</cx:pt>
          <cx:pt idx="50">12994000000</cx:pt>
          <cx:pt idx="51">5483700000</cx:pt>
          <cx:pt idx="52">2213881000</cx:pt>
          <cx:pt idx="53">18045000000</cx:pt>
          <cx:pt idx="54">4968301000</cx:pt>
        </cx:lvl>
      </cx:numDim>
    </cx:data>
  </cx:chartData>
  <cx:chart>
    <cx:title pos="t" align="ctr" overlay="0">
      <cx:tx>
        <cx:txData>
          <cx:v>Revenue for Information technolgy in year 4</cx:v>
        </cx:txData>
      </cx:tx>
      <cx:txPr>
        <a:bodyPr spcFirstLastPara="1" vertOverflow="ellipsis" horzOverflow="overflow" wrap="square" lIns="0" tIns="0" rIns="0" bIns="0" anchor="ctr" anchorCtr="1"/>
        <a:lstStyle/>
        <a:p>
          <a:pPr algn="ctr" rtl="0">
            <a:defRPr>
              <a:solidFill>
                <a:schemeClr val="tx1"/>
              </a:solidFill>
            </a:defRPr>
          </a:pPr>
          <a:r>
            <a:rPr lang="en-US" sz="1400" b="0" i="0" u="none" strike="noStrike" baseline="0">
              <a:solidFill>
                <a:schemeClr val="tx1"/>
              </a:solidFill>
              <a:latin typeface="Calibri" panose="020F0502020204030204"/>
            </a:rPr>
            <a:t>Revenue for Information technolgy in year 4</a:t>
          </a:r>
        </a:p>
      </cx:txPr>
    </cx:title>
    <cx:plotArea>
      <cx:plotAreaRegion>
        <cx:series layoutId="clusteredColumn" uniqueId="{A959E852-E633-4902-8048-1124D332DBAE}">
          <cx:tx>
            <cx:txData>
              <cx:f>Summary_statistics3!$A$1</cx:f>
              <cx:v> Total Revenue </cx:v>
            </cx:txData>
          </cx:tx>
          <cx:dataId val="0"/>
          <cx:layoutPr>
            <cx:binning intervalClosed="r"/>
          </cx:layoutPr>
        </cx:series>
      </cx:plotAreaRegion>
      <cx:axis id="0">
        <cx:catScaling gapWidth="0"/>
        <cx:title>
          <cx:tx>
            <cx:txData>
              <cx:v>Revenue</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FFFFFF">
                      <a:lumMod val="65000"/>
                      <a:lumOff val="35000"/>
                    </a:srgbClr>
                  </a:solidFill>
                  <a:latin typeface="Speak Pro" panose="02040603050505030304"/>
                </a:rPr>
                <a:t>Revenue</a:t>
              </a:r>
            </a:p>
          </cx:txPr>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dirty="0">
                    <a:solidFill>
                      <a:srgbClr val="FFFFFF">
                        <a:lumMod val="65000"/>
                        <a:lumOff val="35000"/>
                      </a:srgbClr>
                    </a:solidFill>
                    <a:latin typeface="Speak Pro" panose="02040603050505030304"/>
                  </a:rPr>
                  <a:t>Frequency</a:t>
                </a:r>
              </a:p>
              <a:p>
                <a:pPr algn="ctr" rtl="0">
                  <a:defRPr/>
                </a:pPr>
                <a:endParaRPr lang="en-US" sz="900" b="0" i="0" u="none" strike="noStrike" baseline="0" dirty="0">
                  <a:solidFill>
                    <a:srgbClr val="FFFFFF">
                      <a:lumMod val="65000"/>
                      <a:lumOff val="35000"/>
                    </a:srgbClr>
                  </a:solidFill>
                  <a:latin typeface="Speak Pro" panose="02040603050505030304"/>
                </a:endParaRP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6871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84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9101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987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087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208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832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626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79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63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7673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0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3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07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343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4871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329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14058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9" r:id="rId12"/>
    <p:sldLayoutId id="2147483684" r:id="rId13"/>
    <p:sldLayoutId id="2147483685" r:id="rId14"/>
    <p:sldLayoutId id="2147483686" r:id="rId15"/>
    <p:sldLayoutId id="2147483687" r:id="rId16"/>
    <p:sldLayoutId id="214748368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4.xml"/><Relationship Id="rId5" Type="http://schemas.openxmlformats.org/officeDocument/2006/relationships/image" Target="../media/image9.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bstract smoke background">
            <a:extLst>
              <a:ext uri="{FF2B5EF4-FFF2-40B4-BE49-F238E27FC236}">
                <a16:creationId xmlns:a16="http://schemas.microsoft.com/office/drawing/2014/main" id="{BB4CC665-0E25-8100-0FEC-80DE24F65A4F}"/>
              </a:ext>
            </a:extLst>
          </p:cNvPr>
          <p:cNvPicPr>
            <a:picLocks noChangeAspect="1"/>
          </p:cNvPicPr>
          <p:nvPr/>
        </p:nvPicPr>
        <p:blipFill rotWithShape="1">
          <a:blip r:embed="rId3"/>
          <a:srcRect t="6400" b="9014"/>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5F9B89-0AAB-4729-E69F-722744E5F0AC}"/>
              </a:ext>
            </a:extLst>
          </p:cNvPr>
          <p:cNvSpPr>
            <a:spLocks noGrp="1"/>
          </p:cNvSpPr>
          <p:nvPr>
            <p:ph type="ctrTitle"/>
          </p:nvPr>
        </p:nvSpPr>
        <p:spPr>
          <a:xfrm>
            <a:off x="7389962" y="1673524"/>
            <a:ext cx="3485073" cy="2420504"/>
          </a:xfrm>
        </p:spPr>
        <p:txBody>
          <a:bodyPr>
            <a:normAutofit/>
          </a:bodyPr>
          <a:lstStyle/>
          <a:p>
            <a:pPr algn="l"/>
            <a:r>
              <a:rPr lang="en-US" sz="4000" dirty="0"/>
              <a:t>Mathew Olajide</a:t>
            </a:r>
          </a:p>
        </p:txBody>
      </p:sp>
      <p:sp>
        <p:nvSpPr>
          <p:cNvPr id="3" name="Subtitle 2">
            <a:extLst>
              <a:ext uri="{FF2B5EF4-FFF2-40B4-BE49-F238E27FC236}">
                <a16:creationId xmlns:a16="http://schemas.microsoft.com/office/drawing/2014/main" id="{28D79157-FCC5-8088-C820-7B20CA13114D}"/>
              </a:ext>
            </a:extLst>
          </p:cNvPr>
          <p:cNvSpPr>
            <a:spLocks noGrp="1"/>
          </p:cNvSpPr>
          <p:nvPr>
            <p:ph type="subTitle" idx="1"/>
          </p:nvPr>
        </p:nvSpPr>
        <p:spPr>
          <a:xfrm>
            <a:off x="7389965" y="4157933"/>
            <a:ext cx="3485072" cy="1026544"/>
          </a:xfrm>
        </p:spPr>
        <p:txBody>
          <a:bodyPr>
            <a:normAutofit/>
          </a:bodyPr>
          <a:lstStyle/>
          <a:p>
            <a:pPr algn="l"/>
            <a:r>
              <a:rPr lang="en-US" dirty="0">
                <a:solidFill>
                  <a:srgbClr val="E72983"/>
                </a:solidFill>
              </a:rPr>
              <a:t>ANALYZE NYSE DATA</a:t>
            </a:r>
          </a:p>
        </p:txBody>
      </p:sp>
    </p:spTree>
    <p:extLst>
      <p:ext uri="{BB962C8B-B14F-4D97-AF65-F5344CB8AC3E}">
        <p14:creationId xmlns:p14="http://schemas.microsoft.com/office/powerpoint/2010/main" val="150793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2673-9844-17FC-B35A-A5BE4EBA1460}"/>
              </a:ext>
            </a:extLst>
          </p:cNvPr>
          <p:cNvSpPr>
            <a:spLocks noGrp="1"/>
          </p:cNvSpPr>
          <p:nvPr>
            <p:ph type="title"/>
          </p:nvPr>
        </p:nvSpPr>
        <p:spPr/>
        <p:txBody>
          <a:bodyPr>
            <a:normAutofit/>
          </a:bodyPr>
          <a:lstStyle/>
          <a:p>
            <a:r>
              <a:rPr lang="en-US" sz="2000" dirty="0"/>
              <a:t>How does Revenue acquired in Health care compare to Information technology over a </a:t>
            </a:r>
            <a:br>
              <a:rPr lang="en-US" sz="2000" dirty="0"/>
            </a:br>
            <a:r>
              <a:rPr lang="en-US" sz="2000" dirty="0"/>
              <a:t>span of 4 years?</a:t>
            </a:r>
          </a:p>
        </p:txBody>
      </p:sp>
      <p:sp>
        <p:nvSpPr>
          <p:cNvPr id="4" name="Content Placeholder 3">
            <a:extLst>
              <a:ext uri="{FF2B5EF4-FFF2-40B4-BE49-F238E27FC236}">
                <a16:creationId xmlns:a16="http://schemas.microsoft.com/office/drawing/2014/main" id="{83567BC7-07EE-F625-F1DE-C1A7D1BF77C2}"/>
              </a:ext>
            </a:extLst>
          </p:cNvPr>
          <p:cNvSpPr>
            <a:spLocks noGrp="1"/>
          </p:cNvSpPr>
          <p:nvPr>
            <p:ph sz="half" idx="2"/>
          </p:nvPr>
        </p:nvSpPr>
        <p:spPr>
          <a:xfrm>
            <a:off x="6410716" y="2076450"/>
            <a:ext cx="4856841" cy="3622672"/>
          </a:xfrm>
        </p:spPr>
        <p:txBody>
          <a:bodyPr>
            <a:normAutofit/>
          </a:bodyPr>
          <a:lstStyle/>
          <a:p>
            <a:pPr marL="36900" indent="0">
              <a:buNone/>
            </a:pPr>
            <a:r>
              <a:rPr lang="en-US" sz="1600" dirty="0">
                <a:solidFill>
                  <a:schemeClr val="tx1"/>
                </a:solidFill>
              </a:rPr>
              <a:t>Here are the bar graphs of the average revenue across all 4 years for Health care and information technology sector. There is a constant increase in revenue  from year 1 to year 4  in the health sector while the revenue in the Information technology sector is relatively constant. The highest average revenue in Health care was recorded in year 4 while in Information technology the highest average revenue was recorded in year 3</a:t>
            </a:r>
            <a:r>
              <a:rPr lang="en-US" sz="1400" dirty="0">
                <a:solidFill>
                  <a:schemeClr val="tx1"/>
                </a:solidFill>
              </a:rPr>
              <a:t>.</a:t>
            </a:r>
          </a:p>
          <a:p>
            <a:pPr marL="36900" indent="0">
              <a:buNone/>
            </a:pPr>
            <a:endParaRPr lang="en-US" sz="1400" dirty="0"/>
          </a:p>
        </p:txBody>
      </p:sp>
      <p:sp>
        <p:nvSpPr>
          <p:cNvPr id="7" name="Content Placeholder 6">
            <a:extLst>
              <a:ext uri="{FF2B5EF4-FFF2-40B4-BE49-F238E27FC236}">
                <a16:creationId xmlns:a16="http://schemas.microsoft.com/office/drawing/2014/main" id="{589E54F7-FBCE-4A08-58CB-D866F55D5D4E}"/>
              </a:ext>
            </a:extLst>
          </p:cNvPr>
          <p:cNvSpPr>
            <a:spLocks noGrp="1"/>
          </p:cNvSpPr>
          <p:nvPr>
            <p:ph sz="half" idx="1"/>
          </p:nvPr>
        </p:nvSpPr>
        <p:spPr/>
        <p:txBody>
          <a:bodyPr/>
          <a:lstStyle/>
          <a:p>
            <a:pPr marL="36900" indent="0">
              <a:buNone/>
            </a:pPr>
            <a:endParaRPr lang="en-US" dirty="0"/>
          </a:p>
          <a:p>
            <a:pPr marL="36900" indent="0">
              <a:buNone/>
            </a:pPr>
            <a:endParaRPr lang="en-US" dirty="0"/>
          </a:p>
        </p:txBody>
      </p:sp>
      <p:graphicFrame>
        <p:nvGraphicFramePr>
          <p:cNvPr id="9" name="Chart 8">
            <a:extLst>
              <a:ext uri="{FF2B5EF4-FFF2-40B4-BE49-F238E27FC236}">
                <a16:creationId xmlns:a16="http://schemas.microsoft.com/office/drawing/2014/main" id="{4249F7DB-DD09-EAC9-392A-C60470F407E6}"/>
              </a:ext>
            </a:extLst>
          </p:cNvPr>
          <p:cNvGraphicFramePr>
            <a:graphicFrameLocks/>
          </p:cNvGraphicFramePr>
          <p:nvPr>
            <p:extLst>
              <p:ext uri="{D42A27DB-BD31-4B8C-83A1-F6EECF244321}">
                <p14:modId xmlns:p14="http://schemas.microsoft.com/office/powerpoint/2010/main" val="2821466698"/>
              </p:ext>
            </p:extLst>
          </p:nvPr>
        </p:nvGraphicFramePr>
        <p:xfrm>
          <a:off x="1056215" y="251618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509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66CB-5E15-247F-5DB2-29BCCF40B8F1}"/>
              </a:ext>
            </a:extLst>
          </p:cNvPr>
          <p:cNvSpPr>
            <a:spLocks noGrp="1"/>
          </p:cNvSpPr>
          <p:nvPr>
            <p:ph type="title"/>
          </p:nvPr>
        </p:nvSpPr>
        <p:spPr/>
        <p:txBody>
          <a:bodyPr>
            <a:normAutofit/>
          </a:bodyPr>
          <a:lstStyle/>
          <a:p>
            <a:r>
              <a:rPr lang="en-US" sz="2000" dirty="0"/>
              <a:t>How does revenue growth compare across all years between the Health care sector and Information technology sector?</a:t>
            </a:r>
          </a:p>
        </p:txBody>
      </p:sp>
      <p:sp>
        <p:nvSpPr>
          <p:cNvPr id="4" name="Content Placeholder 3">
            <a:extLst>
              <a:ext uri="{FF2B5EF4-FFF2-40B4-BE49-F238E27FC236}">
                <a16:creationId xmlns:a16="http://schemas.microsoft.com/office/drawing/2014/main" id="{6A08B4B3-7CA5-5DF1-9211-8973EDACCC64}"/>
              </a:ext>
            </a:extLst>
          </p:cNvPr>
          <p:cNvSpPr>
            <a:spLocks noGrp="1"/>
          </p:cNvSpPr>
          <p:nvPr>
            <p:ph sz="half" idx="2"/>
          </p:nvPr>
        </p:nvSpPr>
        <p:spPr/>
        <p:txBody>
          <a:bodyPr>
            <a:normAutofit/>
          </a:bodyPr>
          <a:lstStyle/>
          <a:p>
            <a:r>
              <a:rPr lang="en-US" dirty="0"/>
              <a:t>As you can see from the graph the revenue growth in the health care sector continuously increases from year to year while in the informational technology sector there was a loss in revenue generated from year 1 to year 2 then saw an increase in revenue between year 2 to year 3 then took another dip in revenue growth.</a:t>
            </a:r>
          </a:p>
        </p:txBody>
      </p:sp>
      <p:graphicFrame>
        <p:nvGraphicFramePr>
          <p:cNvPr id="8" name="Content Placeholder 7">
            <a:extLst>
              <a:ext uri="{FF2B5EF4-FFF2-40B4-BE49-F238E27FC236}">
                <a16:creationId xmlns:a16="http://schemas.microsoft.com/office/drawing/2014/main" id="{DB725C12-AB3D-F617-119E-36317FC8A07B}"/>
              </a:ext>
            </a:extLst>
          </p:cNvPr>
          <p:cNvGraphicFramePr>
            <a:graphicFrameLocks noGrp="1"/>
          </p:cNvGraphicFramePr>
          <p:nvPr>
            <p:ph sz="half" idx="1"/>
            <p:extLst>
              <p:ext uri="{D42A27DB-BD31-4B8C-83A1-F6EECF244321}">
                <p14:modId xmlns:p14="http://schemas.microsoft.com/office/powerpoint/2010/main" val="2353026870"/>
              </p:ext>
            </p:extLst>
          </p:nvPr>
        </p:nvGraphicFramePr>
        <p:xfrm>
          <a:off x="914400" y="2076450"/>
          <a:ext cx="5036234" cy="3888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178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D092-0C66-09D1-4FBA-E3E28A9E1069}"/>
              </a:ext>
            </a:extLst>
          </p:cNvPr>
          <p:cNvSpPr>
            <a:spLocks noGrp="1"/>
          </p:cNvSpPr>
          <p:nvPr>
            <p:ph type="title"/>
          </p:nvPr>
        </p:nvSpPr>
        <p:spPr>
          <a:xfrm>
            <a:off x="913795" y="211016"/>
            <a:ext cx="10353762" cy="947862"/>
          </a:xfrm>
        </p:spPr>
        <p:txBody>
          <a:bodyPr>
            <a:normAutofit/>
          </a:bodyPr>
          <a:lstStyle/>
          <a:p>
            <a:r>
              <a:rPr lang="en-US" sz="2000" dirty="0"/>
              <a:t>Did the Health Care sector generate similar amount of money with the Information technology sector in year 4?</a:t>
            </a:r>
          </a:p>
        </p:txBody>
      </p:sp>
      <p:sp>
        <p:nvSpPr>
          <p:cNvPr id="4" name="Content Placeholder 3">
            <a:extLst>
              <a:ext uri="{FF2B5EF4-FFF2-40B4-BE49-F238E27FC236}">
                <a16:creationId xmlns:a16="http://schemas.microsoft.com/office/drawing/2014/main" id="{4347D789-0B33-8E19-C48D-4B14307F1FC0}"/>
              </a:ext>
            </a:extLst>
          </p:cNvPr>
          <p:cNvSpPr>
            <a:spLocks noGrp="1"/>
          </p:cNvSpPr>
          <p:nvPr>
            <p:ph sz="half" idx="2"/>
          </p:nvPr>
        </p:nvSpPr>
        <p:spPr>
          <a:xfrm>
            <a:off x="6421364" y="1727542"/>
            <a:ext cx="4856841" cy="4394687"/>
          </a:xfrm>
        </p:spPr>
        <p:txBody>
          <a:bodyPr>
            <a:normAutofit lnSpcReduction="10000"/>
          </a:bodyPr>
          <a:lstStyle/>
          <a:p>
            <a:pPr marL="36900" indent="0">
              <a:buNone/>
            </a:pPr>
            <a:r>
              <a:rPr lang="en-US" sz="1400" dirty="0"/>
              <a:t>The two histograms show the revenue of the Health care and Information technology sectors for all companies in year 4.</a:t>
            </a:r>
          </a:p>
          <a:p>
            <a:pPr marL="36900" indent="0">
              <a:buNone/>
            </a:pPr>
            <a:r>
              <a:rPr lang="en-US" sz="1400" dirty="0"/>
              <a:t>The average revenue for Health care sector Is $27.3 billion and the median is $10.6 billion while the average revenue for Information technology sector is about $16 billion, and the median is $5.6 billion. Both histograms are right skewed which means the mean is larger than the median which agrees with the mean and median values stated prior. The maximum revenue for IT sector was $215 billion vs the $190 billion in Health care sector which shows company generated more revenue in year 4 in the IT sector. 50% of the revenue generated in the IT is above $5.6 billion vs 50% of revenue generated in Health care sector being $10.6 billion which is nearly double the size. The range of the Information sector revenue is greater than that of the Health care sector which means the IT revenue has high variability. The STD of Health care sector is higher than that of the IT sector which means the revenues in the Health care sector is more spread out</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91883BCA-D83A-62A6-D869-130970759441}"/>
                  </a:ext>
                </a:extLst>
              </p:cNvPr>
              <p:cNvGraphicFramePr/>
              <p:nvPr>
                <p:extLst>
                  <p:ext uri="{D42A27DB-BD31-4B8C-83A1-F6EECF244321}">
                    <p14:modId xmlns:p14="http://schemas.microsoft.com/office/powerpoint/2010/main" val="371882469"/>
                  </p:ext>
                </p:extLst>
              </p:nvPr>
            </p:nvGraphicFramePr>
            <p:xfrm>
              <a:off x="913795" y="1371600"/>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91883BCA-D83A-62A6-D869-130970759441}"/>
                  </a:ext>
                </a:extLst>
              </p:cNvPr>
              <p:cNvPicPr>
                <a:picLocks noGrp="1" noRot="1" noChangeAspect="1" noMove="1" noResize="1" noEditPoints="1" noAdjustHandles="1" noChangeArrowheads="1" noChangeShapeType="1"/>
              </p:cNvPicPr>
              <p:nvPr/>
            </p:nvPicPr>
            <p:blipFill>
              <a:blip r:embed="rId3"/>
              <a:stretch>
                <a:fillRect/>
              </a:stretch>
            </p:blipFill>
            <p:spPr>
              <a:xfrm>
                <a:off x="913795" y="1371600"/>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4277F6EF-3587-87E6-5C1E-36E95006F870}"/>
                  </a:ext>
                </a:extLst>
              </p:cNvPr>
              <p:cNvGraphicFramePr/>
              <p:nvPr>
                <p:extLst>
                  <p:ext uri="{D42A27DB-BD31-4B8C-83A1-F6EECF244321}">
                    <p14:modId xmlns:p14="http://schemas.microsoft.com/office/powerpoint/2010/main" val="1268455859"/>
                  </p:ext>
                </p:extLst>
              </p:nvPr>
            </p:nvGraphicFramePr>
            <p:xfrm>
              <a:off x="913795" y="3924886"/>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a:extLst>
                  <a:ext uri="{FF2B5EF4-FFF2-40B4-BE49-F238E27FC236}">
                    <a16:creationId xmlns:a16="http://schemas.microsoft.com/office/drawing/2014/main" id="{4277F6EF-3587-87E6-5C1E-36E95006F870}"/>
                  </a:ext>
                </a:extLst>
              </p:cNvPr>
              <p:cNvPicPr>
                <a:picLocks noGrp="1" noRot="1" noChangeAspect="1" noMove="1" noResize="1" noEditPoints="1" noAdjustHandles="1" noChangeArrowheads="1" noChangeShapeType="1"/>
              </p:cNvPicPr>
              <p:nvPr/>
            </p:nvPicPr>
            <p:blipFill>
              <a:blip r:embed="rId5"/>
              <a:stretch>
                <a:fillRect/>
              </a:stretch>
            </p:blipFill>
            <p:spPr>
              <a:xfrm>
                <a:off x="913795" y="3924886"/>
                <a:ext cx="4572000" cy="2743200"/>
              </a:xfrm>
              <a:prstGeom prst="rect">
                <a:avLst/>
              </a:prstGeom>
            </p:spPr>
          </p:pic>
        </mc:Fallback>
      </mc:AlternateContent>
    </p:spTree>
    <p:extLst>
      <p:ext uri="{BB962C8B-B14F-4D97-AF65-F5344CB8AC3E}">
        <p14:creationId xmlns:p14="http://schemas.microsoft.com/office/powerpoint/2010/main" val="3971114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2176</TotalTime>
  <Words>436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Georgia Pro Cond Light</vt:lpstr>
      <vt:lpstr>Speak Pro</vt:lpstr>
      <vt:lpstr>Wingdings 2</vt:lpstr>
      <vt:lpstr>SlateVTI</vt:lpstr>
      <vt:lpstr>Mathew Olajide</vt:lpstr>
      <vt:lpstr>How does Revenue acquired in Health care compare to Information technology over a  span of 4 years?</vt:lpstr>
      <vt:lpstr>How does revenue growth compare across all years between the Health care sector and Information technology sector?</vt:lpstr>
      <vt:lpstr>Did the Health Care sector generate similar amount of money with the Information technology sector in year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Mathew Olajide</dc:title>
  <dc:creator>moolajide06@gmail.com</dc:creator>
  <cp:lastModifiedBy>moolajide06@gmail.com</cp:lastModifiedBy>
  <cp:revision>6</cp:revision>
  <dcterms:created xsi:type="dcterms:W3CDTF">2022-06-09T03:10:56Z</dcterms:created>
  <dcterms:modified xsi:type="dcterms:W3CDTF">2022-06-11T14:52:16Z</dcterms:modified>
</cp:coreProperties>
</file>