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340" r:id="rId2"/>
    <p:sldId id="301" r:id="rId3"/>
    <p:sldId id="331" r:id="rId4"/>
    <p:sldId id="261" r:id="rId5"/>
    <p:sldId id="296" r:id="rId6"/>
    <p:sldId id="297" r:id="rId7"/>
    <p:sldId id="298" r:id="rId8"/>
    <p:sldId id="308" r:id="rId9"/>
    <p:sldId id="309" r:id="rId10"/>
    <p:sldId id="330" r:id="rId11"/>
    <p:sldId id="344" r:id="rId12"/>
    <p:sldId id="332" r:id="rId13"/>
    <p:sldId id="323" r:id="rId14"/>
    <p:sldId id="324" r:id="rId15"/>
    <p:sldId id="339" r:id="rId16"/>
    <p:sldId id="341" r:id="rId17"/>
    <p:sldId id="333" r:id="rId18"/>
    <p:sldId id="334" r:id="rId19"/>
    <p:sldId id="335" r:id="rId20"/>
    <p:sldId id="336" r:id="rId21"/>
    <p:sldId id="337" r:id="rId22"/>
    <p:sldId id="338" r:id="rId23"/>
    <p:sldId id="343" r:id="rId24"/>
    <p:sldId id="345" r:id="rId25"/>
    <p:sldId id="346" r:id="rId26"/>
    <p:sldId id="347" r:id="rId27"/>
    <p:sldId id="348" r:id="rId28"/>
    <p:sldId id="349" r:id="rId29"/>
    <p:sldId id="276"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2037" autoAdjust="0"/>
  </p:normalViewPr>
  <p:slideViewPr>
    <p:cSldViewPr>
      <p:cViewPr>
        <p:scale>
          <a:sx n="69" d="100"/>
          <a:sy n="69" d="100"/>
        </p:scale>
        <p:origin x="-412" y="112"/>
      </p:cViewPr>
      <p:guideLst>
        <p:guide orient="horz" pos="2880"/>
        <p:guide pos="216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6" name="Footer Placeholder 5"/>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7" name="Slide Number Placeholder 6"/>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8" name="Footer Placeholder 7"/>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9" name="Slide Number Placeholder 8"/>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4" name="Footer Placeholder 3"/>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5" name="Slide Number Placeholder 4"/>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3" name="Footer Placeholder 2"/>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4" name="Slide Number Placeholder 3"/>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6" name="Footer Placeholder 5"/>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7" name="Slide Number Placeholder 6"/>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dirty="0"/>
          </a:p>
        </p:txBody>
      </p:sp>
      <p:sp>
        <p:nvSpPr>
          <p:cNvPr id="6" name="Footer Placeholder 5"/>
          <p:cNvSpPr>
            <a:spLocks noGrp="1"/>
          </p:cNvSpPr>
          <p:nvPr>
            <p:ph type="ftr" sz="quarter" idx="11"/>
          </p:nvPr>
        </p:nvSpPr>
        <p:spPr/>
        <p:txBody>
          <a:body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7" name="Slide Number Placeholder 6"/>
          <p:cNvSpPr>
            <a:spLocks noGrp="1"/>
          </p:cNvSpPr>
          <p:nvPr>
            <p:ph type="sldNum" sz="quarter" idx="12"/>
          </p:nvPr>
        </p:nvSpPr>
        <p:spPr/>
        <p:txBody>
          <a:bodyPr/>
          <a:lstStyle/>
          <a:p>
            <a:pPr marL="38100">
              <a:lnSpc>
                <a:spcPts val="1045"/>
              </a:lnSpc>
            </a:pPr>
            <a:fld id="{81D60167-4931-47E6-BA6A-407CBD079E47}" type="slidenum">
              <a:rPr lang="en-IN" spc="-5" smtClean="0"/>
              <a:pPr marL="38100">
                <a:lnSpc>
                  <a:spcPts val="1045"/>
                </a:lnSpc>
              </a:pPr>
              <a:t>‹#›</a:t>
            </a:fld>
            <a:endParaRPr lang="en-IN" spc="-5"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2/15/2024</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12700">
              <a:lnSpc>
                <a:spcPts val="1100"/>
              </a:lnSpc>
            </a:pPr>
            <a:r>
              <a:rPr lang="en-US" spc="5" smtClean="0"/>
              <a:t>© </a:t>
            </a:r>
            <a:r>
              <a:rPr lang="en-US" smtClean="0"/>
              <a:t>Kal</a:t>
            </a:r>
            <a:r>
              <a:rPr lang="en-US" spc="-5" smtClean="0"/>
              <a:t>a</a:t>
            </a:r>
            <a:r>
              <a:rPr lang="en-US" spc="-10" smtClean="0"/>
              <a:t>s</a:t>
            </a:r>
            <a:r>
              <a:rPr lang="en-US" smtClean="0"/>
              <a:t>a</a:t>
            </a:r>
            <a:r>
              <a:rPr lang="en-US" spc="-5" smtClean="0"/>
              <a:t>l</a:t>
            </a:r>
            <a:r>
              <a:rPr lang="en-US" smtClean="0"/>
              <a:t>i</a:t>
            </a:r>
            <a:r>
              <a:rPr lang="en-US" spc="-5" smtClean="0"/>
              <a:t>ng</a:t>
            </a:r>
            <a:r>
              <a:rPr lang="en-US" smtClean="0"/>
              <a:t>am</a:t>
            </a:r>
            <a:r>
              <a:rPr lang="en-US" spc="-25" smtClean="0"/>
              <a:t> </a:t>
            </a:r>
            <a:r>
              <a:rPr lang="en-US" smtClean="0"/>
              <a:t>a</a:t>
            </a:r>
            <a:r>
              <a:rPr lang="en-US" spc="-5" smtClean="0"/>
              <a:t>c</a:t>
            </a:r>
            <a:r>
              <a:rPr lang="en-US" smtClean="0"/>
              <a:t>a</a:t>
            </a:r>
            <a:r>
              <a:rPr lang="en-US" spc="-5" smtClean="0"/>
              <a:t>d</a:t>
            </a:r>
            <a:r>
              <a:rPr lang="en-US" smtClean="0"/>
              <a:t>emy</a:t>
            </a:r>
            <a:r>
              <a:rPr lang="en-US" spc="-20" smtClean="0"/>
              <a:t> </a:t>
            </a:r>
            <a:r>
              <a:rPr lang="en-US" spc="-5" smtClean="0"/>
              <a:t>o</a:t>
            </a:r>
            <a:r>
              <a:rPr lang="en-US" smtClean="0"/>
              <a:t>f research</a:t>
            </a:r>
            <a:r>
              <a:rPr lang="en-US" spc="-25" smtClean="0"/>
              <a:t> </a:t>
            </a:r>
            <a:r>
              <a:rPr lang="en-US" smtClean="0"/>
              <a:t>a</a:t>
            </a:r>
            <a:r>
              <a:rPr lang="en-US" spc="-5" smtClean="0"/>
              <a:t>n</a:t>
            </a:r>
            <a:r>
              <a:rPr lang="en-US" smtClean="0"/>
              <a:t>d</a:t>
            </a:r>
            <a:r>
              <a:rPr lang="en-US" spc="-120" smtClean="0"/>
              <a:t> </a:t>
            </a:r>
            <a:r>
              <a:rPr lang="en-US" smtClean="0"/>
              <a:t>edu</a:t>
            </a:r>
            <a:r>
              <a:rPr lang="en-US" spc="-5" smtClean="0"/>
              <a:t>c</a:t>
            </a:r>
            <a:r>
              <a:rPr lang="en-US" smtClean="0"/>
              <a:t>a</a:t>
            </a:r>
            <a:r>
              <a:rPr lang="en-US" spc="-10" smtClean="0"/>
              <a:t>t</a:t>
            </a:r>
            <a:r>
              <a:rPr lang="en-US" spc="-15" smtClean="0"/>
              <a:t>i</a:t>
            </a:r>
            <a:r>
              <a:rPr lang="en-US" spc="-5" smtClean="0"/>
              <a:t>o</a:t>
            </a:r>
            <a:r>
              <a:rPr lang="en-US" smtClean="0"/>
              <a:t>n</a:t>
            </a:r>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38100">
              <a:lnSpc>
                <a:spcPts val="1045"/>
              </a:lnSpc>
            </a:pPr>
            <a:fld id="{81D60167-4931-47E6-BA6A-407CBD079E47}" type="slidenum">
              <a:rPr lang="en-IN" spc="-5" smtClean="0"/>
              <a:pPr marL="38100">
                <a:lnSpc>
                  <a:spcPts val="1045"/>
                </a:lnSpc>
              </a:pPr>
              <a:t>‹#›</a:t>
            </a:fld>
            <a:endParaRPr lang="en-IN" spc="-5"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mailto:%25@include%20file=%22header.jsp%22%20%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548680"/>
            <a:ext cx="11305256" cy="1143000"/>
          </a:xfrm>
        </p:spPr>
        <p:txBody>
          <a:bodyPr/>
          <a:lstStyle/>
          <a:p>
            <a:pPr marL="0" indent="0" algn="ctr">
              <a:buNone/>
            </a:pPr>
            <a:r>
              <a:rPr lang="en-US" sz="4000" u="sng" dirty="0" smtClean="0">
                <a:solidFill>
                  <a:schemeClr val="accent1">
                    <a:lumMod val="75000"/>
                  </a:schemeClr>
                </a:solidFill>
                <a:effectLst/>
              </a:rPr>
              <a:t>IRIS RECOGNITION USING IMAGE PROCESSING</a:t>
            </a:r>
            <a:endParaRPr lang="en-IN" sz="4000" u="sng" dirty="0">
              <a:solidFill>
                <a:schemeClr val="accent1">
                  <a:lumMod val="75000"/>
                </a:schemeClr>
              </a:solidFill>
              <a:effectLst/>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9416" y="1700808"/>
            <a:ext cx="6984776" cy="4104456"/>
          </a:xfrm>
        </p:spPr>
      </p:pic>
      <p:sp>
        <p:nvSpPr>
          <p:cNvPr id="7" name="TextBox 6"/>
          <p:cNvSpPr txBox="1"/>
          <p:nvPr/>
        </p:nvSpPr>
        <p:spPr>
          <a:xfrm>
            <a:off x="8303606" y="3933056"/>
            <a:ext cx="3528392" cy="2554545"/>
          </a:xfrm>
          <a:prstGeom prst="rect">
            <a:avLst/>
          </a:prstGeom>
          <a:noFill/>
        </p:spPr>
        <p:txBody>
          <a:bodyPr wrap="square" rtlCol="0">
            <a:spAutoFit/>
          </a:bodyPr>
          <a:lstStyle/>
          <a:p>
            <a:r>
              <a:rPr lang="en-US" sz="2000" dirty="0" smtClean="0">
                <a:solidFill>
                  <a:srgbClr val="0070C0"/>
                </a:solidFill>
              </a:rPr>
              <a:t>Team Members : </a:t>
            </a:r>
          </a:p>
          <a:p>
            <a:endParaRPr lang="en-US" sz="2000" dirty="0" smtClean="0">
              <a:solidFill>
                <a:srgbClr val="0070C0"/>
              </a:solidFill>
            </a:endParaRPr>
          </a:p>
          <a:p>
            <a:r>
              <a:rPr lang="en-US" sz="2000" dirty="0">
                <a:solidFill>
                  <a:srgbClr val="0070C0"/>
                </a:solidFill>
              </a:rPr>
              <a:t>M.PRAVEENA – 9920004373</a:t>
            </a:r>
          </a:p>
          <a:p>
            <a:r>
              <a:rPr lang="en-US" sz="2000" dirty="0">
                <a:solidFill>
                  <a:srgbClr val="0070C0"/>
                </a:solidFill>
              </a:rPr>
              <a:t>M.MOUNIKA – 9920004344</a:t>
            </a:r>
          </a:p>
          <a:p>
            <a:r>
              <a:rPr lang="en-US" sz="2000" dirty="0" smtClean="0">
                <a:solidFill>
                  <a:srgbClr val="0070C0"/>
                </a:solidFill>
              </a:rPr>
              <a:t>G.MONALISA </a:t>
            </a:r>
            <a:r>
              <a:rPr lang="en-US" sz="2000" dirty="0" smtClean="0">
                <a:solidFill>
                  <a:srgbClr val="0070C0"/>
                </a:solidFill>
              </a:rPr>
              <a:t>– </a:t>
            </a:r>
            <a:r>
              <a:rPr lang="en-US" sz="2000" dirty="0" smtClean="0">
                <a:solidFill>
                  <a:srgbClr val="0070C0"/>
                </a:solidFill>
              </a:rPr>
              <a:t>9920004041</a:t>
            </a:r>
          </a:p>
          <a:p>
            <a:r>
              <a:rPr lang="en-US" sz="2000" dirty="0">
                <a:solidFill>
                  <a:srgbClr val="0070C0"/>
                </a:solidFill>
              </a:rPr>
              <a:t>P.SUNAYANA – 9920004097</a:t>
            </a:r>
          </a:p>
          <a:p>
            <a:endParaRPr lang="en-US" sz="2000" dirty="0">
              <a:solidFill>
                <a:srgbClr val="0070C0"/>
              </a:solidFill>
            </a:endParaRPr>
          </a:p>
          <a:p>
            <a:r>
              <a:rPr lang="en-US" sz="2000" dirty="0" smtClean="0">
                <a:solidFill>
                  <a:srgbClr val="0070C0"/>
                </a:solidFill>
              </a:rPr>
              <a:t>Guided by – Dr. P. MUTHUVEL</a:t>
            </a:r>
            <a:endParaRPr lang="en-IN" sz="2000" dirty="0">
              <a:solidFill>
                <a:srgbClr val="0070C0"/>
              </a:solidFill>
            </a:endParaRPr>
          </a:p>
        </p:txBody>
      </p:sp>
    </p:spTree>
    <p:extLst>
      <p:ext uri="{BB962C8B-B14F-4D97-AF65-F5344CB8AC3E}">
        <p14:creationId xmlns:p14="http://schemas.microsoft.com/office/powerpoint/2010/main" val="979289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a:xfrm>
            <a:off x="1166778" y="2143116"/>
            <a:ext cx="9660890" cy="3786214"/>
          </a:xfrm>
        </p:spPr>
        <p:txBody>
          <a:bodyPr>
            <a:normAutofit/>
          </a:bodyPr>
          <a:lstStyle/>
          <a:p>
            <a:pPr>
              <a:buFont typeface="Wingdings" pitchFamily="2" charset="2"/>
              <a:buChar char="Ø"/>
            </a:pPr>
            <a:r>
              <a:rPr lang="en-US" sz="2000" dirty="0" smtClean="0">
                <a:solidFill>
                  <a:schemeClr val="tx2"/>
                </a:solidFill>
                <a:latin typeface="Times New Roman" pitchFamily="18" charset="0"/>
                <a:cs typeface="Times New Roman" pitchFamily="18" charset="0"/>
              </a:rPr>
              <a:t>The hardware required for iris recognition, such as specialized cameras or sensors capable of capturing high-resolution iris images, can be expensive, limiting widespread adoption in some scenarios.</a:t>
            </a:r>
          </a:p>
          <a:p>
            <a:pPr marL="45720" indent="0">
              <a:buNone/>
            </a:pPr>
            <a:endParaRPr lang="en-US" sz="2000" dirty="0" smtClean="0">
              <a:solidFill>
                <a:schemeClr val="tx2"/>
              </a:solidFill>
              <a:latin typeface="Times New Roman" pitchFamily="18" charset="0"/>
              <a:cs typeface="Times New Roman" pitchFamily="18" charset="0"/>
            </a:endParaRPr>
          </a:p>
          <a:p>
            <a:pPr>
              <a:buFont typeface="Wingdings" pitchFamily="2" charset="2"/>
              <a:buChar char="Ø"/>
            </a:pPr>
            <a:r>
              <a:rPr lang="en-US" sz="2000" dirty="0" smtClean="0">
                <a:solidFill>
                  <a:schemeClr val="tx2"/>
                </a:solidFill>
                <a:latin typeface="Times New Roman" pitchFamily="18" charset="0"/>
                <a:cs typeface="Times New Roman" pitchFamily="18" charset="0"/>
              </a:rPr>
              <a:t>Factors like changes in lighting conditions, occlusions, or eye diseases can affect image quality and, consequently, recognition accuracy. </a:t>
            </a:r>
          </a:p>
          <a:p>
            <a:pPr marL="45720" indent="0">
              <a:buNone/>
            </a:pPr>
            <a:endParaRPr lang="en-US" sz="2000" dirty="0" smtClean="0">
              <a:solidFill>
                <a:schemeClr val="tx2"/>
              </a:solidFill>
              <a:latin typeface="Times New Roman" pitchFamily="18" charset="0"/>
              <a:cs typeface="Times New Roman" pitchFamily="18" charset="0"/>
            </a:endParaRPr>
          </a:p>
          <a:p>
            <a:pPr>
              <a:buFont typeface="Wingdings" pitchFamily="2" charset="2"/>
              <a:buChar char="Ø"/>
            </a:pPr>
            <a:r>
              <a:rPr lang="en-US" sz="2000" dirty="0" smtClean="0">
                <a:solidFill>
                  <a:schemeClr val="tx2"/>
                </a:solidFill>
                <a:latin typeface="Times New Roman" pitchFamily="18" charset="0"/>
                <a:cs typeface="Times New Roman" pitchFamily="18" charset="0"/>
              </a:rPr>
              <a:t>Some individuals, particularly those with certain eye conditions or injuries, may have difficulties with iris recognition due to the uniqueness of their iris patterns or the inability to capture clear iris images.</a:t>
            </a:r>
            <a:endParaRPr lang="en-US" sz="2000" dirty="0">
              <a:solidFill>
                <a:schemeClr val="tx2"/>
              </a:solidFill>
              <a:latin typeface="Times New Roman" pitchFamily="18" charset="0"/>
              <a:cs typeface="Times New Roman" pitchFamily="18" charset="0"/>
            </a:endParaRPr>
          </a:p>
        </p:txBody>
      </p:sp>
      <p:sp>
        <p:nvSpPr>
          <p:cNvPr id="5" name="object 2">
            <a:extLst>
              <a:ext uri="{FF2B5EF4-FFF2-40B4-BE49-F238E27FC236}">
                <a16:creationId xmlns="" xmlns:a16="http://schemas.microsoft.com/office/drawing/2014/main" id="{F12908F3-3BB7-5619-98DA-1829A700DD01}"/>
              </a:ext>
            </a:extLst>
          </p:cNvPr>
          <p:cNvSpPr txBox="1">
            <a:spLocks/>
          </p:cNvSpPr>
          <p:nvPr/>
        </p:nvSpPr>
        <p:spPr>
          <a:xfrm>
            <a:off x="3287688" y="938021"/>
            <a:ext cx="4981575" cy="628377"/>
          </a:xfrm>
          <a:prstGeom prst="rect">
            <a:avLst/>
          </a:prstGeom>
        </p:spPr>
        <p:txBody>
          <a:bodyPr vert="horz" wrap="square" lIns="0" tIns="12700" rIns="0" bIns="0" rtlCol="0">
            <a:spAutoFit/>
          </a:bodyPr>
          <a:lstStyle>
            <a:lvl1pPr>
              <a:defRPr sz="2000" b="0" i="0">
                <a:solidFill>
                  <a:schemeClr val="tx1"/>
                </a:solidFill>
                <a:latin typeface="Times New Roman"/>
                <a:ea typeface="+mj-ea"/>
                <a:cs typeface="Times New Roman"/>
              </a:defRPr>
            </a:lvl1pPr>
          </a:lstStyle>
          <a:p>
            <a:pPr marL="12700" algn="ctr">
              <a:spcBef>
                <a:spcPts val="100"/>
              </a:spcBef>
            </a:pPr>
            <a:r>
              <a:rPr lang="en-US" sz="4000" b="1" kern="0" spc="-30" dirty="0" smtClean="0"/>
              <a:t>EXISTING SYSTEM</a:t>
            </a:r>
            <a:endParaRPr lang="en-US" sz="4000"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764704"/>
            <a:ext cx="10873208" cy="1143000"/>
          </a:xfrm>
        </p:spPr>
        <p:txBody>
          <a:bodyPr/>
          <a:lstStyle/>
          <a:p>
            <a:pPr marL="0" indent="0" algn="l">
              <a:buNone/>
            </a:pPr>
            <a:r>
              <a:rPr lang="en-US" sz="3200" spc="-30" dirty="0">
                <a:solidFill>
                  <a:schemeClr val="tx1"/>
                </a:solidFill>
                <a:effectLst/>
                <a:latin typeface="Times New Roman" panose="02020603050405020304" pitchFamily="18" charset="0"/>
                <a:cs typeface="Times New Roman" panose="02020603050405020304" pitchFamily="18" charset="0"/>
              </a:rPr>
              <a:t>Points that overcome the drawback of existing system</a:t>
            </a:r>
            <a:r>
              <a:rPr lang="en-US" sz="3600" u="sng" dirty="0">
                <a:solidFill>
                  <a:schemeClr val="tx1"/>
                </a:solidFill>
                <a:effectLst/>
              </a:rPr>
              <a:t/>
            </a:r>
            <a:br>
              <a:rPr lang="en-US" sz="3600" u="sng" dirty="0">
                <a:solidFill>
                  <a:schemeClr val="tx1"/>
                </a:solidFill>
                <a:effectLst/>
              </a:rPr>
            </a:br>
            <a:endParaRPr lang="en-IN" sz="3600" u="sng" dirty="0">
              <a:solidFill>
                <a:schemeClr val="tx1"/>
              </a:solidFill>
              <a:effectLst/>
            </a:endParaRPr>
          </a:p>
        </p:txBody>
      </p:sp>
      <p:sp>
        <p:nvSpPr>
          <p:cNvPr id="3" name="Content Placeholder 2"/>
          <p:cNvSpPr>
            <a:spLocks noGrp="1"/>
          </p:cNvSpPr>
          <p:nvPr>
            <p:ph sz="quarter" idx="13"/>
          </p:nvPr>
        </p:nvSpPr>
        <p:spPr>
          <a:xfrm>
            <a:off x="1343472" y="1988840"/>
            <a:ext cx="10153128" cy="3474720"/>
          </a:xfrm>
        </p:spPr>
        <p:txBody>
          <a:bodyPr/>
          <a:lstStyle/>
          <a:p>
            <a:pPr lvl="0"/>
            <a:r>
              <a:rPr lang="en-US" dirty="0">
                <a:latin typeface="Times New Roman" pitchFamily="18" charset="0"/>
                <a:cs typeface="Times New Roman" panose="02020603050405020304" pitchFamily="18" charset="0"/>
              </a:rPr>
              <a:t>Since there is no necessary for additional scanning machines to scan iris, the cost of the implementation of the project is very much reduced.</a:t>
            </a:r>
          </a:p>
          <a:p>
            <a:endParaRPr lang="en-US" dirty="0" smtClean="0">
              <a:latin typeface="Times New Roman" pitchFamily="18" charset="0"/>
              <a:cs typeface="Times New Roman" pitchFamily="18" charset="0"/>
            </a:endParaRPr>
          </a:p>
          <a:p>
            <a:pPr lvl="0"/>
            <a:r>
              <a:rPr lang="en-US" dirty="0">
                <a:latin typeface="Times New Roman" panose="02020603050405020304" pitchFamily="18" charset="0"/>
                <a:cs typeface="Times New Roman" panose="02020603050405020304" pitchFamily="18" charset="0"/>
              </a:rPr>
              <a:t>Also direct scanning of the iris is not necessary so that there is no security invasive as some individuals raise concerns on direct scanning of iris.</a:t>
            </a:r>
          </a:p>
          <a:p>
            <a:pPr marL="45720" indent="0">
              <a:buNone/>
            </a:pPr>
            <a:endParaRPr lang="en-IN" dirty="0"/>
          </a:p>
        </p:txBody>
      </p:sp>
    </p:spTree>
    <p:extLst>
      <p:ext uri="{BB962C8B-B14F-4D97-AF65-F5344CB8AC3E}">
        <p14:creationId xmlns:p14="http://schemas.microsoft.com/office/powerpoint/2010/main" val="1145614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a:xfrm>
            <a:off x="1166778" y="2143116"/>
            <a:ext cx="9660890" cy="2154436"/>
          </a:xfrm>
        </p:spPr>
        <p:txBody>
          <a:bodyPr>
            <a:noAutofit/>
          </a:bodyPr>
          <a:lstStyle/>
          <a:p>
            <a:pPr algn="just">
              <a:buFont typeface="Wingdings" pitchFamily="2" charset="2"/>
              <a:buChar char="Ø"/>
            </a:pPr>
            <a:r>
              <a:rPr lang="en-US" sz="2000" dirty="0" smtClean="0">
                <a:solidFill>
                  <a:schemeClr val="tx2"/>
                </a:solidFill>
                <a:latin typeface="Times New Roman" pitchFamily="18" charset="0"/>
                <a:cs typeface="Times New Roman" pitchFamily="18" charset="0"/>
              </a:rPr>
              <a:t>The project aims to implement an iris recognition system utilizing JSP technology to create a web-based interface for iris-based biometric identification and verification.</a:t>
            </a:r>
          </a:p>
          <a:p>
            <a:pPr marL="45720" indent="0" algn="just">
              <a:buNone/>
            </a:pPr>
            <a:endParaRPr lang="en-US" sz="2000" dirty="0" smtClean="0">
              <a:solidFill>
                <a:schemeClr val="tx2"/>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2"/>
                </a:solidFill>
                <a:latin typeface="Times New Roman" pitchFamily="18" charset="0"/>
                <a:cs typeface="Times New Roman" pitchFamily="18" charset="0"/>
              </a:rPr>
              <a:t>Create a user-friendly web interface using JSP for user interaction and input</a:t>
            </a:r>
          </a:p>
        </p:txBody>
      </p:sp>
      <p:sp>
        <p:nvSpPr>
          <p:cNvPr id="5" name="object 2">
            <a:extLst>
              <a:ext uri="{FF2B5EF4-FFF2-40B4-BE49-F238E27FC236}">
                <a16:creationId xmlns="" xmlns:a16="http://schemas.microsoft.com/office/drawing/2014/main" id="{F12908F3-3BB7-5619-98DA-1829A700DD01}"/>
              </a:ext>
            </a:extLst>
          </p:cNvPr>
          <p:cNvSpPr txBox="1">
            <a:spLocks/>
          </p:cNvSpPr>
          <p:nvPr/>
        </p:nvSpPr>
        <p:spPr>
          <a:xfrm>
            <a:off x="2952728" y="1071546"/>
            <a:ext cx="6096137" cy="628377"/>
          </a:xfrm>
          <a:prstGeom prst="rect">
            <a:avLst/>
          </a:prstGeom>
        </p:spPr>
        <p:txBody>
          <a:bodyPr vert="horz" wrap="square" lIns="0" tIns="12700" rIns="0" bIns="0" rtlCol="0">
            <a:spAutoFit/>
          </a:bodyPr>
          <a:lstStyle>
            <a:lvl1pPr>
              <a:defRPr sz="2000" b="0" i="0">
                <a:solidFill>
                  <a:schemeClr val="tx1"/>
                </a:solidFill>
                <a:latin typeface="Times New Roman"/>
                <a:ea typeface="+mj-ea"/>
                <a:cs typeface="Times New Roman"/>
              </a:defRPr>
            </a:lvl1pPr>
          </a:lstStyle>
          <a:p>
            <a:pPr marL="12700" algn="ctr">
              <a:spcBef>
                <a:spcPts val="100"/>
              </a:spcBef>
            </a:pPr>
            <a:r>
              <a:rPr lang="en-US" sz="4000" b="1" kern="0" spc="-30" dirty="0" smtClean="0"/>
              <a:t>PROBLEM STATEMENT</a:t>
            </a:r>
            <a:endParaRPr lang="en-US" sz="4000" kern="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 xmlns:a16="http://schemas.microsoft.com/office/drawing/2014/main" id="{F12908F3-3BB7-5619-98DA-1829A700DD01}"/>
              </a:ext>
            </a:extLst>
          </p:cNvPr>
          <p:cNvSpPr txBox="1">
            <a:spLocks/>
          </p:cNvSpPr>
          <p:nvPr/>
        </p:nvSpPr>
        <p:spPr>
          <a:xfrm>
            <a:off x="2351584" y="1124744"/>
            <a:ext cx="6953393" cy="628377"/>
          </a:xfrm>
          <a:prstGeom prst="rect">
            <a:avLst/>
          </a:prstGeom>
        </p:spPr>
        <p:txBody>
          <a:bodyPr vert="horz" wrap="square" lIns="0" tIns="12700" rIns="0" bIns="0" rtlCol="0">
            <a:spAutoFit/>
          </a:bodyPr>
          <a:lstStyle>
            <a:lvl1pPr>
              <a:defRPr sz="2000" b="0" i="0">
                <a:solidFill>
                  <a:schemeClr val="tx1"/>
                </a:solidFill>
                <a:latin typeface="Times New Roman"/>
                <a:ea typeface="+mj-ea"/>
                <a:cs typeface="Times New Roman"/>
              </a:defRPr>
            </a:lvl1pPr>
          </a:lstStyle>
          <a:p>
            <a:pPr marL="12700" algn="ctr">
              <a:spcBef>
                <a:spcPts val="100"/>
              </a:spcBef>
            </a:pPr>
            <a:r>
              <a:rPr lang="en-US" sz="4000" b="1" kern="0" spc="-30" dirty="0" smtClean="0"/>
              <a:t>PROPOSED SYSTEM</a:t>
            </a:r>
            <a:endParaRPr lang="en-US" sz="4000" kern="0" dirty="0"/>
          </a:p>
        </p:txBody>
      </p:sp>
      <p:sp>
        <p:nvSpPr>
          <p:cNvPr id="4" name="Text Placeholder 3"/>
          <p:cNvSpPr>
            <a:spLocks noGrp="1"/>
          </p:cNvSpPr>
          <p:nvPr>
            <p:ph sz="quarter" idx="13"/>
          </p:nvPr>
        </p:nvSpPr>
        <p:spPr>
          <a:xfrm>
            <a:off x="1199456" y="2060848"/>
            <a:ext cx="9660890" cy="2215991"/>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The proposed system leveraging JSP (Java  Server Pages) integrated with iris recognition for online examinations aims to revolutionize authentication processes within this context.</a:t>
            </a:r>
          </a:p>
          <a:p>
            <a:pPr marL="45720" indent="0" algn="just">
              <a:buNone/>
            </a:pPr>
            <a:r>
              <a:rPr lang="en-US" sz="2000" dirty="0" smtClean="0">
                <a:latin typeface="Times New Roman" pitchFamily="18" charset="0"/>
                <a:cs typeface="Times New Roman" pitchFamily="18" charset="0"/>
              </a:rPr>
              <a:t> </a:t>
            </a:r>
          </a:p>
          <a:p>
            <a:pPr algn="just">
              <a:buFont typeface="Wingdings" pitchFamily="2" charset="2"/>
              <a:buChar char="Ø"/>
            </a:pPr>
            <a:r>
              <a:rPr lang="en-US" sz="2000" dirty="0" smtClean="0">
                <a:latin typeface="Times New Roman" pitchFamily="18" charset="0"/>
                <a:cs typeface="Times New Roman" pitchFamily="18" charset="0"/>
              </a:rPr>
              <a:t>This system entails a sophisticated platform that seamlessly incorporates JSP's web development capabilities with the precision and security of iris recognition technology. </a:t>
            </a:r>
          </a:p>
          <a:p>
            <a:pPr marL="4572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Students or participants accessing the online examination portal will undergo a robust authentication process where their iris patterns serve as the primary identification method. </a:t>
            </a:r>
          </a:p>
          <a:p>
            <a:pPr marL="4572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Upon login, the system will prompt users to authenticate via an iris image, ensuring a highly secure and reliable means of verifying their identities</a:t>
            </a:r>
            <a:r>
              <a:rPr lang="en-US" sz="2000" dirty="0" smtClean="0"/>
              <a:t>.</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3"/>
          </p:nvPr>
        </p:nvSpPr>
        <p:spPr>
          <a:xfrm>
            <a:off x="623392" y="1285861"/>
            <a:ext cx="11017224" cy="4616648"/>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The system will feature an intuitive user interface developed using JSP, offering a user-friendly experience while efficiently managing the authentication process. </a:t>
            </a:r>
          </a:p>
          <a:p>
            <a:pPr marL="4572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Integration with iris recognition technology will enhance security measures, significantly reducing the risks associated with unauthorized access or fraudulent activity during online examinations. </a:t>
            </a:r>
          </a:p>
          <a:p>
            <a:pPr marL="4572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Additionally, the proposed system will include measures to handle various scenarios, affecting iris recognition accuracy.</a:t>
            </a:r>
          </a:p>
          <a:p>
            <a:pPr marL="45720" indent="0" algn="just">
              <a:buNone/>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1268760"/>
            <a:ext cx="10009112" cy="4062651"/>
          </a:xfrm>
          <a:prstGeom prst="rect">
            <a:avLst/>
          </a:prstGeom>
          <a:noFill/>
        </p:spPr>
        <p:txBody>
          <a:bodyPr wrap="square" rtlCol="0">
            <a:spAutoFit/>
          </a:bodyPr>
          <a:lstStyle/>
          <a:p>
            <a:pPr algn="just">
              <a:buFont typeface="Wingdings" pitchFamily="2" charset="2"/>
              <a:buChar char="Ø"/>
            </a:pPr>
            <a:r>
              <a:rPr lang="en-US" sz="2000" dirty="0">
                <a:solidFill>
                  <a:schemeClr val="bg2">
                    <a:lumMod val="25000"/>
                  </a:schemeClr>
                </a:solidFill>
              </a:rPr>
              <a:t>Moreover, this system's architecture will prioritize scalability, allowing seamless integration with existing online examination platforms and accommodating future expansions or enhancements. </a:t>
            </a:r>
            <a:endParaRPr lang="en-US" sz="2000" dirty="0" smtClean="0">
              <a:solidFill>
                <a:schemeClr val="bg2">
                  <a:lumMod val="25000"/>
                </a:schemeClr>
              </a:solidFill>
            </a:endParaRPr>
          </a:p>
          <a:p>
            <a:pPr algn="just"/>
            <a:endParaRPr lang="en-US" sz="2000" dirty="0">
              <a:solidFill>
                <a:schemeClr val="bg2">
                  <a:lumMod val="25000"/>
                </a:schemeClr>
              </a:solidFill>
            </a:endParaRPr>
          </a:p>
          <a:p>
            <a:pPr marL="45720" indent="0" algn="just">
              <a:buNone/>
            </a:pPr>
            <a:endParaRPr lang="en-US" sz="2000" dirty="0">
              <a:solidFill>
                <a:schemeClr val="bg2">
                  <a:lumMod val="25000"/>
                </a:schemeClr>
              </a:solidFill>
            </a:endParaRPr>
          </a:p>
          <a:p>
            <a:pPr algn="just">
              <a:buFont typeface="Wingdings" pitchFamily="2" charset="2"/>
              <a:buChar char="Ø"/>
            </a:pPr>
            <a:r>
              <a:rPr lang="en-US" sz="2000" dirty="0">
                <a:solidFill>
                  <a:schemeClr val="bg2">
                    <a:lumMod val="25000"/>
                  </a:schemeClr>
                </a:solidFill>
              </a:rPr>
              <a:t>Regular updates and optimizations will be implemented to continually refine the system's performance, accuracy, and user experience. </a:t>
            </a:r>
          </a:p>
          <a:p>
            <a:pPr marL="45720" indent="0" algn="just">
              <a:buNone/>
            </a:pPr>
            <a:endParaRPr lang="en-US" sz="2000" dirty="0">
              <a:solidFill>
                <a:schemeClr val="bg2">
                  <a:lumMod val="25000"/>
                </a:schemeClr>
              </a:solidFill>
            </a:endParaRPr>
          </a:p>
          <a:p>
            <a:pPr marL="45720" indent="0" algn="just">
              <a:buNone/>
            </a:pPr>
            <a:endParaRPr lang="en-US" sz="2000" dirty="0">
              <a:solidFill>
                <a:schemeClr val="bg2">
                  <a:lumMod val="25000"/>
                </a:schemeClr>
              </a:solidFill>
            </a:endParaRPr>
          </a:p>
          <a:p>
            <a:pPr algn="just">
              <a:buFont typeface="Wingdings" pitchFamily="2" charset="2"/>
              <a:buChar char="Ø"/>
            </a:pPr>
            <a:r>
              <a:rPr lang="en-US" sz="2000" dirty="0">
                <a:solidFill>
                  <a:schemeClr val="bg2">
                    <a:lumMod val="25000"/>
                  </a:schemeClr>
                </a:solidFill>
              </a:rPr>
              <a:t>Overall, this proposed system aims to set a new standard in online examination security and efficiency by harnessing the combined power of JSP's web development capabilities and the reliability of iris recognition technology.</a:t>
            </a:r>
          </a:p>
          <a:p>
            <a:endParaRPr lang="en-IN" dirty="0"/>
          </a:p>
        </p:txBody>
      </p:sp>
      <p:sp>
        <p:nvSpPr>
          <p:cNvPr id="3" name="Rectangle 2"/>
          <p:cNvSpPr/>
          <p:nvPr/>
        </p:nvSpPr>
        <p:spPr>
          <a:xfrm>
            <a:off x="1166778" y="5429264"/>
            <a:ext cx="9929882" cy="646331"/>
          </a:xfrm>
          <a:prstGeom prst="rect">
            <a:avLst/>
          </a:prstGeom>
        </p:spPr>
        <p:txBody>
          <a:bodyPr wrap="square">
            <a:spAutoFit/>
          </a:bodyPr>
          <a:lstStyle/>
          <a:p>
            <a:r>
              <a:rPr lang="en-US" b="1" dirty="0" smtClean="0"/>
              <a:t>Algorithm : </a:t>
            </a:r>
            <a:r>
              <a:rPr lang="en-US" dirty="0" smtClean="0"/>
              <a:t>Reed-Solomon error correction and utilizes various algorithms tailored for image </a:t>
            </a:r>
          </a:p>
          <a:p>
            <a:r>
              <a:rPr lang="en-US" dirty="0" smtClean="0"/>
              <a:t>processing</a:t>
            </a:r>
            <a:endParaRPr lang="en-US" dirty="0"/>
          </a:p>
        </p:txBody>
      </p:sp>
    </p:spTree>
    <p:extLst>
      <p:ext uri="{BB962C8B-B14F-4D97-AF65-F5344CB8AC3E}">
        <p14:creationId xmlns:p14="http://schemas.microsoft.com/office/powerpoint/2010/main" val="298708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F12908F3-3BB7-5619-98DA-1829A700DD01}"/>
              </a:ext>
            </a:extLst>
          </p:cNvPr>
          <p:cNvSpPr txBox="1">
            <a:spLocks/>
          </p:cNvSpPr>
          <p:nvPr/>
        </p:nvSpPr>
        <p:spPr>
          <a:xfrm>
            <a:off x="2346732" y="479117"/>
            <a:ext cx="6953393" cy="628377"/>
          </a:xfrm>
          <a:prstGeom prst="rect">
            <a:avLst/>
          </a:prstGeom>
        </p:spPr>
        <p:txBody>
          <a:bodyPr vert="horz" wrap="square" lIns="0" tIns="12700" rIns="0" bIns="0" rtlCol="0">
            <a:spAutoFit/>
          </a:bodyPr>
          <a:lstStyle>
            <a:lvl1pPr>
              <a:defRPr sz="2000" b="0" i="0">
                <a:solidFill>
                  <a:schemeClr val="tx1"/>
                </a:solidFill>
                <a:latin typeface="Times New Roman"/>
                <a:ea typeface="+mj-ea"/>
                <a:cs typeface="Times New Roman"/>
              </a:defRPr>
            </a:lvl1pPr>
          </a:lstStyle>
          <a:p>
            <a:pPr marL="12700" algn="ctr">
              <a:spcBef>
                <a:spcPts val="100"/>
              </a:spcBef>
            </a:pPr>
            <a:r>
              <a:rPr lang="en-US" sz="4000" b="1" kern="0" spc="-30" dirty="0" smtClean="0"/>
              <a:t>BLOCK DIAGRAM</a:t>
            </a:r>
            <a:endParaRPr lang="en-US" sz="4000" kern="0" dirty="0"/>
          </a:p>
        </p:txBody>
      </p:sp>
      <p:grpSp>
        <p:nvGrpSpPr>
          <p:cNvPr id="1026" name="Group 2"/>
          <p:cNvGrpSpPr>
            <a:grpSpLocks/>
          </p:cNvGrpSpPr>
          <p:nvPr/>
        </p:nvGrpSpPr>
        <p:grpSpPr bwMode="auto">
          <a:xfrm>
            <a:off x="232281" y="1445928"/>
            <a:ext cx="5057775" cy="4718980"/>
            <a:chOff x="1275" y="1975"/>
            <a:chExt cx="7966" cy="5290"/>
          </a:xfrm>
        </p:grpSpPr>
        <p:sp>
          <p:nvSpPr>
            <p:cNvPr id="1027" name="Text Box 3"/>
            <p:cNvSpPr txBox="1">
              <a:spLocks noChangeArrowheads="1"/>
            </p:cNvSpPr>
            <p:nvPr/>
          </p:nvSpPr>
          <p:spPr bwMode="auto">
            <a:xfrm>
              <a:off x="1547" y="1975"/>
              <a:ext cx="1524" cy="4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User</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AutoShape 4"/>
            <p:cNvSpPr>
              <a:spLocks noChangeArrowheads="1"/>
            </p:cNvSpPr>
            <p:nvPr/>
          </p:nvSpPr>
          <p:spPr bwMode="auto">
            <a:xfrm>
              <a:off x="1275" y="2770"/>
              <a:ext cx="2593" cy="777"/>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Validate</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9" name="AutoShape 5"/>
            <p:cNvCxnSpPr>
              <a:cxnSpLocks noChangeShapeType="1"/>
            </p:cNvCxnSpPr>
            <p:nvPr/>
          </p:nvCxnSpPr>
          <p:spPr bwMode="auto">
            <a:xfrm>
              <a:off x="2251" y="2396"/>
              <a:ext cx="0" cy="374"/>
            </a:xfrm>
            <a:prstGeom prst="straightConnector1">
              <a:avLst/>
            </a:prstGeom>
            <a:noFill/>
            <a:ln w="9525">
              <a:solidFill>
                <a:srgbClr val="000000"/>
              </a:solidFill>
              <a:round/>
              <a:headEnd/>
              <a:tailEnd type="triangle" w="med" len="med"/>
            </a:ln>
          </p:spPr>
        </p:cxnSp>
        <p:cxnSp>
          <p:nvCxnSpPr>
            <p:cNvPr id="1030" name="AutoShape 6"/>
            <p:cNvCxnSpPr>
              <a:cxnSpLocks noChangeShapeType="1"/>
            </p:cNvCxnSpPr>
            <p:nvPr/>
          </p:nvCxnSpPr>
          <p:spPr bwMode="auto">
            <a:xfrm>
              <a:off x="3295" y="3165"/>
              <a:ext cx="776" cy="0"/>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flipV="1">
              <a:off x="4071" y="2135"/>
              <a:ext cx="0" cy="103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flipH="1">
              <a:off x="3071" y="2135"/>
              <a:ext cx="1000" cy="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2251" y="3547"/>
              <a:ext cx="0" cy="816"/>
            </a:xfrm>
            <a:prstGeom prst="straightConnector1">
              <a:avLst/>
            </a:prstGeom>
            <a:noFill/>
            <a:ln w="9525">
              <a:solidFill>
                <a:srgbClr val="000000"/>
              </a:solidFill>
              <a:round/>
              <a:headEnd/>
              <a:tailEnd/>
            </a:ln>
          </p:spPr>
        </p:cxnSp>
        <p:sp>
          <p:nvSpPr>
            <p:cNvPr id="1034" name="Text Box 10"/>
            <p:cNvSpPr txBox="1">
              <a:spLocks noChangeArrowheads="1"/>
            </p:cNvSpPr>
            <p:nvPr/>
          </p:nvSpPr>
          <p:spPr bwMode="auto">
            <a:xfrm>
              <a:off x="3868" y="4026"/>
              <a:ext cx="1773"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Show Questions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5" name="Group 11"/>
            <p:cNvGrpSpPr>
              <a:grpSpLocks/>
            </p:cNvGrpSpPr>
            <p:nvPr/>
          </p:nvGrpSpPr>
          <p:grpSpPr bwMode="auto">
            <a:xfrm>
              <a:off x="7537" y="4026"/>
              <a:ext cx="1704" cy="681"/>
              <a:chOff x="7316" y="3840"/>
              <a:chExt cx="1704" cy="681"/>
            </a:xfrm>
          </p:grpSpPr>
          <p:sp>
            <p:nvSpPr>
              <p:cNvPr id="1036" name="Text Box 12"/>
              <p:cNvSpPr txBox="1">
                <a:spLocks noChangeArrowheads="1"/>
              </p:cNvSpPr>
              <p:nvPr/>
            </p:nvSpPr>
            <p:spPr bwMode="auto">
              <a:xfrm>
                <a:off x="7316" y="3960"/>
                <a:ext cx="1524" cy="4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dirty="0" smtClean="0">
                    <a:ln>
                      <a:noFill/>
                    </a:ln>
                    <a:solidFill>
                      <a:schemeClr val="tx1"/>
                    </a:solidFill>
                    <a:effectLst/>
                    <a:latin typeface="Calibri" pitchFamily="34" charset="0"/>
                    <a:cs typeface="Arial" pitchFamily="34" charset="0"/>
                  </a:rPr>
                  <a:t>  </a:t>
                </a:r>
                <a:r>
                  <a:rPr kumimoji="0" lang="en-US" sz="1400" b="1" i="0" u="none" strike="noStrike" cap="none" normalizeH="0" baseline="0" dirty="0" smtClean="0">
                    <a:ln>
                      <a:noFill/>
                    </a:ln>
                    <a:solidFill>
                      <a:schemeClr val="tx1"/>
                    </a:solidFill>
                    <a:effectLst/>
                    <a:latin typeface="Calibri" pitchFamily="34" charset="0"/>
                    <a:cs typeface="Arial" pitchFamily="34" charset="0"/>
                  </a:rPr>
                  <a:t>questions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7" name="AutoShape 13"/>
              <p:cNvCxnSpPr>
                <a:cxnSpLocks noChangeShapeType="1"/>
              </p:cNvCxnSpPr>
              <p:nvPr/>
            </p:nvCxnSpPr>
            <p:spPr bwMode="auto">
              <a:xfrm>
                <a:off x="7410" y="3960"/>
                <a:ext cx="0" cy="421"/>
              </a:xfrm>
              <a:prstGeom prst="straightConnector1">
                <a:avLst/>
              </a:prstGeom>
              <a:noFill/>
              <a:ln w="9525">
                <a:solidFill>
                  <a:srgbClr val="000000"/>
                </a:solidFill>
                <a:round/>
                <a:headEnd/>
                <a:tailEnd/>
              </a:ln>
            </p:spPr>
          </p:cxnSp>
          <p:sp>
            <p:nvSpPr>
              <p:cNvPr id="1038" name="Rectangle 14"/>
              <p:cNvSpPr>
                <a:spLocks noChangeArrowheads="1"/>
              </p:cNvSpPr>
              <p:nvPr/>
            </p:nvSpPr>
            <p:spPr bwMode="auto">
              <a:xfrm>
                <a:off x="8700" y="3840"/>
                <a:ext cx="320" cy="68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b="1"/>
              </a:p>
            </p:txBody>
          </p:sp>
        </p:grpSp>
        <p:sp>
          <p:nvSpPr>
            <p:cNvPr id="1039" name="Oval 15"/>
            <p:cNvSpPr>
              <a:spLocks noChangeArrowheads="1"/>
            </p:cNvSpPr>
            <p:nvPr/>
          </p:nvSpPr>
          <p:spPr bwMode="auto">
            <a:xfrm>
              <a:off x="3679" y="4887"/>
              <a:ext cx="2522" cy="70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Answer Questions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Oval 16"/>
            <p:cNvSpPr>
              <a:spLocks noChangeArrowheads="1"/>
            </p:cNvSpPr>
            <p:nvPr/>
          </p:nvSpPr>
          <p:spPr bwMode="auto">
            <a:xfrm>
              <a:off x="3679" y="5779"/>
              <a:ext cx="2408" cy="66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Submit Exam</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1" name="Oval 17"/>
            <p:cNvSpPr>
              <a:spLocks noChangeArrowheads="1"/>
            </p:cNvSpPr>
            <p:nvPr/>
          </p:nvSpPr>
          <p:spPr bwMode="auto">
            <a:xfrm>
              <a:off x="3679" y="6553"/>
              <a:ext cx="2181" cy="7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Evaluate Answers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6876" y="6553"/>
              <a:ext cx="1704" cy="7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Show Resul</a:t>
              </a:r>
              <a:r>
                <a:rPr kumimoji="0" lang="en-US" sz="900" b="1" i="0" u="none" strike="noStrike" cap="none" normalizeH="0" baseline="0" dirty="0" smtClean="0">
                  <a:ln>
                    <a:noFill/>
                  </a:ln>
                  <a:solidFill>
                    <a:schemeClr val="tx1"/>
                  </a:solidFill>
                  <a:effectLst/>
                  <a:latin typeface="Calibri" pitchFamily="34" charset="0"/>
                  <a:cs typeface="Arial" pitchFamily="34" charset="0"/>
                </a:rPr>
                <a:t>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a:off x="2251" y="4363"/>
              <a:ext cx="1617" cy="0"/>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flipH="1">
              <a:off x="5392" y="4363"/>
              <a:ext cx="2145" cy="0"/>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a:off x="4642" y="4599"/>
              <a:ext cx="0" cy="288"/>
            </a:xfrm>
            <a:prstGeom prst="straightConnector1">
              <a:avLst/>
            </a:prstGeom>
            <a:noFill/>
            <a:ln w="9525">
              <a:solidFill>
                <a:srgbClr val="000000"/>
              </a:solidFill>
              <a:round/>
              <a:headEnd/>
              <a:tailEnd type="triangle" w="med" len="med"/>
            </a:ln>
          </p:spPr>
        </p:cxnSp>
        <p:cxnSp>
          <p:nvCxnSpPr>
            <p:cNvPr id="1046" name="AutoShape 22"/>
            <p:cNvCxnSpPr>
              <a:cxnSpLocks noChangeShapeType="1"/>
            </p:cNvCxnSpPr>
            <p:nvPr/>
          </p:nvCxnSpPr>
          <p:spPr bwMode="auto">
            <a:xfrm>
              <a:off x="4642" y="5588"/>
              <a:ext cx="0" cy="191"/>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a:off x="4642" y="6330"/>
              <a:ext cx="0" cy="223"/>
            </a:xfrm>
            <a:prstGeom prst="straightConnector1">
              <a:avLst/>
            </a:prstGeom>
            <a:noFill/>
            <a:ln w="9525">
              <a:solidFill>
                <a:srgbClr val="000000"/>
              </a:solidFill>
              <a:round/>
              <a:headEnd/>
              <a:tailEnd type="triangle" w="med" len="med"/>
            </a:ln>
          </p:spPr>
        </p:cxnSp>
        <p:cxnSp>
          <p:nvCxnSpPr>
            <p:cNvPr id="1048" name="AutoShape 24"/>
            <p:cNvCxnSpPr>
              <a:cxnSpLocks noChangeShapeType="1"/>
            </p:cNvCxnSpPr>
            <p:nvPr/>
          </p:nvCxnSpPr>
          <p:spPr bwMode="auto">
            <a:xfrm>
              <a:off x="5641" y="6824"/>
              <a:ext cx="1235" cy="0"/>
            </a:xfrm>
            <a:prstGeom prst="straightConnector1">
              <a:avLst/>
            </a:prstGeom>
            <a:noFill/>
            <a:ln w="9525">
              <a:solidFill>
                <a:srgbClr val="000000"/>
              </a:solidFill>
              <a:round/>
              <a:headEnd/>
              <a:tailEnd type="triangle" w="med" len="med"/>
            </a:ln>
          </p:spPr>
        </p:cxnSp>
        <p:grpSp>
          <p:nvGrpSpPr>
            <p:cNvPr id="1049" name="Group 25"/>
            <p:cNvGrpSpPr>
              <a:grpSpLocks/>
            </p:cNvGrpSpPr>
            <p:nvPr/>
          </p:nvGrpSpPr>
          <p:grpSpPr bwMode="auto">
            <a:xfrm>
              <a:off x="6876" y="5412"/>
              <a:ext cx="1704" cy="681"/>
              <a:chOff x="7316" y="3840"/>
              <a:chExt cx="1704" cy="681"/>
            </a:xfrm>
          </p:grpSpPr>
          <p:sp>
            <p:nvSpPr>
              <p:cNvPr id="1050" name="Text Box 26"/>
              <p:cNvSpPr txBox="1">
                <a:spLocks noChangeArrowheads="1"/>
              </p:cNvSpPr>
              <p:nvPr/>
            </p:nvSpPr>
            <p:spPr bwMode="auto">
              <a:xfrm>
                <a:off x="7316" y="3960"/>
                <a:ext cx="1524" cy="4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  result</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51" name="AutoShape 27"/>
              <p:cNvCxnSpPr>
                <a:cxnSpLocks noChangeShapeType="1"/>
              </p:cNvCxnSpPr>
              <p:nvPr/>
            </p:nvCxnSpPr>
            <p:spPr bwMode="auto">
              <a:xfrm>
                <a:off x="7410" y="3960"/>
                <a:ext cx="0" cy="421"/>
              </a:xfrm>
              <a:prstGeom prst="straightConnector1">
                <a:avLst/>
              </a:prstGeom>
              <a:noFill/>
              <a:ln w="9525">
                <a:solidFill>
                  <a:srgbClr val="000000"/>
                </a:solidFill>
                <a:round/>
                <a:headEnd/>
                <a:tailEnd/>
              </a:ln>
            </p:spPr>
          </p:cxnSp>
          <p:sp>
            <p:nvSpPr>
              <p:cNvPr id="1052" name="Rectangle 28"/>
              <p:cNvSpPr>
                <a:spLocks noChangeArrowheads="1"/>
              </p:cNvSpPr>
              <p:nvPr/>
            </p:nvSpPr>
            <p:spPr bwMode="auto">
              <a:xfrm>
                <a:off x="8700" y="3840"/>
                <a:ext cx="320" cy="68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b="1"/>
              </a:p>
            </p:txBody>
          </p:sp>
        </p:grpSp>
        <p:cxnSp>
          <p:nvCxnSpPr>
            <p:cNvPr id="1053" name="AutoShape 29"/>
            <p:cNvCxnSpPr>
              <a:cxnSpLocks noChangeShapeType="1"/>
            </p:cNvCxnSpPr>
            <p:nvPr/>
          </p:nvCxnSpPr>
          <p:spPr bwMode="auto">
            <a:xfrm>
              <a:off x="7631" y="5953"/>
              <a:ext cx="0" cy="600"/>
            </a:xfrm>
            <a:prstGeom prst="straightConnector1">
              <a:avLst/>
            </a:prstGeom>
            <a:noFill/>
            <a:ln w="9525">
              <a:solidFill>
                <a:srgbClr val="000000"/>
              </a:solidFill>
              <a:round/>
              <a:headEnd type="triangle" w="med" len="med"/>
              <a:tailEnd/>
            </a:ln>
          </p:spPr>
        </p:cxnSp>
      </p:grpSp>
      <p:grpSp>
        <p:nvGrpSpPr>
          <p:cNvPr id="31" name="Group 2"/>
          <p:cNvGrpSpPr>
            <a:grpSpLocks/>
          </p:cNvGrpSpPr>
          <p:nvPr/>
        </p:nvGrpSpPr>
        <p:grpSpPr bwMode="auto">
          <a:xfrm>
            <a:off x="5786481" y="1246909"/>
            <a:ext cx="6185905" cy="4990403"/>
            <a:chOff x="2536" y="1859"/>
            <a:chExt cx="8339" cy="5213"/>
          </a:xfrm>
        </p:grpSpPr>
        <p:sp>
          <p:nvSpPr>
            <p:cNvPr id="32" name="Text Box 3"/>
            <p:cNvSpPr txBox="1">
              <a:spLocks noChangeArrowheads="1"/>
            </p:cNvSpPr>
            <p:nvPr/>
          </p:nvSpPr>
          <p:spPr bwMode="auto">
            <a:xfrm>
              <a:off x="2536" y="1913"/>
              <a:ext cx="1634" cy="7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2000" b="1" kern="1200" dirty="0">
                  <a:solidFill>
                    <a:schemeClr val="tx1"/>
                  </a:solidFill>
                  <a:latin typeface="Times New Roman" panose="02020603050405020304" pitchFamily="18" charset="0"/>
                  <a:cs typeface="Times New Roman" panose="02020603050405020304" pitchFamily="18" charset="0"/>
                </a:rPr>
                <a:t>User</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Oval 4"/>
            <p:cNvSpPr>
              <a:spLocks noChangeArrowheads="1"/>
            </p:cNvSpPr>
            <p:nvPr/>
          </p:nvSpPr>
          <p:spPr bwMode="auto">
            <a:xfrm>
              <a:off x="5223" y="2343"/>
              <a:ext cx="2127" cy="123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1600" b="1" kern="1200" dirty="0">
                  <a:solidFill>
                    <a:schemeClr val="tx1"/>
                  </a:solidFill>
                  <a:latin typeface="Times New Roman" panose="02020603050405020304" pitchFamily="18" charset="0"/>
                  <a:cs typeface="Times New Roman" panose="02020603050405020304" pitchFamily="18" charset="0"/>
                </a:rPr>
                <a:t>Register with IRIS Image</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Oval 5"/>
            <p:cNvSpPr>
              <a:spLocks noChangeArrowheads="1"/>
            </p:cNvSpPr>
            <p:nvPr/>
          </p:nvSpPr>
          <p:spPr bwMode="auto">
            <a:xfrm>
              <a:off x="5223" y="4148"/>
              <a:ext cx="2127" cy="123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1600" b="1" kern="1200" dirty="0">
                  <a:solidFill>
                    <a:schemeClr val="tx1"/>
                  </a:solidFill>
                  <a:latin typeface="Times New Roman" panose="02020603050405020304" pitchFamily="18" charset="0"/>
                  <a:cs typeface="Times New Roman" panose="02020603050405020304" pitchFamily="18" charset="0"/>
                </a:rPr>
                <a:t>Login Authentication with IRIS</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Oval 6"/>
            <p:cNvSpPr>
              <a:spLocks noChangeArrowheads="1"/>
            </p:cNvSpPr>
            <p:nvPr/>
          </p:nvSpPr>
          <p:spPr bwMode="auto">
            <a:xfrm>
              <a:off x="5223" y="5836"/>
              <a:ext cx="2127" cy="123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1600" b="1" kern="1200" dirty="0">
                  <a:solidFill>
                    <a:schemeClr val="tx1"/>
                  </a:solidFill>
                  <a:latin typeface="Times New Roman" panose="02020603050405020304" pitchFamily="18" charset="0"/>
                  <a:cs typeface="Times New Roman" panose="02020603050405020304" pitchFamily="18" charset="0"/>
                </a:rPr>
                <a:t>Exam Module</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 Box 7"/>
            <p:cNvSpPr txBox="1">
              <a:spLocks noChangeArrowheads="1"/>
            </p:cNvSpPr>
            <p:nvPr/>
          </p:nvSpPr>
          <p:spPr bwMode="auto">
            <a:xfrm>
              <a:off x="8994" y="1859"/>
              <a:ext cx="1634" cy="7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2000" b="1" kern="1200" dirty="0">
                  <a:solidFill>
                    <a:schemeClr val="tx1"/>
                  </a:solidFill>
                  <a:latin typeface="Times New Roman" panose="02020603050405020304" pitchFamily="18" charset="0"/>
                  <a:cs typeface="Times New Roman" panose="02020603050405020304" pitchFamily="18" charset="0"/>
                </a:rPr>
                <a:t>Admin</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8"/>
            <p:cNvSpPr>
              <a:spLocks noChangeArrowheads="1"/>
            </p:cNvSpPr>
            <p:nvPr/>
          </p:nvSpPr>
          <p:spPr bwMode="auto">
            <a:xfrm>
              <a:off x="8748" y="4148"/>
              <a:ext cx="2127" cy="123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defTabSz="1078992" fontAlgn="base">
                <a:spcBef>
                  <a:spcPct val="0"/>
                </a:spcBef>
                <a:spcAft>
                  <a:spcPts val="1180"/>
                </a:spcAft>
              </a:pPr>
              <a:r>
                <a:rPr lang="en-US" sz="1600" b="1" kern="1200" dirty="0">
                  <a:solidFill>
                    <a:schemeClr val="tx1"/>
                  </a:solidFill>
                  <a:latin typeface="Times New Roman" panose="02020603050405020304" pitchFamily="18" charset="0"/>
                  <a:cs typeface="Times New Roman" panose="02020603050405020304" pitchFamily="18" charset="0"/>
                </a:rPr>
                <a:t>Creates Questions </a:t>
              </a:r>
              <a:endPar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38" name="AutoShape 9"/>
            <p:cNvCxnSpPr>
              <a:cxnSpLocks noChangeShapeType="1"/>
            </p:cNvCxnSpPr>
            <p:nvPr/>
          </p:nvCxnSpPr>
          <p:spPr bwMode="auto">
            <a:xfrm>
              <a:off x="4170" y="2128"/>
              <a:ext cx="2149" cy="0"/>
            </a:xfrm>
            <a:prstGeom prst="straightConnector1">
              <a:avLst/>
            </a:prstGeom>
            <a:noFill/>
            <a:ln w="9525">
              <a:solidFill>
                <a:srgbClr val="000000"/>
              </a:solidFill>
              <a:round/>
              <a:headEnd/>
              <a:tailEnd/>
            </a:ln>
          </p:spPr>
        </p:cxnSp>
        <p:cxnSp>
          <p:nvCxnSpPr>
            <p:cNvPr id="39" name="AutoShape 10"/>
            <p:cNvCxnSpPr>
              <a:cxnSpLocks noChangeShapeType="1"/>
            </p:cNvCxnSpPr>
            <p:nvPr/>
          </p:nvCxnSpPr>
          <p:spPr bwMode="auto">
            <a:xfrm>
              <a:off x="6319" y="2128"/>
              <a:ext cx="0" cy="215"/>
            </a:xfrm>
            <a:prstGeom prst="straightConnector1">
              <a:avLst/>
            </a:prstGeom>
            <a:noFill/>
            <a:ln w="9525">
              <a:solidFill>
                <a:srgbClr val="000000"/>
              </a:solidFill>
              <a:round/>
              <a:headEnd/>
              <a:tailEnd type="triangle" w="med" len="med"/>
            </a:ln>
          </p:spPr>
        </p:cxnSp>
        <p:cxnSp>
          <p:nvCxnSpPr>
            <p:cNvPr id="40" name="AutoShape 11"/>
            <p:cNvCxnSpPr>
              <a:cxnSpLocks noChangeShapeType="1"/>
            </p:cNvCxnSpPr>
            <p:nvPr/>
          </p:nvCxnSpPr>
          <p:spPr bwMode="auto">
            <a:xfrm>
              <a:off x="9811" y="2590"/>
              <a:ext cx="0" cy="1558"/>
            </a:xfrm>
            <a:prstGeom prst="straightConnector1">
              <a:avLst/>
            </a:prstGeom>
            <a:noFill/>
            <a:ln w="9525">
              <a:solidFill>
                <a:srgbClr val="000000"/>
              </a:solidFill>
              <a:round/>
              <a:headEnd/>
              <a:tailEnd type="triangle" w="med" len="med"/>
            </a:ln>
          </p:spPr>
        </p:cxnSp>
        <p:cxnSp>
          <p:nvCxnSpPr>
            <p:cNvPr id="41" name="AutoShape 12"/>
            <p:cNvCxnSpPr>
              <a:cxnSpLocks noChangeShapeType="1"/>
            </p:cNvCxnSpPr>
            <p:nvPr/>
          </p:nvCxnSpPr>
          <p:spPr bwMode="auto">
            <a:xfrm>
              <a:off x="9811" y="5384"/>
              <a:ext cx="0" cy="870"/>
            </a:xfrm>
            <a:prstGeom prst="straightConnector1">
              <a:avLst/>
            </a:prstGeom>
            <a:noFill/>
            <a:ln w="9525">
              <a:solidFill>
                <a:srgbClr val="000000"/>
              </a:solidFill>
              <a:round/>
              <a:headEnd/>
              <a:tailEnd type="triangle" w="med" len="med"/>
            </a:ln>
          </p:spPr>
        </p:cxnSp>
        <p:cxnSp>
          <p:nvCxnSpPr>
            <p:cNvPr id="42" name="AutoShape 13"/>
            <p:cNvCxnSpPr>
              <a:cxnSpLocks noChangeShapeType="1"/>
            </p:cNvCxnSpPr>
            <p:nvPr/>
          </p:nvCxnSpPr>
          <p:spPr bwMode="auto">
            <a:xfrm flipH="1">
              <a:off x="7286" y="6254"/>
              <a:ext cx="2525" cy="0"/>
            </a:xfrm>
            <a:prstGeom prst="straightConnector1">
              <a:avLst/>
            </a:prstGeom>
            <a:noFill/>
            <a:ln w="9525">
              <a:solidFill>
                <a:srgbClr val="000000"/>
              </a:solidFill>
              <a:round/>
              <a:headEnd/>
              <a:tailEnd type="triangle" w="med" len="med"/>
            </a:ln>
          </p:spPr>
        </p:cxnSp>
        <p:cxnSp>
          <p:nvCxnSpPr>
            <p:cNvPr id="43" name="AutoShape 14"/>
            <p:cNvCxnSpPr>
              <a:cxnSpLocks noChangeShapeType="1"/>
            </p:cNvCxnSpPr>
            <p:nvPr/>
          </p:nvCxnSpPr>
          <p:spPr bwMode="auto">
            <a:xfrm>
              <a:off x="6319" y="3579"/>
              <a:ext cx="0" cy="569"/>
            </a:xfrm>
            <a:prstGeom prst="straightConnector1">
              <a:avLst/>
            </a:prstGeom>
            <a:noFill/>
            <a:ln w="9525">
              <a:solidFill>
                <a:srgbClr val="000000"/>
              </a:solidFill>
              <a:round/>
              <a:headEnd/>
              <a:tailEnd type="triangle" w="med" len="med"/>
            </a:ln>
          </p:spPr>
        </p:cxnSp>
        <p:cxnSp>
          <p:nvCxnSpPr>
            <p:cNvPr id="44" name="AutoShape 15"/>
            <p:cNvCxnSpPr>
              <a:cxnSpLocks noChangeShapeType="1"/>
            </p:cNvCxnSpPr>
            <p:nvPr/>
          </p:nvCxnSpPr>
          <p:spPr bwMode="auto">
            <a:xfrm>
              <a:off x="6319" y="5384"/>
              <a:ext cx="0" cy="452"/>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836712"/>
            <a:ext cx="8219440" cy="553998"/>
          </a:xfrm>
        </p:spPr>
        <p:txBody>
          <a:bodyPr/>
          <a:lstStyle/>
          <a:p>
            <a:pPr marL="0" indent="0" algn="ctr">
              <a:buNone/>
            </a:pPr>
            <a:r>
              <a:rPr lang="en-US" sz="4000" b="1" spc="-30" dirty="0" smtClean="0">
                <a:effectLst/>
                <a:latin typeface="Times New Roman" pitchFamily="18" charset="0"/>
                <a:cs typeface="Times New Roman" pitchFamily="18" charset="0"/>
              </a:rPr>
              <a:t>SCREENSHOTS</a:t>
            </a:r>
          </a:p>
        </p:txBody>
      </p:sp>
      <p:pic>
        <p:nvPicPr>
          <p:cNvPr id="4" name="Picture 3"/>
          <p:cNvPicPr/>
          <p:nvPr/>
        </p:nvPicPr>
        <p:blipFill>
          <a:blip r:embed="rId2"/>
          <a:srcRect/>
          <a:stretch>
            <a:fillRect/>
          </a:stretch>
        </p:blipFill>
        <p:spPr bwMode="auto">
          <a:xfrm>
            <a:off x="2063552" y="1844824"/>
            <a:ext cx="8568952"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1847528" y="1124744"/>
            <a:ext cx="8280920" cy="46611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1991544" y="1196752"/>
            <a:ext cx="7920880" cy="4661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71969-366F-49A9-C9C6-62C3D6E96BCE}"/>
              </a:ext>
            </a:extLst>
          </p:cNvPr>
          <p:cNvSpPr>
            <a:spLocks noGrp="1"/>
          </p:cNvSpPr>
          <p:nvPr>
            <p:ph type="title"/>
          </p:nvPr>
        </p:nvSpPr>
        <p:spPr>
          <a:xfrm>
            <a:off x="1631504" y="692696"/>
            <a:ext cx="8219440" cy="553998"/>
          </a:xfrm>
        </p:spPr>
        <p:txBody>
          <a:bodyPr>
            <a:noAutofit/>
          </a:bodyPr>
          <a:lstStyle/>
          <a:p>
            <a:pPr marL="0" indent="0" algn="ctr">
              <a:buNone/>
            </a:pPr>
            <a:r>
              <a:rPr lang="en-US" sz="4000" b="1" dirty="0">
                <a:solidFill>
                  <a:schemeClr val="tx1"/>
                </a:solidFill>
                <a:effectLst/>
                <a:latin typeface="Times New Roman" pitchFamily="18" charset="0"/>
                <a:cs typeface="Times New Roman" pitchFamily="18" charset="0"/>
              </a:rPr>
              <a:t>ABSTRACT</a:t>
            </a:r>
          </a:p>
        </p:txBody>
      </p:sp>
      <p:sp>
        <p:nvSpPr>
          <p:cNvPr id="3" name="Text Placeholder 2">
            <a:extLst>
              <a:ext uri="{FF2B5EF4-FFF2-40B4-BE49-F238E27FC236}">
                <a16:creationId xmlns="" xmlns:a16="http://schemas.microsoft.com/office/drawing/2014/main" id="{FA93D6B8-4783-56E8-6988-FD3699D50187}"/>
              </a:ext>
            </a:extLst>
          </p:cNvPr>
          <p:cNvSpPr>
            <a:spLocks noGrp="1"/>
          </p:cNvSpPr>
          <p:nvPr>
            <p:ph sz="quarter" idx="13"/>
          </p:nvPr>
        </p:nvSpPr>
        <p:spPr>
          <a:xfrm>
            <a:off x="767408" y="2060848"/>
            <a:ext cx="10945216" cy="1969770"/>
          </a:xfrm>
        </p:spPr>
        <p:txBody>
          <a:bodyPr>
            <a:noAutofit/>
          </a:bodyPr>
          <a:lstStyle/>
          <a:p>
            <a:pPr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The implementation of iris recognition in an online examination system using Java Server Pages (JSP) represents a cutting-edge approach to enhance the security and efficiency of online assessments.</a:t>
            </a:r>
          </a:p>
          <a:p>
            <a:pPr marL="285750" indent="-285750" algn="just">
              <a:buFont typeface="Wingdings" pitchFamily="2" charset="2"/>
              <a:buChar char="Ø"/>
            </a:pPr>
            <a:endParaRPr lang="en-US" sz="2000" dirty="0" smtClean="0">
              <a:solidFill>
                <a:schemeClr val="bg2">
                  <a:lumMod val="2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Leveraging the unique and highly stable characteristics of the human iris, this system aims to authenticate and authorize individuals during the examination process, ensuring the integrity of the assessment. </a:t>
            </a:r>
          </a:p>
          <a:p>
            <a:pPr algn="just">
              <a:buFont typeface="Wingdings" pitchFamily="2" charset="2"/>
              <a:buChar char="Ø"/>
            </a:pPr>
            <a:endParaRPr lang="en-US" sz="2000" dirty="0" smtClean="0">
              <a:solidFill>
                <a:schemeClr val="bg2">
                  <a:lumMod val="2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By integrating JSP technology, the platform provides a user-friendly interface for both administrator and examinees, allowing for seamless, secure, and convenient online testing. </a:t>
            </a:r>
          </a:p>
          <a:p>
            <a:pPr algn="just">
              <a:buFont typeface="Wingdings" pitchFamily="2" charset="2"/>
              <a:buChar char="Ø"/>
            </a:pPr>
            <a:endParaRPr lang="en-US" sz="2000" dirty="0" smtClean="0">
              <a:solidFill>
                <a:schemeClr val="bg2">
                  <a:lumMod val="2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This innovation has the potential to revolutionize online examination security, reducing the risk of identity fraud and promoting the authenticity of assessment results.</a:t>
            </a:r>
            <a:endParaRPr lang="en-US" sz="2000" dirty="0">
              <a:solidFill>
                <a:schemeClr val="bg2">
                  <a:lumMod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755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1775520" y="1124744"/>
            <a:ext cx="849694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38282" y="714356"/>
            <a:ext cx="8219440" cy="330835"/>
          </a:xfrm>
        </p:spPr>
        <p:txBody>
          <a:bodyPr/>
          <a:lstStyle/>
          <a:p>
            <a:pPr marL="0" indent="0" algn="ctr">
              <a:buNone/>
            </a:pPr>
            <a:r>
              <a:rPr lang="en-US" sz="4000" b="1" spc="-30" dirty="0" smtClean="0">
                <a:effectLst/>
                <a:latin typeface="Times New Roman" pitchFamily="18" charset="0"/>
                <a:cs typeface="Times New Roman" pitchFamily="18" charset="0"/>
              </a:rPr>
              <a:t>CODING</a:t>
            </a:r>
          </a:p>
        </p:txBody>
      </p:sp>
      <p:sp>
        <p:nvSpPr>
          <p:cNvPr id="5" name="Text Placeholder 4"/>
          <p:cNvSpPr>
            <a:spLocks noGrp="1"/>
          </p:cNvSpPr>
          <p:nvPr>
            <p:ph sz="quarter" idx="13"/>
          </p:nvPr>
        </p:nvSpPr>
        <p:spPr>
          <a:xfrm>
            <a:off x="407368" y="2285992"/>
            <a:ext cx="11161240" cy="2769989"/>
          </a:xfrm>
        </p:spPr>
        <p:txBody>
          <a:bodyPr>
            <a:noAutofit/>
          </a:bodyPr>
          <a:lstStyle/>
          <a:p>
            <a:r>
              <a:rPr lang="en-US" sz="2000" dirty="0" smtClean="0">
                <a:hlinkClick r:id="rId2"/>
              </a:rPr>
              <a:t>%@include file="header.jsp" %</a:t>
            </a:r>
            <a:endParaRPr lang="en-US" sz="2000" dirty="0" smtClean="0"/>
          </a:p>
          <a:p>
            <a:r>
              <a:rPr lang="en-US" sz="2000" dirty="0" smtClean="0"/>
              <a:t>&lt;form name="f" action="loginprocess.jsp" method="post"&gt;    </a:t>
            </a:r>
          </a:p>
          <a:p>
            <a:r>
              <a:rPr lang="en-US" sz="2000" dirty="0" smtClean="0"/>
              <a:t>&lt;table class="login"&gt; </a:t>
            </a:r>
          </a:p>
          <a:p>
            <a:r>
              <a:rPr lang="en-US" sz="2000" dirty="0" smtClean="0"/>
              <a:t> &lt;</a:t>
            </a:r>
            <a:r>
              <a:rPr lang="en-US" sz="2000" dirty="0" err="1" smtClean="0"/>
              <a:t>thead</a:t>
            </a:r>
            <a:r>
              <a:rPr lang="en-US" sz="2000" dirty="0" smtClean="0"/>
              <a:t>&gt; </a:t>
            </a:r>
          </a:p>
          <a:p>
            <a:r>
              <a:rPr lang="en-US" sz="2000" dirty="0" smtClean="0"/>
              <a:t> &lt;</a:t>
            </a:r>
            <a:r>
              <a:rPr lang="en-US" sz="2000" dirty="0" err="1" smtClean="0"/>
              <a:t>tr</a:t>
            </a:r>
            <a:r>
              <a:rPr lang="en-US" sz="2000" dirty="0" smtClean="0"/>
              <a:t>&gt;             </a:t>
            </a:r>
          </a:p>
          <a:p>
            <a:r>
              <a:rPr lang="en-US" sz="2000" dirty="0" smtClean="0"/>
              <a:t> &lt;</a:t>
            </a:r>
            <a:r>
              <a:rPr lang="en-US" sz="2000" dirty="0" err="1" smtClean="0"/>
              <a:t>th</a:t>
            </a:r>
            <a:r>
              <a:rPr lang="en-US" sz="2000" dirty="0" smtClean="0"/>
              <a:t> </a:t>
            </a:r>
            <a:r>
              <a:rPr lang="en-US" sz="2000" dirty="0" err="1" smtClean="0"/>
              <a:t>colspan</a:t>
            </a:r>
            <a:r>
              <a:rPr lang="en-US" sz="2000" dirty="0" smtClean="0"/>
              <a:t>="2"&gt;LOGIN&lt;/</a:t>
            </a:r>
            <a:r>
              <a:rPr lang="en-US" sz="2000" dirty="0" err="1" smtClean="0"/>
              <a:t>th</a:t>
            </a:r>
            <a:r>
              <a:rPr lang="en-US" sz="2000" dirty="0" smtClean="0"/>
              <a:t>&gt;&lt;/</a:t>
            </a:r>
            <a:r>
              <a:rPr lang="en-US" sz="2000" dirty="0" err="1" smtClean="0"/>
              <a:t>tr</a:t>
            </a:r>
            <a:r>
              <a:rPr lang="en-US" sz="2000" dirty="0" smtClean="0"/>
              <a:t>&gt; &lt;/</a:t>
            </a:r>
            <a:r>
              <a:rPr lang="en-US" sz="2000" dirty="0" err="1" smtClean="0"/>
              <a:t>thead</a:t>
            </a:r>
            <a:r>
              <a:rPr lang="en-US" sz="2000" dirty="0" smtClean="0"/>
              <a:t>&gt;&lt;</a:t>
            </a:r>
            <a:r>
              <a:rPr lang="en-US" sz="2000" dirty="0" err="1" smtClean="0"/>
              <a:t>tbody</a:t>
            </a:r>
            <a:r>
              <a:rPr lang="en-US" sz="2000" dirty="0" smtClean="0"/>
              <a:t>&gt;        </a:t>
            </a:r>
          </a:p>
          <a:p>
            <a:r>
              <a:rPr lang="en-US" sz="2000" dirty="0" smtClean="0"/>
              <a:t>&lt;</a:t>
            </a:r>
            <a:r>
              <a:rPr lang="en-US" sz="2000" dirty="0" err="1" smtClean="0"/>
              <a:t>tr</a:t>
            </a:r>
            <a:r>
              <a:rPr lang="en-US" sz="2000" dirty="0" smtClean="0"/>
              <a:t>&gt; &lt;</a:t>
            </a:r>
            <a:r>
              <a:rPr lang="en-US" sz="2000" dirty="0" err="1" smtClean="0"/>
              <a:t>th</a:t>
            </a:r>
            <a:r>
              <a:rPr lang="en-US" sz="2000" dirty="0" smtClean="0"/>
              <a:t>&gt;</a:t>
            </a:r>
            <a:r>
              <a:rPr lang="en-US" sz="2000" dirty="0" err="1" smtClean="0"/>
              <a:t>UserId</a:t>
            </a:r>
            <a:r>
              <a:rPr lang="en-US" sz="2000" dirty="0" smtClean="0"/>
              <a:t>&lt;/</a:t>
            </a:r>
            <a:r>
              <a:rPr lang="en-US" sz="2000" dirty="0" err="1" smtClean="0"/>
              <a:t>th</a:t>
            </a:r>
            <a:r>
              <a:rPr lang="en-US" sz="2000" dirty="0" smtClean="0"/>
              <a:t>&gt; &lt;td&gt;&lt;input type="text" name="</a:t>
            </a:r>
            <a:r>
              <a:rPr lang="en-US" sz="2000" dirty="0" err="1" smtClean="0"/>
              <a:t>userid</a:t>
            </a:r>
            <a:r>
              <a:rPr lang="en-US" sz="2000" dirty="0" smtClean="0"/>
              <a:t>" required autofocus&gt;&lt;/td&gt; &lt;/</a:t>
            </a:r>
            <a:r>
              <a:rPr lang="en-US" sz="2000" dirty="0" err="1" smtClean="0"/>
              <a:t>tr</a:t>
            </a:r>
            <a:r>
              <a:rPr lang="en-US" sz="2000" dirty="0" smtClean="0"/>
              <a:t>&gt; &lt;</a:t>
            </a:r>
            <a:r>
              <a:rPr lang="en-US" sz="2000" dirty="0" err="1" smtClean="0"/>
              <a:t>tr</a:t>
            </a:r>
            <a:r>
              <a:rPr lang="en-US" sz="2000" dirty="0" smtClean="0"/>
              <a:t>&gt; &lt;</a:t>
            </a:r>
            <a:r>
              <a:rPr lang="en-US" sz="2000" dirty="0" err="1" smtClean="0"/>
              <a:t>th</a:t>
            </a:r>
            <a:r>
              <a:rPr lang="en-US" sz="2000" dirty="0" smtClean="0"/>
              <a:t>&gt;Password&lt;/</a:t>
            </a:r>
            <a:r>
              <a:rPr lang="en-US" sz="2000" dirty="0" err="1" smtClean="0"/>
              <a:t>th</a:t>
            </a:r>
            <a:r>
              <a:rPr lang="en-US" sz="2000" dirty="0" smtClean="0"/>
              <a:t>&gt;&lt;td&gt;&lt;input type="password" name="</a:t>
            </a:r>
            <a:r>
              <a:rPr lang="en-US" sz="2000" dirty="0" err="1" smtClean="0"/>
              <a:t>pwd</a:t>
            </a:r>
            <a:r>
              <a:rPr lang="en-US" sz="2000" dirty="0" smtClean="0"/>
              <a:t>" required&gt;&lt;/td&gt; </a:t>
            </a:r>
          </a:p>
          <a:p>
            <a:r>
              <a:rPr lang="en-US" sz="2000" dirty="0" smtClean="0"/>
              <a:t>&lt;/</a:t>
            </a:r>
            <a:r>
              <a:rPr lang="en-US" sz="2000" dirty="0" err="1" smtClean="0"/>
              <a:t>tr</a:t>
            </a:r>
            <a:r>
              <a:rPr lang="en-US" sz="2000" dirty="0" smtClean="0"/>
              <a:t>&gt;</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38282" y="714356"/>
            <a:ext cx="8219440" cy="330835"/>
          </a:xfrm>
        </p:spPr>
        <p:txBody>
          <a:bodyPr/>
          <a:lstStyle/>
          <a:p>
            <a:pPr marL="0" indent="0" algn="ctr">
              <a:buNone/>
            </a:pPr>
            <a:r>
              <a:rPr lang="en-US" sz="4000" b="1" spc="-30" dirty="0" smtClean="0">
                <a:effectLst/>
                <a:latin typeface="Times New Roman" pitchFamily="18" charset="0"/>
                <a:cs typeface="Times New Roman" pitchFamily="18" charset="0"/>
              </a:rPr>
              <a:t>CODING</a:t>
            </a:r>
          </a:p>
        </p:txBody>
      </p:sp>
      <p:sp>
        <p:nvSpPr>
          <p:cNvPr id="5" name="Text Placeholder 4"/>
          <p:cNvSpPr>
            <a:spLocks noGrp="1"/>
          </p:cNvSpPr>
          <p:nvPr>
            <p:ph sz="quarter" idx="13"/>
          </p:nvPr>
        </p:nvSpPr>
        <p:spPr>
          <a:xfrm>
            <a:off x="263352" y="1700808"/>
            <a:ext cx="11737304" cy="3693319"/>
          </a:xfrm>
        </p:spPr>
        <p:txBody>
          <a:bodyPr>
            <a:noAutofit/>
          </a:bodyPr>
          <a:lstStyle/>
          <a:p>
            <a:r>
              <a:rPr lang="en-US" sz="2000" dirty="0" smtClean="0"/>
              <a:t>&lt;header&gt;  &lt;div class="container_12"&gt;  &lt;div class="grid_12"&gt;    </a:t>
            </a:r>
          </a:p>
          <a:p>
            <a:r>
              <a:rPr lang="en-US" sz="2000" dirty="0" smtClean="0"/>
              <a:t>  &lt;h1&gt;</a:t>
            </a:r>
          </a:p>
          <a:p>
            <a:r>
              <a:rPr lang="en-US" sz="2000" dirty="0" smtClean="0"/>
              <a:t>&lt;!--a </a:t>
            </a:r>
            <a:r>
              <a:rPr lang="en-US" sz="2000" dirty="0" err="1" smtClean="0"/>
              <a:t>href</a:t>
            </a:r>
            <a:r>
              <a:rPr lang="en-US" sz="2000" dirty="0" smtClean="0"/>
              <a:t>="index.jsp"&gt;&lt;</a:t>
            </a:r>
            <a:r>
              <a:rPr lang="en-US" sz="2000" dirty="0" err="1" smtClean="0"/>
              <a:t>img</a:t>
            </a:r>
            <a:r>
              <a:rPr lang="en-US" sz="2000" dirty="0" smtClean="0"/>
              <a:t> </a:t>
            </a:r>
            <a:r>
              <a:rPr lang="en-US" sz="2000" dirty="0" err="1" smtClean="0"/>
              <a:t>src</a:t>
            </a:r>
            <a:r>
              <a:rPr lang="en-US" sz="2000" dirty="0" smtClean="0"/>
              <a:t>="images/logo.png" alt=""&gt;&lt;/a--&gt;  </a:t>
            </a:r>
          </a:p>
          <a:p>
            <a:r>
              <a:rPr lang="en-US" sz="2000" dirty="0" smtClean="0"/>
              <a:t> IPDI             </a:t>
            </a:r>
          </a:p>
          <a:p>
            <a:r>
              <a:rPr lang="en-US" sz="2000" dirty="0" smtClean="0"/>
              <a:t> &lt;/h1&gt;     </a:t>
            </a:r>
          </a:p>
          <a:p>
            <a:r>
              <a:rPr lang="en-US" sz="2000" dirty="0" smtClean="0"/>
              <a:t> &lt;div class="center </a:t>
            </a:r>
            <a:r>
              <a:rPr lang="en-US" sz="2000" dirty="0" err="1" smtClean="0"/>
              <a:t>sub_head</a:t>
            </a:r>
            <a:r>
              <a:rPr lang="en-US" sz="2000" dirty="0" smtClean="0"/>
              <a:t>"&gt;</a:t>
            </a:r>
          </a:p>
          <a:p>
            <a:r>
              <a:rPr lang="en-US" sz="2000" dirty="0" smtClean="0"/>
              <a:t>Identifying Personality Development for Intelligent Examination&lt;/div&gt;    &lt;/div&gt;  &lt;/div&gt;  &lt;</a:t>
            </a:r>
            <a:r>
              <a:rPr lang="en-US" sz="2000" dirty="0" err="1" smtClean="0"/>
              <a:t>nav</a:t>
            </a:r>
            <a:r>
              <a:rPr lang="en-US" sz="2000" dirty="0" smtClean="0"/>
              <a:t>&gt;  </a:t>
            </a:r>
          </a:p>
          <a:p>
            <a:r>
              <a:rPr lang="en-US" sz="2000" dirty="0" smtClean="0"/>
              <a:t>&lt;div class="container_12"&gt;    </a:t>
            </a:r>
          </a:p>
          <a:p>
            <a:r>
              <a:rPr lang="en-US" sz="2000" dirty="0" smtClean="0"/>
              <a:t> &lt;div class="grid_12"&gt;         </a:t>
            </a:r>
          </a:p>
          <a:p>
            <a:r>
              <a:rPr lang="en-US" sz="2000" dirty="0" smtClean="0"/>
              <a:t> &lt;%@include file="menu1.jsp" %&gt;     </a:t>
            </a:r>
          </a:p>
          <a:p>
            <a:r>
              <a:rPr lang="en-US" sz="2000" dirty="0" smtClean="0"/>
              <a:t>&lt;div class="clear"&gt;&lt;/div&gt;      &lt;/div&gt;    &lt;/div&gt;  &lt;/</a:t>
            </a:r>
            <a:r>
              <a:rPr lang="en-US" sz="2000" dirty="0" err="1" smtClean="0"/>
              <a:t>nav</a:t>
            </a:r>
            <a:r>
              <a:rPr lang="en-US" sz="2000" dirty="0" smtClean="0"/>
              <a:t>&gt;&lt;/header&gt;</a:t>
            </a:r>
          </a:p>
          <a:p>
            <a:r>
              <a:rPr lang="en-US" sz="2000" dirty="0" smtClean="0"/>
              <a:t>&lt;div id="content"&gt;    &lt;%@include file="db.jsp" %&gt;</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5440" y="836712"/>
            <a:ext cx="8683348" cy="1143000"/>
          </a:xfrm>
        </p:spPr>
        <p:txBody>
          <a:bodyPr/>
          <a:lstStyle/>
          <a:p>
            <a:pPr algn="ctr"/>
            <a:r>
              <a:rPr lang="en-US" sz="2800" dirty="0" smtClean="0">
                <a:effectLst/>
              </a:rPr>
              <a:t>Reasons We Choose This :</a:t>
            </a:r>
            <a:endParaRPr lang="en-US" sz="2800" dirty="0">
              <a:effectLst/>
            </a:endParaRPr>
          </a:p>
        </p:txBody>
      </p:sp>
      <p:sp>
        <p:nvSpPr>
          <p:cNvPr id="5" name="Content Placeholder 4"/>
          <p:cNvSpPr>
            <a:spLocks noGrp="1"/>
          </p:cNvSpPr>
          <p:nvPr>
            <p:ph sz="quarter" idx="13"/>
          </p:nvPr>
        </p:nvSpPr>
        <p:spPr>
          <a:xfrm>
            <a:off x="1631504" y="2132856"/>
            <a:ext cx="8534400" cy="3474720"/>
          </a:xfrm>
        </p:spPr>
        <p:txBody>
          <a:bodyPr/>
          <a:lstStyle/>
          <a:p>
            <a:pPr marL="45720" indent="0">
              <a:buNone/>
            </a:pPr>
            <a:r>
              <a:rPr lang="en-US" dirty="0" smtClean="0"/>
              <a:t>Java is better than python in the following fields:</a:t>
            </a:r>
          </a:p>
          <a:p>
            <a:r>
              <a:rPr lang="en-US" dirty="0" smtClean="0"/>
              <a:t>Performance</a:t>
            </a:r>
          </a:p>
          <a:p>
            <a:r>
              <a:rPr lang="en-US" dirty="0" smtClean="0"/>
              <a:t>Scalability</a:t>
            </a:r>
          </a:p>
          <a:p>
            <a:r>
              <a:rPr lang="en-US" dirty="0" smtClean="0"/>
              <a:t>Strongly Typed</a:t>
            </a:r>
          </a:p>
          <a:p>
            <a:r>
              <a:rPr lang="en-US" dirty="0" smtClean="0"/>
              <a:t>Threading and Concurrency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512" y="1052736"/>
            <a:ext cx="8621078" cy="535531"/>
          </a:xfrm>
          <a:prstGeom prst="rect">
            <a:avLst/>
          </a:prstGeom>
        </p:spPr>
        <p:txBody>
          <a:bodyPr wrap="none">
            <a:spAutoFit/>
          </a:bodyPr>
          <a:lstStyle/>
          <a:p>
            <a:pPr marL="12700" algn="ctr">
              <a:lnSpc>
                <a:spcPct val="90000"/>
              </a:lnSpc>
              <a:spcBef>
                <a:spcPct val="0"/>
              </a:spcBef>
              <a:spcAft>
                <a:spcPts val="600"/>
              </a:spcAft>
            </a:pPr>
            <a:r>
              <a:rPr lang="en-US" sz="3200" b="1" u="sng" cap="all" spc="-30" dirty="0">
                <a:latin typeface="Times New Roman" panose="02020603050405020304" pitchFamily="18" charset="0"/>
                <a:cs typeface="Times New Roman" panose="02020603050405020304" pitchFamily="18" charset="0"/>
              </a:rPr>
              <a:t>SOFTWARE &amp; HARDWARE REQUIREMENT</a:t>
            </a:r>
            <a:endParaRPr lang="en-US" sz="3200" u="sng" cap="all" dirty="0">
              <a:latin typeface="Times New Roman" panose="02020603050405020304" pitchFamily="18" charset="0"/>
              <a:cs typeface="Times New Roman" panose="02020603050405020304" pitchFamily="18" charset="0"/>
            </a:endParaRPr>
          </a:p>
        </p:txBody>
      </p:sp>
      <p:sp>
        <p:nvSpPr>
          <p:cNvPr id="3" name="Rectangle 2"/>
          <p:cNvSpPr/>
          <p:nvPr/>
        </p:nvSpPr>
        <p:spPr>
          <a:xfrm>
            <a:off x="2567608" y="1988840"/>
            <a:ext cx="7128792" cy="4154984"/>
          </a:xfrm>
          <a:prstGeom prst="rect">
            <a:avLst/>
          </a:prstGeom>
        </p:spPr>
        <p:txBody>
          <a:bodyPr wrap="square">
            <a:spAutoFit/>
          </a:bodyPr>
          <a:lstStyle/>
          <a:p>
            <a:pPr>
              <a:lnSpc>
                <a:spcPct val="11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H/W</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Processor		:	Core I3</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Processor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Speed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3.06 GHz</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RAM			:	2 GB</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 Disk		:	250 GB</a:t>
            </a:r>
          </a:p>
          <a:p>
            <a:pPr>
              <a:lnSpc>
                <a:spcPct val="11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S/W</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Operating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System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Windows 7 and  above</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Front End		:	JSP</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Back End		: 	My SQL</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IDE			:	NetBeans7 and above</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Web Server		:	Apache Tomcat</a:t>
            </a:r>
          </a:p>
          <a:p>
            <a:pPr>
              <a:lnSpc>
                <a:spcPct val="11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Browser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Google Chrome</a:t>
            </a:r>
          </a:p>
        </p:txBody>
      </p:sp>
    </p:spTree>
    <p:extLst>
      <p:ext uri="{BB962C8B-B14F-4D97-AF65-F5344CB8AC3E}">
        <p14:creationId xmlns:p14="http://schemas.microsoft.com/office/powerpoint/2010/main" val="2028275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476672"/>
            <a:ext cx="8683348" cy="1143000"/>
          </a:xfrm>
        </p:spPr>
        <p:txBody>
          <a:bodyPr/>
          <a:lstStyle/>
          <a:p>
            <a:pPr marL="0" indent="0" algn="l">
              <a:buNone/>
            </a:pPr>
            <a:r>
              <a:rPr lang="en-US" sz="2800" u="sng" dirty="0" smtClean="0">
                <a:effectLst/>
              </a:rPr>
              <a:t>RESULT :</a:t>
            </a:r>
            <a:endParaRPr lang="en-IN" sz="2800" u="sng" dirty="0">
              <a:effectLst/>
            </a:endParaRPr>
          </a:p>
        </p:txBody>
      </p:sp>
      <p:sp>
        <p:nvSpPr>
          <p:cNvPr id="3" name="Content Placeholder 2"/>
          <p:cNvSpPr>
            <a:spLocks noGrp="1"/>
          </p:cNvSpPr>
          <p:nvPr>
            <p:ph sz="quarter" idx="13"/>
          </p:nvPr>
        </p:nvSpPr>
        <p:spPr>
          <a:xfrm>
            <a:off x="1199456" y="1484784"/>
            <a:ext cx="10297144" cy="4338816"/>
          </a:xfrm>
        </p:spPr>
        <p:txBody>
          <a:bodyPr>
            <a:normAutofit fontScale="92500" lnSpcReduction="10000"/>
          </a:bodyPr>
          <a:lstStyle/>
          <a:p>
            <a:pPr>
              <a:lnSpc>
                <a:spcPct val="110000"/>
              </a:lnSpc>
            </a:pPr>
            <a:r>
              <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implementation of JSP (</a:t>
            </a:r>
            <a:r>
              <a:rPr lang="en-US" sz="19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JavaServer</a:t>
            </a:r>
            <a:r>
              <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Pages) integrated with iris recognition technology within online examination systems has yielded promising results, significantly enhancing the security and user authentication aspects of these platforms. </a:t>
            </a:r>
            <a:endParaRPr lang="en-US" sz="19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 indent="0">
              <a:lnSpc>
                <a:spcPct val="110000"/>
              </a:lnSpc>
              <a:buNone/>
            </a:pPr>
            <a:endPar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10000"/>
              </a:lnSpc>
            </a:pPr>
            <a:r>
              <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results from the deployment of this system showcase a substantial improvement in the accuracy and reliability of user identification. </a:t>
            </a:r>
            <a:endParaRPr lang="en-US" sz="19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 indent="0">
              <a:lnSpc>
                <a:spcPct val="110000"/>
              </a:lnSpc>
              <a:buNone/>
            </a:pPr>
            <a:endPar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10000"/>
              </a:lnSpc>
            </a:pPr>
            <a:r>
              <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Iris recognition, as the primary authentication method, has demonstrated commendable precision, minimizing the risks associated with unauthorized access or fraudulent attempts during online examinations</a:t>
            </a:r>
            <a:r>
              <a:rPr lang="en-US" sz="19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45720" indent="0">
              <a:lnSpc>
                <a:spcPct val="110000"/>
              </a:lnSpc>
              <a:buNone/>
            </a:pPr>
            <a:endPar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19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Moreover, the user interface developed using JSP facilitated a seamless and intuitive experience, allowing for efficient integration of iris scanning without compromising usability.</a:t>
            </a:r>
          </a:p>
          <a:p>
            <a:endParaRPr lang="en-IN" dirty="0"/>
          </a:p>
        </p:txBody>
      </p:sp>
    </p:spTree>
    <p:extLst>
      <p:ext uri="{BB962C8B-B14F-4D97-AF65-F5344CB8AC3E}">
        <p14:creationId xmlns:p14="http://schemas.microsoft.com/office/powerpoint/2010/main" val="2196128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867173"/>
            <a:ext cx="10058400" cy="4227014"/>
          </a:xfrm>
          <a:prstGeom prst="rect">
            <a:avLst/>
          </a:prstGeom>
        </p:spPr>
      </p:pic>
    </p:spTree>
    <p:extLst>
      <p:ext uri="{BB962C8B-B14F-4D97-AF65-F5344CB8AC3E}">
        <p14:creationId xmlns:p14="http://schemas.microsoft.com/office/powerpoint/2010/main" val="393220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765130"/>
            <a:ext cx="10058400" cy="4235427"/>
          </a:xfrm>
          <a:prstGeom prst="rect">
            <a:avLst/>
          </a:prstGeom>
        </p:spPr>
      </p:pic>
    </p:spTree>
    <p:extLst>
      <p:ext uri="{BB962C8B-B14F-4D97-AF65-F5344CB8AC3E}">
        <p14:creationId xmlns:p14="http://schemas.microsoft.com/office/powerpoint/2010/main" val="1211117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052736"/>
            <a:ext cx="10058400" cy="4129548"/>
          </a:xfrm>
          <a:prstGeom prst="rect">
            <a:avLst/>
          </a:prstGeom>
        </p:spPr>
      </p:pic>
    </p:spTree>
    <p:extLst>
      <p:ext uri="{BB962C8B-B14F-4D97-AF65-F5344CB8AC3E}">
        <p14:creationId xmlns:p14="http://schemas.microsoft.com/office/powerpoint/2010/main" val="812344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1880" y="2564904"/>
            <a:ext cx="3331845" cy="696595"/>
          </a:xfrm>
          <a:prstGeom prst="rect">
            <a:avLst/>
          </a:prstGeom>
        </p:spPr>
        <p:txBody>
          <a:bodyPr vert="horz" wrap="square" lIns="0" tIns="13335" rIns="0" bIns="0" rtlCol="0">
            <a:spAutoFit/>
          </a:bodyPr>
          <a:lstStyle/>
          <a:p>
            <a:pPr marL="0" indent="0">
              <a:lnSpc>
                <a:spcPct val="100000"/>
              </a:lnSpc>
              <a:spcBef>
                <a:spcPts val="105"/>
              </a:spcBef>
              <a:buNone/>
            </a:pPr>
            <a:r>
              <a:rPr sz="4400"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THANK YOU</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100"/>
              </a:lnSpc>
            </a:pPr>
            <a:r>
              <a:rPr spc="5" dirty="0"/>
              <a:t>© </a:t>
            </a:r>
            <a:r>
              <a:rPr dirty="0"/>
              <a:t>Kal</a:t>
            </a:r>
            <a:r>
              <a:rPr spc="-5" dirty="0"/>
              <a:t>a</a:t>
            </a:r>
            <a:r>
              <a:rPr spc="-10" dirty="0"/>
              <a:t>s</a:t>
            </a:r>
            <a:r>
              <a:rPr dirty="0"/>
              <a:t>a</a:t>
            </a:r>
            <a:r>
              <a:rPr spc="-5" dirty="0"/>
              <a:t>l</a:t>
            </a:r>
            <a:r>
              <a:rPr dirty="0"/>
              <a:t>i</a:t>
            </a:r>
            <a:r>
              <a:rPr spc="-5" dirty="0"/>
              <a:t>ng</a:t>
            </a:r>
            <a:r>
              <a:rPr dirty="0"/>
              <a:t>am</a:t>
            </a:r>
            <a:r>
              <a:rPr spc="-25" dirty="0"/>
              <a:t> </a:t>
            </a:r>
            <a:r>
              <a:rPr dirty="0"/>
              <a:t>a</a:t>
            </a:r>
            <a:r>
              <a:rPr spc="-5" dirty="0"/>
              <a:t>c</a:t>
            </a:r>
            <a:r>
              <a:rPr dirty="0"/>
              <a:t>a</a:t>
            </a:r>
            <a:r>
              <a:rPr spc="-5" dirty="0"/>
              <a:t>d</a:t>
            </a:r>
            <a:r>
              <a:rPr dirty="0"/>
              <a:t>emy</a:t>
            </a:r>
            <a:r>
              <a:rPr spc="-20" dirty="0"/>
              <a:t> </a:t>
            </a:r>
            <a:r>
              <a:rPr spc="-5" dirty="0"/>
              <a:t>o</a:t>
            </a:r>
            <a:r>
              <a:rPr dirty="0"/>
              <a:t>f research</a:t>
            </a:r>
            <a:r>
              <a:rPr spc="-25" dirty="0"/>
              <a:t> </a:t>
            </a:r>
            <a:r>
              <a:rPr dirty="0"/>
              <a:t>a</a:t>
            </a:r>
            <a:r>
              <a:rPr spc="-5" dirty="0"/>
              <a:t>n</a:t>
            </a:r>
            <a:r>
              <a:rPr dirty="0"/>
              <a:t>d</a:t>
            </a:r>
            <a:r>
              <a:rPr spc="-120" dirty="0"/>
              <a:t> </a:t>
            </a:r>
            <a:r>
              <a:rPr dirty="0"/>
              <a:t>edu</a:t>
            </a:r>
            <a:r>
              <a:rPr spc="-5" dirty="0"/>
              <a:t>c</a:t>
            </a:r>
            <a:r>
              <a:rPr dirty="0"/>
              <a:t>a</a:t>
            </a:r>
            <a:r>
              <a:rPr spc="-10" dirty="0"/>
              <a:t>t</a:t>
            </a:r>
            <a:r>
              <a:rPr spc="-15" dirty="0"/>
              <a:t>i</a:t>
            </a:r>
            <a:r>
              <a:rPr spc="-5" dirty="0"/>
              <a:t>o</a:t>
            </a:r>
            <a:r>
              <a:rPr dirty="0"/>
              <a:t>n</a:t>
            </a:r>
          </a:p>
        </p:txBody>
      </p:sp>
      <p:sp>
        <p:nvSpPr>
          <p:cNvPr id="5" name="object 5"/>
          <p:cNvSpPr txBox="1"/>
          <p:nvPr/>
        </p:nvSpPr>
        <p:spPr>
          <a:xfrm>
            <a:off x="3547998" y="6591325"/>
            <a:ext cx="1167765" cy="139700"/>
          </a:xfrm>
          <a:prstGeom prst="rect">
            <a:avLst/>
          </a:prstGeom>
        </p:spPr>
        <p:txBody>
          <a:bodyPr vert="horz" wrap="square" lIns="0" tIns="0" rIns="0" bIns="0" rtlCol="0">
            <a:spAutoFit/>
          </a:bodyPr>
          <a:lstStyle/>
          <a:p>
            <a:pPr marL="12700">
              <a:lnSpc>
                <a:spcPts val="955"/>
              </a:lnSpc>
            </a:pPr>
            <a:r>
              <a:rPr sz="900" dirty="0">
                <a:solidFill>
                  <a:srgbClr val="FFFFFF"/>
                </a:solidFill>
                <a:latin typeface="Calibri"/>
                <a:cs typeface="Calibri"/>
              </a:rPr>
              <a:t>K</a:t>
            </a:r>
            <a:r>
              <a:rPr sz="900" spc="-5" dirty="0">
                <a:solidFill>
                  <a:srgbClr val="FFFFFF"/>
                </a:solidFill>
                <a:latin typeface="Calibri"/>
                <a:cs typeface="Calibri"/>
              </a:rPr>
              <a:t>A</a:t>
            </a:r>
            <a:r>
              <a:rPr sz="900" dirty="0">
                <a:solidFill>
                  <a:srgbClr val="FFFFFF"/>
                </a:solidFill>
                <a:latin typeface="Calibri"/>
                <a:cs typeface="Calibri"/>
              </a:rPr>
              <a:t>RE</a:t>
            </a:r>
            <a:r>
              <a:rPr sz="900" spc="-35" dirty="0">
                <a:solidFill>
                  <a:srgbClr val="FFFFFF"/>
                </a:solidFill>
                <a:latin typeface="Calibri"/>
                <a:cs typeface="Calibri"/>
              </a:rPr>
              <a:t> </a:t>
            </a:r>
            <a:r>
              <a:rPr sz="900" dirty="0">
                <a:solidFill>
                  <a:srgbClr val="FFFFFF"/>
                </a:solidFill>
                <a:latin typeface="Calibri"/>
                <a:cs typeface="Calibri"/>
              </a:rPr>
              <a:t>–</a:t>
            </a:r>
            <a:r>
              <a:rPr sz="900" spc="-5" dirty="0">
                <a:solidFill>
                  <a:srgbClr val="FFFFFF"/>
                </a:solidFill>
                <a:latin typeface="Calibri"/>
                <a:cs typeface="Calibri"/>
              </a:rPr>
              <a:t> </a:t>
            </a:r>
            <a:r>
              <a:rPr sz="900" dirty="0">
                <a:solidFill>
                  <a:srgbClr val="FFFFFF"/>
                </a:solidFill>
                <a:latin typeface="Calibri"/>
                <a:cs typeface="Calibri"/>
              </a:rPr>
              <a:t>P</a:t>
            </a:r>
            <a:r>
              <a:rPr sz="900" spc="5" dirty="0">
                <a:solidFill>
                  <a:srgbClr val="FFFFFF"/>
                </a:solidFill>
                <a:latin typeface="Calibri"/>
                <a:cs typeface="Calibri"/>
              </a:rPr>
              <a:t>R</a:t>
            </a:r>
            <a:r>
              <a:rPr sz="900" dirty="0">
                <a:solidFill>
                  <a:srgbClr val="FFFFFF"/>
                </a:solidFill>
                <a:latin typeface="Calibri"/>
                <a:cs typeface="Calibri"/>
              </a:rPr>
              <a:t>OJE</a:t>
            </a:r>
            <a:r>
              <a:rPr sz="900" spc="-15" dirty="0">
                <a:solidFill>
                  <a:srgbClr val="FFFFFF"/>
                </a:solidFill>
                <a:latin typeface="Calibri"/>
                <a:cs typeface="Calibri"/>
              </a:rPr>
              <a:t>C</a:t>
            </a:r>
            <a:r>
              <a:rPr sz="900" dirty="0">
                <a:solidFill>
                  <a:srgbClr val="FFFFFF"/>
                </a:solidFill>
                <a:latin typeface="Calibri"/>
                <a:cs typeface="Calibri"/>
              </a:rPr>
              <a:t>T</a:t>
            </a:r>
            <a:r>
              <a:rPr sz="900" spc="-55" dirty="0">
                <a:solidFill>
                  <a:srgbClr val="FFFFFF"/>
                </a:solidFill>
                <a:latin typeface="Calibri"/>
                <a:cs typeface="Calibri"/>
              </a:rPr>
              <a:t> </a:t>
            </a:r>
            <a:r>
              <a:rPr sz="900" dirty="0">
                <a:solidFill>
                  <a:srgbClr val="FFFFFF"/>
                </a:solidFill>
                <a:latin typeface="Calibri"/>
                <a:cs typeface="Calibri"/>
              </a:rPr>
              <a:t>REVI</a:t>
            </a:r>
            <a:r>
              <a:rPr sz="900" spc="-10" dirty="0">
                <a:solidFill>
                  <a:srgbClr val="FFFFFF"/>
                </a:solidFill>
                <a:latin typeface="Calibri"/>
                <a:cs typeface="Calibri"/>
              </a:rPr>
              <a:t>E</a:t>
            </a:r>
            <a:r>
              <a:rPr sz="900" dirty="0">
                <a:solidFill>
                  <a:srgbClr val="FFFFFF"/>
                </a:solidFill>
                <a:latin typeface="Calibri"/>
                <a:cs typeface="Calibri"/>
              </a:rPr>
              <a:t>W</a:t>
            </a:r>
            <a:endParaRPr sz="9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9417" y="2132856"/>
            <a:ext cx="10657184" cy="3706784"/>
          </a:xfrm>
          <a:prstGeom prst="rect">
            <a:avLst/>
          </a:prstGeom>
        </p:spPr>
        <p:txBody>
          <a:bodyPr vert="horz" wrap="square" lIns="0" tIns="13335" rIns="0" bIns="0" rtlCol="0">
            <a:spAutoFit/>
          </a:bodyPr>
          <a:lstStyle/>
          <a:p>
            <a:pPr marL="342900" indent="-342900"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The primary objective of implementing iris recognition in an online examination system using Java Server Pages (JSP) is to significantly enhance the security and accuracy of online assessments. </a:t>
            </a:r>
          </a:p>
          <a:p>
            <a:pPr marL="342900" indent="-342900" algn="just">
              <a:buFont typeface="Wingdings" pitchFamily="2" charset="2"/>
              <a:buChar char="Ø"/>
            </a:pPr>
            <a:endParaRPr lang="en-US" sz="2000" dirty="0" smtClean="0">
              <a:solidFill>
                <a:schemeClr val="bg2">
                  <a:lumMod val="25000"/>
                </a:schemeClr>
              </a:solidFill>
              <a:latin typeface="Times New Roman" pitchFamily="18" charset="0"/>
              <a:cs typeface="Times New Roman" pitchFamily="18" charset="0"/>
            </a:endParaRPr>
          </a:p>
          <a:p>
            <a:pPr algn="just"/>
            <a:endParaRPr lang="en-US" sz="2000" dirty="0" smtClean="0">
              <a:solidFill>
                <a:schemeClr val="bg2">
                  <a:lumMod val="25000"/>
                </a:schemeClr>
              </a:solidFill>
              <a:latin typeface="Times New Roman" pitchFamily="18" charset="0"/>
              <a:cs typeface="Times New Roman" pitchFamily="18" charset="0"/>
            </a:endParaRPr>
          </a:p>
          <a:p>
            <a:pPr marL="342900" indent="-342900"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By leveraging the distinctive and highly stable biometric features of the human iris, this project seeks to establish a robust and reliable method for authenticating and authorizing individuals during the examination process. </a:t>
            </a:r>
          </a:p>
          <a:p>
            <a:pPr marL="342900" indent="-342900" algn="just">
              <a:buFont typeface="Wingdings" pitchFamily="2" charset="2"/>
              <a:buChar char="Ø"/>
            </a:pPr>
            <a:endParaRPr lang="en-US" sz="2000" dirty="0" smtClean="0">
              <a:solidFill>
                <a:schemeClr val="bg2">
                  <a:lumMod val="25000"/>
                </a:schemeClr>
              </a:solidFill>
              <a:latin typeface="Times New Roman" pitchFamily="18" charset="0"/>
              <a:cs typeface="Times New Roman" pitchFamily="18" charset="0"/>
            </a:endParaRPr>
          </a:p>
          <a:p>
            <a:pPr algn="just"/>
            <a:endParaRPr lang="en-US" sz="2000" dirty="0" smtClean="0">
              <a:solidFill>
                <a:schemeClr val="bg2">
                  <a:lumMod val="25000"/>
                </a:schemeClr>
              </a:solidFill>
              <a:latin typeface="Times New Roman" pitchFamily="18" charset="0"/>
              <a:cs typeface="Times New Roman" pitchFamily="18" charset="0"/>
            </a:endParaRPr>
          </a:p>
          <a:p>
            <a:pPr marL="342900" indent="-342900" algn="just">
              <a:buFont typeface="Wingdings" pitchFamily="2" charset="2"/>
              <a:buChar char="Ø"/>
            </a:pPr>
            <a:r>
              <a:rPr lang="en-US" sz="2000" dirty="0" smtClean="0">
                <a:solidFill>
                  <a:schemeClr val="bg2">
                    <a:lumMod val="25000"/>
                  </a:schemeClr>
                </a:solidFill>
                <a:latin typeface="Times New Roman" pitchFamily="18" charset="0"/>
                <a:cs typeface="Times New Roman" pitchFamily="18" charset="0"/>
              </a:rPr>
              <a:t>This will help prevent identity fraud, ensure the integrity of assessment results, and ultimately improve the trustworthiness of online examinations, while also providing a user-friendly and efficient interface for both administrator and examinees.</a:t>
            </a:r>
            <a:endParaRPr lang="en-US" sz="2000" dirty="0">
              <a:solidFill>
                <a:schemeClr val="bg2">
                  <a:lumMod val="25000"/>
                </a:schemeClr>
              </a:solidFill>
              <a:latin typeface="Times New Roman" pitchFamily="18" charset="0"/>
              <a:cs typeface="Times New Roman" pitchFamily="18" charset="0"/>
            </a:endParaRPr>
          </a:p>
        </p:txBody>
      </p:sp>
      <p:sp>
        <p:nvSpPr>
          <p:cNvPr id="7" name="object 2">
            <a:extLst>
              <a:ext uri="{FF2B5EF4-FFF2-40B4-BE49-F238E27FC236}">
                <a16:creationId xmlns="" xmlns:a16="http://schemas.microsoft.com/office/drawing/2014/main" id="{F12908F3-3BB7-5619-98DA-1829A700DD01}"/>
              </a:ext>
            </a:extLst>
          </p:cNvPr>
          <p:cNvSpPr txBox="1">
            <a:spLocks/>
          </p:cNvSpPr>
          <p:nvPr/>
        </p:nvSpPr>
        <p:spPr>
          <a:xfrm>
            <a:off x="1991544" y="764704"/>
            <a:ext cx="7667773" cy="628377"/>
          </a:xfrm>
          <a:prstGeom prst="rect">
            <a:avLst/>
          </a:prstGeom>
        </p:spPr>
        <p:txBody>
          <a:bodyPr vert="horz" wrap="square" lIns="0" tIns="12700" rIns="0" bIns="0" rtlCol="0">
            <a:spAutoFit/>
          </a:bodyPr>
          <a:lstStyle>
            <a:lvl1pPr>
              <a:defRPr sz="2000" b="0" i="0">
                <a:solidFill>
                  <a:schemeClr val="tx1"/>
                </a:solidFill>
                <a:latin typeface="Times New Roman"/>
                <a:ea typeface="+mj-ea"/>
                <a:cs typeface="Times New Roman"/>
              </a:defRPr>
            </a:lvl1pPr>
          </a:lstStyle>
          <a:p>
            <a:pPr marL="12700">
              <a:spcBef>
                <a:spcPts val="100"/>
              </a:spcBef>
            </a:pPr>
            <a:r>
              <a:rPr lang="en-US" sz="4000" b="1" kern="0" spc="-30" dirty="0" smtClean="0"/>
              <a:t>OBJECTIVE OF THE PROJECT</a:t>
            </a:r>
            <a:endParaRPr lang="en-US" sz="4000"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9656" y="624297"/>
            <a:ext cx="6168178" cy="628377"/>
          </a:xfrm>
          <a:prstGeom prst="rect">
            <a:avLst/>
          </a:prstGeom>
        </p:spPr>
        <p:txBody>
          <a:bodyPr vert="horz" wrap="square" lIns="0" tIns="12700" rIns="0" bIns="0" rtlCol="0">
            <a:spAutoFit/>
          </a:bodyPr>
          <a:lstStyle/>
          <a:p>
            <a:pPr marL="0" indent="0" algn="ctr">
              <a:lnSpc>
                <a:spcPct val="100000"/>
              </a:lnSpc>
              <a:spcBef>
                <a:spcPts val="100"/>
              </a:spcBef>
              <a:buNone/>
            </a:pPr>
            <a:r>
              <a:rPr sz="4000" b="1" spc="-30" dirty="0">
                <a:solidFill>
                  <a:schemeClr val="tx1"/>
                </a:solidFill>
                <a:effectLst/>
                <a:latin typeface="Times New Roman" pitchFamily="18" charset="0"/>
                <a:cs typeface="Times New Roman" pitchFamily="18" charset="0"/>
              </a:rPr>
              <a:t>LITERATURE</a:t>
            </a:r>
            <a:r>
              <a:rPr sz="4000" b="1" spc="-145" dirty="0">
                <a:solidFill>
                  <a:schemeClr val="tx1"/>
                </a:solidFill>
                <a:effectLst/>
                <a:latin typeface="Times New Roman" pitchFamily="18" charset="0"/>
                <a:cs typeface="Times New Roman" pitchFamily="18" charset="0"/>
              </a:rPr>
              <a:t> </a:t>
            </a:r>
            <a:r>
              <a:rPr sz="4000" b="1" spc="-25" dirty="0">
                <a:solidFill>
                  <a:schemeClr val="tx1"/>
                </a:solidFill>
                <a:effectLst/>
                <a:latin typeface="Times New Roman" pitchFamily="18" charset="0"/>
                <a:cs typeface="Times New Roman" pitchFamily="18" charset="0"/>
              </a:rPr>
              <a:t>SURVEY</a:t>
            </a:r>
            <a:endParaRPr sz="4000" dirty="0">
              <a:solidFill>
                <a:schemeClr val="tx1"/>
              </a:solidFill>
              <a:effectLst/>
              <a:latin typeface="Times New Roman" pitchFamily="18" charset="0"/>
              <a:cs typeface="Times New Roman" pitchFamily="18" charset="0"/>
            </a:endParaRPr>
          </a:p>
        </p:txBody>
      </p:sp>
      <p:graphicFrame>
        <p:nvGraphicFramePr>
          <p:cNvPr id="4" name="object 3"/>
          <p:cNvGraphicFramePr>
            <a:graphicFrameLocks/>
          </p:cNvGraphicFramePr>
          <p:nvPr>
            <p:extLst>
              <p:ext uri="{D42A27DB-BD31-4B8C-83A1-F6EECF244321}">
                <p14:modId xmlns:p14="http://schemas.microsoft.com/office/powerpoint/2010/main" val="778509506"/>
              </p:ext>
            </p:extLst>
          </p:nvPr>
        </p:nvGraphicFramePr>
        <p:xfrm>
          <a:off x="1199456" y="1700809"/>
          <a:ext cx="10072758" cy="3895482"/>
        </p:xfrm>
        <a:graphic>
          <a:graphicData uri="http://schemas.openxmlformats.org/drawingml/2006/table">
            <a:tbl>
              <a:tblPr firstRow="1" bandRow="1">
                <a:tableStyleId>{2D5ABB26-0587-4C30-8999-92F81FD0307C}</a:tableStyleId>
              </a:tblPr>
              <a:tblGrid>
                <a:gridCol w="1673792">
                  <a:extLst>
                    <a:ext uri="{9D8B030D-6E8A-4147-A177-3AD203B41FA5}">
                      <a16:colId xmlns="" xmlns:a16="http://schemas.microsoft.com/office/drawing/2014/main" val="20000"/>
                    </a:ext>
                  </a:extLst>
                </a:gridCol>
                <a:gridCol w="1912673">
                  <a:extLst>
                    <a:ext uri="{9D8B030D-6E8A-4147-A177-3AD203B41FA5}">
                      <a16:colId xmlns="" xmlns:a16="http://schemas.microsoft.com/office/drawing/2014/main" val="20001"/>
                    </a:ext>
                  </a:extLst>
                </a:gridCol>
                <a:gridCol w="1478767">
                  <a:extLst>
                    <a:ext uri="{9D8B030D-6E8A-4147-A177-3AD203B41FA5}">
                      <a16:colId xmlns="" xmlns:a16="http://schemas.microsoft.com/office/drawing/2014/main" val="20002"/>
                    </a:ext>
                  </a:extLst>
                </a:gridCol>
                <a:gridCol w="2064838">
                  <a:extLst>
                    <a:ext uri="{9D8B030D-6E8A-4147-A177-3AD203B41FA5}">
                      <a16:colId xmlns="" xmlns:a16="http://schemas.microsoft.com/office/drawing/2014/main" val="20003"/>
                    </a:ext>
                  </a:extLst>
                </a:gridCol>
                <a:gridCol w="1471344">
                  <a:extLst>
                    <a:ext uri="{9D8B030D-6E8A-4147-A177-3AD203B41FA5}">
                      <a16:colId xmlns="" xmlns:a16="http://schemas.microsoft.com/office/drawing/2014/main" val="20004"/>
                    </a:ext>
                  </a:extLst>
                </a:gridCol>
                <a:gridCol w="1471344"/>
              </a:tblGrid>
              <a:tr h="675302">
                <a:tc>
                  <a:txBody>
                    <a:bodyPr/>
                    <a:lstStyle/>
                    <a:p>
                      <a:pPr marL="153670" marR="208915" indent="0">
                        <a:lnSpc>
                          <a:spcPct val="100000"/>
                        </a:lnSpc>
                        <a:spcBef>
                          <a:spcPts val="310"/>
                        </a:spcBef>
                      </a:pPr>
                      <a:r>
                        <a:rPr lang="en-US" sz="1600" b="1" spc="-5" dirty="0" smtClean="0">
                          <a:latin typeface="Times New Roman" pitchFamily="18" charset="0"/>
                          <a:cs typeface="Times New Roman" pitchFamily="18" charset="0"/>
                        </a:rPr>
                        <a:t>AUTHOR/ JOURNAL/ YEAR</a:t>
                      </a:r>
                      <a:endParaRPr sz="16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ctr">
                        <a:lnSpc>
                          <a:spcPct val="100000"/>
                        </a:lnSpc>
                        <a:spcBef>
                          <a:spcPts val="210"/>
                        </a:spcBef>
                      </a:pPr>
                      <a:r>
                        <a:rPr sz="1600" b="1" spc="-5" dirty="0">
                          <a:latin typeface="Times New Roman" pitchFamily="18" charset="0"/>
                          <a:cs typeface="Times New Roman" pitchFamily="18" charset="0"/>
                        </a:rPr>
                        <a:t>FACTORS </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CONSIDERED</a:t>
                      </a:r>
                      <a:r>
                        <a:rPr sz="1600" b="1" spc="-85" dirty="0">
                          <a:latin typeface="Times New Roman" pitchFamily="18" charset="0"/>
                          <a:cs typeface="Times New Roman" pitchFamily="18" charset="0"/>
                        </a:rPr>
                        <a:t> </a:t>
                      </a:r>
                      <a:r>
                        <a:rPr sz="1600" b="1" spc="-5" dirty="0">
                          <a:latin typeface="Times New Roman" pitchFamily="18" charset="0"/>
                          <a:cs typeface="Times New Roman" pitchFamily="18" charset="0"/>
                        </a:rPr>
                        <a:t>IN </a:t>
                      </a:r>
                      <a:r>
                        <a:rPr sz="1600" b="1" spc="-385" dirty="0">
                          <a:latin typeface="Times New Roman" pitchFamily="18" charset="0"/>
                          <a:cs typeface="Times New Roman" pitchFamily="18" charset="0"/>
                        </a:rPr>
                        <a:t> </a:t>
                      </a:r>
                      <a:r>
                        <a:rPr sz="1600" b="1" spc="-5" dirty="0">
                          <a:latin typeface="Times New Roman" pitchFamily="18" charset="0"/>
                          <a:cs typeface="Times New Roman" pitchFamily="18" charset="0"/>
                        </a:rPr>
                        <a:t>MONITORING</a:t>
                      </a:r>
                      <a:endParaRPr sz="16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ctr">
                        <a:lnSpc>
                          <a:spcPct val="100000"/>
                        </a:lnSpc>
                        <a:spcBef>
                          <a:spcPts val="310"/>
                        </a:spcBef>
                      </a:pPr>
                      <a:r>
                        <a:rPr sz="1600" b="1" spc="-5" dirty="0">
                          <a:latin typeface="Times New Roman" pitchFamily="18" charset="0"/>
                          <a:cs typeface="Times New Roman" pitchFamily="18" charset="0"/>
                        </a:rPr>
                        <a:t>TITLE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ctr">
                        <a:lnSpc>
                          <a:spcPct val="100000"/>
                        </a:lnSpc>
                        <a:spcBef>
                          <a:spcPts val="310"/>
                        </a:spcBef>
                      </a:pPr>
                      <a:r>
                        <a:rPr sz="1600" b="1" spc="-10" dirty="0">
                          <a:latin typeface="Times New Roman" pitchFamily="18" charset="0"/>
                          <a:cs typeface="Times New Roman" pitchFamily="18" charset="0"/>
                        </a:rPr>
                        <a:t>METHODOLOGY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ctr">
                        <a:lnSpc>
                          <a:spcPct val="100000"/>
                        </a:lnSpc>
                        <a:spcBef>
                          <a:spcPts val="310"/>
                        </a:spcBef>
                      </a:pPr>
                      <a:r>
                        <a:rPr lang="en-US" sz="1600" b="1" dirty="0">
                          <a:latin typeface="Times New Roman" pitchFamily="18" charset="0"/>
                          <a:cs typeface="Times New Roman" pitchFamily="18" charset="0"/>
                        </a:rPr>
                        <a:t>RESULT</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ctr">
                        <a:lnSpc>
                          <a:spcPct val="100000"/>
                        </a:lnSpc>
                        <a:spcBef>
                          <a:spcPts val="310"/>
                        </a:spcBef>
                      </a:pPr>
                      <a:r>
                        <a:rPr lang="en-US" sz="1600" b="1" dirty="0" smtClean="0">
                          <a:latin typeface="Times New Roman" pitchFamily="18" charset="0"/>
                          <a:cs typeface="Times New Roman" pitchFamily="18" charset="0"/>
                        </a:rPr>
                        <a:t>DRAWBACK</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3124592">
                <a:tc>
                  <a:txBody>
                    <a:bodyPr/>
                    <a:lstStyle/>
                    <a:p>
                      <a:pPr marL="77470" algn="just">
                        <a:lnSpc>
                          <a:spcPct val="100000"/>
                        </a:lnSpc>
                        <a:spcBef>
                          <a:spcPts val="310"/>
                        </a:spcBef>
                      </a:pPr>
                      <a:r>
                        <a:rPr lang="en-US" sz="1800" b="0" i="0" kern="1200" dirty="0" err="1" smtClean="0">
                          <a:solidFill>
                            <a:schemeClr val="tx1"/>
                          </a:solidFill>
                          <a:latin typeface="Times New Roman" pitchFamily="18" charset="0"/>
                          <a:ea typeface="+mn-ea"/>
                          <a:cs typeface="Times New Roman" pitchFamily="18" charset="0"/>
                        </a:rPr>
                        <a:t>Daugman</a:t>
                      </a:r>
                      <a:r>
                        <a:rPr lang="en-US" sz="1800" b="0" i="0" kern="1200" dirty="0" smtClean="0">
                          <a:solidFill>
                            <a:schemeClr val="tx1"/>
                          </a:solidFill>
                          <a:latin typeface="Times New Roman" pitchFamily="18" charset="0"/>
                          <a:ea typeface="+mn-ea"/>
                          <a:cs typeface="Times New Roman" pitchFamily="18" charset="0"/>
                        </a:rPr>
                        <a:t>, J. G., IEE Proceedings - Vision, Image, and Signal Processing,  2022</a:t>
                      </a:r>
                      <a:endParaRPr lang="en-US" sz="16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dirty="0" smtClean="0">
                          <a:latin typeface="Times New Roman" pitchFamily="18" charset="0"/>
                          <a:cs typeface="Times New Roman" pitchFamily="18" charset="0"/>
                        </a:rPr>
                        <a:t>Iris Texture Features</a:t>
                      </a:r>
                      <a:endParaRPr sz="18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105" marR="179705"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High confidence visual recognition of persons by a test of statistical independence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Proposed a method for iris recognition using texture features and implemented a statistical independence test</a:t>
                      </a:r>
                      <a:endParaRPr lang="en-IN" sz="16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kern="1200" dirty="0" smtClean="0">
                          <a:solidFill>
                            <a:schemeClr val="tx1"/>
                          </a:solidFill>
                          <a:latin typeface="Times New Roman" pitchFamily="18" charset="0"/>
                          <a:ea typeface="+mn-ea"/>
                          <a:cs typeface="Times New Roman" pitchFamily="18" charset="0"/>
                        </a:rPr>
                        <a:t>Achieved high-confidence recognition of individuals based on iris patterns</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600" b="0" i="0" dirty="0" smtClean="0">
                          <a:solidFill>
                            <a:schemeClr val="tx1"/>
                          </a:solidFill>
                          <a:latin typeface="Times New Roman" pitchFamily="18" charset="0"/>
                          <a:ea typeface="+mn-ea"/>
                          <a:cs typeface="Times New Roman" pitchFamily="18" charset="0"/>
                        </a:rPr>
                        <a:t>The effectiveness of algorithms or models proposed might be limited by the availability or quality of the data used for experimentation or validation.</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5" name="Rectangle 4"/>
          <p:cNvSpPr/>
          <p:nvPr/>
        </p:nvSpPr>
        <p:spPr>
          <a:xfrm>
            <a:off x="1238216" y="5657671"/>
            <a:ext cx="9929882" cy="646331"/>
          </a:xfrm>
          <a:prstGeom prst="rect">
            <a:avLst/>
          </a:prstGeom>
        </p:spPr>
        <p:txBody>
          <a:bodyPr wrap="square">
            <a:spAutoFit/>
          </a:bodyPr>
          <a:lstStyle/>
          <a:p>
            <a:r>
              <a:rPr lang="en-US" b="1" dirty="0" smtClean="0"/>
              <a:t>Algorithm: </a:t>
            </a:r>
            <a:r>
              <a:rPr lang="en-US" dirty="0" smtClean="0"/>
              <a:t>The algorithm employs independent component analysis (ICA) to separate the statistically independent sources within a dataset, specifically focusing on facial recognition.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4212516227"/>
              </p:ext>
            </p:extLst>
          </p:nvPr>
        </p:nvGraphicFramePr>
        <p:xfrm>
          <a:off x="1166778" y="1428736"/>
          <a:ext cx="9929883" cy="3884233"/>
        </p:xfrm>
        <a:graphic>
          <a:graphicData uri="http://schemas.openxmlformats.org/drawingml/2006/table">
            <a:tbl>
              <a:tblPr firstRow="1" bandRow="1">
                <a:tableStyleId>{2D5ABB26-0587-4C30-8999-92F81FD0307C}</a:tableStyleId>
              </a:tblPr>
              <a:tblGrid>
                <a:gridCol w="1650050">
                  <a:extLst>
                    <a:ext uri="{9D8B030D-6E8A-4147-A177-3AD203B41FA5}">
                      <a16:colId xmlns="" xmlns:a16="http://schemas.microsoft.com/office/drawing/2014/main" val="20000"/>
                    </a:ext>
                  </a:extLst>
                </a:gridCol>
                <a:gridCol w="1885543">
                  <a:extLst>
                    <a:ext uri="{9D8B030D-6E8A-4147-A177-3AD203B41FA5}">
                      <a16:colId xmlns="" xmlns:a16="http://schemas.microsoft.com/office/drawing/2014/main" val="20001"/>
                    </a:ext>
                  </a:extLst>
                </a:gridCol>
                <a:gridCol w="1457792">
                  <a:extLst>
                    <a:ext uri="{9D8B030D-6E8A-4147-A177-3AD203B41FA5}">
                      <a16:colId xmlns="" xmlns:a16="http://schemas.microsoft.com/office/drawing/2014/main" val="20002"/>
                    </a:ext>
                  </a:extLst>
                </a:gridCol>
                <a:gridCol w="2035550">
                  <a:extLst>
                    <a:ext uri="{9D8B030D-6E8A-4147-A177-3AD203B41FA5}">
                      <a16:colId xmlns="" xmlns:a16="http://schemas.microsoft.com/office/drawing/2014/main" val="20003"/>
                    </a:ext>
                  </a:extLst>
                </a:gridCol>
                <a:gridCol w="1450474">
                  <a:extLst>
                    <a:ext uri="{9D8B030D-6E8A-4147-A177-3AD203B41FA5}">
                      <a16:colId xmlns="" xmlns:a16="http://schemas.microsoft.com/office/drawing/2014/main" val="20004"/>
                    </a:ext>
                  </a:extLst>
                </a:gridCol>
                <a:gridCol w="1450474"/>
              </a:tblGrid>
              <a:tr h="672871">
                <a:tc>
                  <a:txBody>
                    <a:bodyPr/>
                    <a:lstStyle/>
                    <a:p>
                      <a:pPr marL="153670" marR="208915" indent="0">
                        <a:lnSpc>
                          <a:spcPct val="100000"/>
                        </a:lnSpc>
                        <a:spcBef>
                          <a:spcPts val="310"/>
                        </a:spcBef>
                      </a:pPr>
                      <a:r>
                        <a:rPr lang="en-US" sz="1600" b="1" spc="-5" dirty="0" smtClean="0">
                          <a:latin typeface="Times New Roman" pitchFamily="18" charset="0"/>
                          <a:cs typeface="Times New Roman" pitchFamily="18" charset="0"/>
                        </a:rPr>
                        <a:t>AUTHOR/ JOURNAL/ YEAR</a:t>
                      </a:r>
                      <a:endParaRPr sz="16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ctr">
                        <a:lnSpc>
                          <a:spcPct val="100000"/>
                        </a:lnSpc>
                        <a:spcBef>
                          <a:spcPts val="210"/>
                        </a:spcBef>
                      </a:pPr>
                      <a:r>
                        <a:rPr sz="1600" b="1" spc="-5" dirty="0">
                          <a:latin typeface="Times New Roman" pitchFamily="18" charset="0"/>
                          <a:cs typeface="Times New Roman" pitchFamily="18" charset="0"/>
                        </a:rPr>
                        <a:t>FACTORS </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CONSIDERED</a:t>
                      </a:r>
                      <a:r>
                        <a:rPr sz="1600" b="1" spc="-85" dirty="0">
                          <a:latin typeface="Times New Roman" pitchFamily="18" charset="0"/>
                          <a:cs typeface="Times New Roman" pitchFamily="18" charset="0"/>
                        </a:rPr>
                        <a:t> </a:t>
                      </a:r>
                      <a:r>
                        <a:rPr sz="1600" b="1" spc="-5" dirty="0">
                          <a:latin typeface="Times New Roman" pitchFamily="18" charset="0"/>
                          <a:cs typeface="Times New Roman" pitchFamily="18" charset="0"/>
                        </a:rPr>
                        <a:t>IN </a:t>
                      </a:r>
                      <a:r>
                        <a:rPr sz="1600" b="1" spc="-385" dirty="0">
                          <a:latin typeface="Times New Roman" pitchFamily="18" charset="0"/>
                          <a:cs typeface="Times New Roman" pitchFamily="18" charset="0"/>
                        </a:rPr>
                        <a:t> </a:t>
                      </a:r>
                      <a:r>
                        <a:rPr sz="1600" b="1" spc="-5" dirty="0">
                          <a:latin typeface="Times New Roman" pitchFamily="18" charset="0"/>
                          <a:cs typeface="Times New Roman" pitchFamily="18" charset="0"/>
                        </a:rPr>
                        <a:t>MONITORING</a:t>
                      </a:r>
                      <a:endParaRPr sz="16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ctr">
                        <a:lnSpc>
                          <a:spcPct val="100000"/>
                        </a:lnSpc>
                        <a:spcBef>
                          <a:spcPts val="310"/>
                        </a:spcBef>
                      </a:pPr>
                      <a:r>
                        <a:rPr sz="1600" b="1" spc="-5" dirty="0">
                          <a:latin typeface="Times New Roman" pitchFamily="18" charset="0"/>
                          <a:cs typeface="Times New Roman" pitchFamily="18" charset="0"/>
                        </a:rPr>
                        <a:t>TITLE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ctr">
                        <a:lnSpc>
                          <a:spcPct val="100000"/>
                        </a:lnSpc>
                        <a:spcBef>
                          <a:spcPts val="310"/>
                        </a:spcBef>
                      </a:pPr>
                      <a:r>
                        <a:rPr sz="1600" b="1" spc="-10" dirty="0">
                          <a:latin typeface="Times New Roman" pitchFamily="18" charset="0"/>
                          <a:cs typeface="Times New Roman" pitchFamily="18" charset="0"/>
                        </a:rPr>
                        <a:t>METHODOLOGY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ctr">
                        <a:lnSpc>
                          <a:spcPct val="100000"/>
                        </a:lnSpc>
                        <a:spcBef>
                          <a:spcPts val="310"/>
                        </a:spcBef>
                      </a:pPr>
                      <a:r>
                        <a:rPr lang="en-US" sz="1600" b="1" dirty="0">
                          <a:latin typeface="Times New Roman" pitchFamily="18" charset="0"/>
                          <a:cs typeface="Times New Roman" pitchFamily="18" charset="0"/>
                        </a:rPr>
                        <a:t>RESULT</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ctr">
                        <a:lnSpc>
                          <a:spcPct val="100000"/>
                        </a:lnSpc>
                        <a:spcBef>
                          <a:spcPts val="310"/>
                        </a:spcBef>
                      </a:pPr>
                      <a:r>
                        <a:rPr lang="en-US" sz="1600" b="1" dirty="0" smtClean="0">
                          <a:latin typeface="Times New Roman" pitchFamily="18" charset="0"/>
                          <a:cs typeface="Times New Roman" pitchFamily="18" charset="0"/>
                        </a:rPr>
                        <a:t>DRAWBACK</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3113343">
                <a:tc>
                  <a:txBody>
                    <a:bodyPr/>
                    <a:lstStyle/>
                    <a:p>
                      <a:pPr marL="77470"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Ma, L., &amp; Tan, T., Pattern Recognition, 2022</a:t>
                      </a:r>
                      <a:endParaRPr lang="en-US" sz="16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b="0" i="0" kern="1200" dirty="0" smtClean="0">
                          <a:solidFill>
                            <a:schemeClr val="tx1"/>
                          </a:solidFill>
                          <a:latin typeface="Times New Roman" pitchFamily="18" charset="0"/>
                          <a:ea typeface="+mn-ea"/>
                          <a:cs typeface="Times New Roman" pitchFamily="18" charset="0"/>
                        </a:rPr>
                        <a:t>Iris texture features and template matching</a:t>
                      </a:r>
                      <a:endParaRPr sz="16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105" marR="179705"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Iris recognition using circular symmetric filters</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Developed a circular symmetric filter-based method for iris recognition</a:t>
                      </a:r>
                      <a:endParaRPr lang="en-IN" sz="16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kern="1200" dirty="0" smtClean="0">
                          <a:solidFill>
                            <a:schemeClr val="tx1"/>
                          </a:solidFill>
                          <a:latin typeface="Times New Roman" pitchFamily="18" charset="0"/>
                          <a:ea typeface="+mn-ea"/>
                          <a:cs typeface="Times New Roman" pitchFamily="18" charset="0"/>
                        </a:rPr>
                        <a:t>Achieved high accuracy in iris recognition</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600" b="0" i="0" dirty="0" smtClean="0">
                          <a:solidFill>
                            <a:schemeClr val="tx1"/>
                          </a:solidFill>
                          <a:latin typeface="Times New Roman" pitchFamily="18" charset="0"/>
                          <a:ea typeface="+mn-ea"/>
                          <a:cs typeface="Times New Roman" pitchFamily="18" charset="0"/>
                        </a:rPr>
                        <a:t>One common drawback could be the reliance on a small or biased dataset, which might affect the algorithm's ability to generalize to new, unseen data.</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6" name="object 2"/>
          <p:cNvSpPr txBox="1">
            <a:spLocks/>
          </p:cNvSpPr>
          <p:nvPr/>
        </p:nvSpPr>
        <p:spPr>
          <a:xfrm>
            <a:off x="2999656" y="624297"/>
            <a:ext cx="6168178" cy="628377"/>
          </a:xfrm>
          <a:prstGeom prst="rect">
            <a:avLst/>
          </a:prstGeom>
          <a:effectLst/>
        </p:spPr>
        <p:txBody>
          <a:bodyPr vert="horz" wrap="square" lIns="0" tIns="12700" rIns="0" bIns="0" rtlCol="0" anchor="t" anchorCtr="0">
            <a:spAutoFit/>
          </a:bodyPr>
          <a:lstStyle/>
          <a:p>
            <a:pPr marL="0" marR="0" lvl="0" indent="0" algn="ctr" defTabSz="914400" rtl="0" eaLnBrk="1" fontAlgn="auto" latinLnBrk="0" hangingPunct="1">
              <a:lnSpc>
                <a:spcPct val="100000"/>
              </a:lnSpc>
              <a:spcBef>
                <a:spcPts val="100"/>
              </a:spcBef>
              <a:spcAft>
                <a:spcPts val="0"/>
              </a:spcAft>
              <a:buClr>
                <a:schemeClr val="accent6">
                  <a:lumMod val="75000"/>
                </a:schemeClr>
              </a:buClr>
              <a:buSzPct val="128000"/>
              <a:buFont typeface="Georgia" pitchFamily="18" charset="0"/>
              <a:buNone/>
              <a:tabLst/>
              <a:defRPr/>
            </a:pPr>
            <a:r>
              <a:rPr kumimoji="0" lang="en-US" sz="4000" b="1" i="0" u="none" strike="noStrike" kern="1200" cap="none" spc="-30" normalizeH="0" baseline="0" noProof="0" smtClean="0">
                <a:ln>
                  <a:noFill/>
                </a:ln>
                <a:solidFill>
                  <a:schemeClr val="tx1"/>
                </a:solidFill>
                <a:effectLst/>
                <a:uLnTx/>
                <a:uFillTx/>
                <a:latin typeface="Times New Roman" pitchFamily="18" charset="0"/>
                <a:ea typeface="+mj-ea"/>
                <a:cs typeface="Times New Roman" pitchFamily="18" charset="0"/>
              </a:rPr>
              <a:t>LITERATURE</a:t>
            </a:r>
            <a:r>
              <a:rPr kumimoji="0" lang="en-US" sz="4000" b="1" i="0" u="none" strike="noStrike" kern="1200" cap="none" spc="-145" normalizeH="0" baseline="0" noProof="0" smtClean="0">
                <a:ln>
                  <a:noFill/>
                </a:ln>
                <a:solidFill>
                  <a:schemeClr val="tx1"/>
                </a:solidFill>
                <a:effectLst/>
                <a:uLnTx/>
                <a:uFillTx/>
                <a:latin typeface="Times New Roman" pitchFamily="18" charset="0"/>
                <a:ea typeface="+mj-ea"/>
                <a:cs typeface="Times New Roman" pitchFamily="18" charset="0"/>
              </a:rPr>
              <a:t> </a:t>
            </a:r>
            <a:r>
              <a:rPr kumimoji="0" lang="en-US" sz="4000" b="1" i="0" u="none" strike="noStrike" kern="1200" cap="none" spc="-25" normalizeH="0" baseline="0" noProof="0" smtClean="0">
                <a:ln>
                  <a:noFill/>
                </a:ln>
                <a:solidFill>
                  <a:schemeClr val="tx1"/>
                </a:solidFill>
                <a:effectLst/>
                <a:uLnTx/>
                <a:uFillTx/>
                <a:latin typeface="Times New Roman" pitchFamily="18" charset="0"/>
                <a:ea typeface="+mj-ea"/>
                <a:cs typeface="Times New Roman" pitchFamily="18" charset="0"/>
              </a:rPr>
              <a:t>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Rectangle 4"/>
          <p:cNvSpPr/>
          <p:nvPr/>
        </p:nvSpPr>
        <p:spPr>
          <a:xfrm>
            <a:off x="1166778" y="5380672"/>
            <a:ext cx="9929882" cy="923330"/>
          </a:xfrm>
          <a:prstGeom prst="rect">
            <a:avLst/>
          </a:prstGeom>
        </p:spPr>
        <p:txBody>
          <a:bodyPr wrap="square">
            <a:spAutoFit/>
          </a:bodyPr>
          <a:lstStyle/>
          <a:p>
            <a:r>
              <a:rPr lang="en-US" b="1" dirty="0" err="1" smtClean="0"/>
              <a:t>Algorithm:</a:t>
            </a:r>
            <a:r>
              <a:rPr lang="en-US" dirty="0" err="1" smtClean="0"/>
              <a:t>The</a:t>
            </a:r>
            <a:r>
              <a:rPr lang="en-US" dirty="0" smtClean="0"/>
              <a:t> algorithm employs circular symmetric filters to extract features from the iris images. These filters are designed to enhance specific patterns and structures within the iris, enabling better feature extraction for identification purposes</a:t>
            </a:r>
            <a:endParaRPr lang="en-US" dirty="0"/>
          </a:p>
        </p:txBody>
      </p:sp>
    </p:spTree>
    <p:extLst>
      <p:ext uri="{BB962C8B-B14F-4D97-AF65-F5344CB8AC3E}">
        <p14:creationId xmlns:p14="http://schemas.microsoft.com/office/powerpoint/2010/main" val="37587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651290288"/>
              </p:ext>
            </p:extLst>
          </p:nvPr>
        </p:nvGraphicFramePr>
        <p:xfrm>
          <a:off x="1095340" y="1500174"/>
          <a:ext cx="10144195" cy="3296810"/>
        </p:xfrm>
        <a:graphic>
          <a:graphicData uri="http://schemas.openxmlformats.org/drawingml/2006/table">
            <a:tbl>
              <a:tblPr firstRow="1" bandRow="1">
                <a:tableStyleId>{2D5ABB26-0587-4C30-8999-92F81FD0307C}</a:tableStyleId>
              </a:tblPr>
              <a:tblGrid>
                <a:gridCol w="1685662">
                  <a:extLst>
                    <a:ext uri="{9D8B030D-6E8A-4147-A177-3AD203B41FA5}">
                      <a16:colId xmlns="" xmlns:a16="http://schemas.microsoft.com/office/drawing/2014/main" val="20000"/>
                    </a:ext>
                  </a:extLst>
                </a:gridCol>
                <a:gridCol w="1926239">
                  <a:extLst>
                    <a:ext uri="{9D8B030D-6E8A-4147-A177-3AD203B41FA5}">
                      <a16:colId xmlns="" xmlns:a16="http://schemas.microsoft.com/office/drawing/2014/main" val="20001"/>
                    </a:ext>
                  </a:extLst>
                </a:gridCol>
                <a:gridCol w="1489254">
                  <a:extLst>
                    <a:ext uri="{9D8B030D-6E8A-4147-A177-3AD203B41FA5}">
                      <a16:colId xmlns="" xmlns:a16="http://schemas.microsoft.com/office/drawing/2014/main" val="20002"/>
                    </a:ext>
                  </a:extLst>
                </a:gridCol>
                <a:gridCol w="2079482">
                  <a:extLst>
                    <a:ext uri="{9D8B030D-6E8A-4147-A177-3AD203B41FA5}">
                      <a16:colId xmlns="" xmlns:a16="http://schemas.microsoft.com/office/drawing/2014/main" val="20003"/>
                    </a:ext>
                  </a:extLst>
                </a:gridCol>
                <a:gridCol w="1481779">
                  <a:extLst>
                    <a:ext uri="{9D8B030D-6E8A-4147-A177-3AD203B41FA5}">
                      <a16:colId xmlns="" xmlns:a16="http://schemas.microsoft.com/office/drawing/2014/main" val="20004"/>
                    </a:ext>
                  </a:extLst>
                </a:gridCol>
                <a:gridCol w="1481779"/>
              </a:tblGrid>
              <a:tr h="545914">
                <a:tc>
                  <a:txBody>
                    <a:bodyPr/>
                    <a:lstStyle/>
                    <a:p>
                      <a:pPr marL="153670" marR="208915" indent="0" algn="just">
                        <a:lnSpc>
                          <a:spcPct val="100000"/>
                        </a:lnSpc>
                        <a:spcBef>
                          <a:spcPts val="310"/>
                        </a:spcBef>
                      </a:pPr>
                      <a:r>
                        <a:rPr lang="en-US" sz="1600" b="1" spc="-5" dirty="0" smtClean="0">
                          <a:latin typeface="Times New Roman" pitchFamily="18" charset="0"/>
                          <a:cs typeface="Times New Roman" pitchFamily="18" charset="0"/>
                        </a:rPr>
                        <a:t>AUTHOR/ JOURNAL/ YEAR</a:t>
                      </a:r>
                      <a:endParaRPr sz="16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just">
                        <a:lnSpc>
                          <a:spcPct val="100000"/>
                        </a:lnSpc>
                        <a:spcBef>
                          <a:spcPts val="210"/>
                        </a:spcBef>
                      </a:pPr>
                      <a:r>
                        <a:rPr sz="1600" b="1" spc="-5" dirty="0">
                          <a:latin typeface="Times New Roman" pitchFamily="18" charset="0"/>
                          <a:cs typeface="Times New Roman" pitchFamily="18" charset="0"/>
                        </a:rPr>
                        <a:t>FACTORS </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CONSIDERED</a:t>
                      </a:r>
                      <a:r>
                        <a:rPr sz="1600" b="1" spc="-85" dirty="0">
                          <a:latin typeface="Times New Roman" pitchFamily="18" charset="0"/>
                          <a:cs typeface="Times New Roman" pitchFamily="18" charset="0"/>
                        </a:rPr>
                        <a:t> </a:t>
                      </a:r>
                      <a:r>
                        <a:rPr sz="1600" b="1" spc="-5" dirty="0">
                          <a:latin typeface="Times New Roman" pitchFamily="18" charset="0"/>
                          <a:cs typeface="Times New Roman" pitchFamily="18" charset="0"/>
                        </a:rPr>
                        <a:t>IN </a:t>
                      </a:r>
                      <a:r>
                        <a:rPr sz="1600" b="1" spc="-385" dirty="0">
                          <a:latin typeface="Times New Roman" pitchFamily="18" charset="0"/>
                          <a:cs typeface="Times New Roman" pitchFamily="18" charset="0"/>
                        </a:rPr>
                        <a:t> </a:t>
                      </a:r>
                      <a:r>
                        <a:rPr sz="1600" b="1" spc="-5" dirty="0">
                          <a:latin typeface="Times New Roman" pitchFamily="18" charset="0"/>
                          <a:cs typeface="Times New Roman" pitchFamily="18" charset="0"/>
                        </a:rPr>
                        <a:t>MONITORING</a:t>
                      </a:r>
                      <a:endParaRPr sz="16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just">
                        <a:lnSpc>
                          <a:spcPct val="100000"/>
                        </a:lnSpc>
                        <a:spcBef>
                          <a:spcPts val="310"/>
                        </a:spcBef>
                      </a:pPr>
                      <a:r>
                        <a:rPr sz="1600" b="1" spc="-5" dirty="0">
                          <a:latin typeface="Times New Roman" pitchFamily="18" charset="0"/>
                          <a:cs typeface="Times New Roman" pitchFamily="18" charset="0"/>
                        </a:rPr>
                        <a:t>TITLE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just">
                        <a:lnSpc>
                          <a:spcPct val="100000"/>
                        </a:lnSpc>
                        <a:spcBef>
                          <a:spcPts val="310"/>
                        </a:spcBef>
                      </a:pPr>
                      <a:r>
                        <a:rPr sz="1600" b="1" spc="-10" dirty="0">
                          <a:latin typeface="Times New Roman" pitchFamily="18" charset="0"/>
                          <a:cs typeface="Times New Roman" pitchFamily="18" charset="0"/>
                        </a:rPr>
                        <a:t>METHODOLOGY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just">
                        <a:lnSpc>
                          <a:spcPct val="100000"/>
                        </a:lnSpc>
                        <a:spcBef>
                          <a:spcPts val="310"/>
                        </a:spcBef>
                      </a:pPr>
                      <a:r>
                        <a:rPr lang="en-US" sz="1600" b="1" dirty="0">
                          <a:latin typeface="Times New Roman" pitchFamily="18" charset="0"/>
                          <a:cs typeface="Times New Roman" pitchFamily="18" charset="0"/>
                        </a:rPr>
                        <a:t>RESULT</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just">
                        <a:lnSpc>
                          <a:spcPct val="100000"/>
                        </a:lnSpc>
                        <a:spcBef>
                          <a:spcPts val="310"/>
                        </a:spcBef>
                      </a:pPr>
                      <a:r>
                        <a:rPr lang="en-US" sz="1600" b="1" dirty="0" smtClean="0">
                          <a:latin typeface="Times New Roman" pitchFamily="18" charset="0"/>
                          <a:cs typeface="Times New Roman" pitchFamily="18" charset="0"/>
                        </a:rPr>
                        <a:t>DRAWBACK</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2525920">
                <a:tc>
                  <a:txBody>
                    <a:bodyPr/>
                    <a:lstStyle/>
                    <a:p>
                      <a:pPr marL="77470" algn="just">
                        <a:lnSpc>
                          <a:spcPct val="100000"/>
                        </a:lnSpc>
                        <a:spcBef>
                          <a:spcPts val="310"/>
                        </a:spcBef>
                      </a:pPr>
                      <a:r>
                        <a:rPr lang="en-US" sz="1800" b="0" i="0" kern="1200" dirty="0" err="1" smtClean="0">
                          <a:solidFill>
                            <a:schemeClr val="tx1"/>
                          </a:solidFill>
                          <a:latin typeface="Times New Roman" pitchFamily="18" charset="0"/>
                          <a:ea typeface="+mn-ea"/>
                          <a:cs typeface="Times New Roman" pitchFamily="18" charset="0"/>
                        </a:rPr>
                        <a:t>Wildes</a:t>
                      </a:r>
                      <a:r>
                        <a:rPr lang="en-US" sz="1800" b="0" i="0" kern="1200" dirty="0" smtClean="0">
                          <a:solidFill>
                            <a:schemeClr val="tx1"/>
                          </a:solidFill>
                          <a:latin typeface="Times New Roman" pitchFamily="18" charset="0"/>
                          <a:ea typeface="+mn-ea"/>
                          <a:cs typeface="Times New Roman" pitchFamily="18" charset="0"/>
                        </a:rPr>
                        <a:t>, R. P., IEEE Transactions on Pattern Analysis and Machine Intelligence , 2021</a:t>
                      </a:r>
                      <a:endParaRPr lang="en-US" sz="16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dirty="0" smtClean="0">
                          <a:latin typeface="Times New Roman" pitchFamily="18" charset="0"/>
                          <a:cs typeface="Times New Roman" pitchFamily="18" charset="0"/>
                        </a:rPr>
                        <a:t>Iris Texture Features</a:t>
                      </a:r>
                      <a:endParaRPr sz="18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105" marR="179705"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Iris recognition: an emerging biometric technology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Introduced the concept of iris recognition and its potential for biometric security</a:t>
                      </a:r>
                      <a:endParaRPr lang="en-IN" sz="16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kern="1200" dirty="0" smtClean="0">
                          <a:solidFill>
                            <a:schemeClr val="tx1"/>
                          </a:solidFill>
                          <a:latin typeface="Times New Roman" pitchFamily="18" charset="0"/>
                          <a:ea typeface="+mn-ea"/>
                          <a:cs typeface="Times New Roman" pitchFamily="18" charset="0"/>
                        </a:rPr>
                        <a:t>Highlighted the emerging importance of iris recognition in biometrics</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600" b="0" i="0" dirty="0" smtClean="0">
                          <a:solidFill>
                            <a:schemeClr val="tx1"/>
                          </a:solidFill>
                          <a:latin typeface="Times New Roman" pitchFamily="18" charset="0"/>
                          <a:ea typeface="+mn-ea"/>
                          <a:cs typeface="Times New Roman" pitchFamily="18" charset="0"/>
                        </a:rPr>
                        <a:t>The paper might focus on a specific aspect of a broader topic, potentially leaving out other relevant factors or contexts</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6" name="object 2"/>
          <p:cNvSpPr txBox="1">
            <a:spLocks/>
          </p:cNvSpPr>
          <p:nvPr/>
        </p:nvSpPr>
        <p:spPr>
          <a:xfrm>
            <a:off x="2999656" y="624297"/>
            <a:ext cx="6168178" cy="628377"/>
          </a:xfrm>
          <a:prstGeom prst="rect">
            <a:avLst/>
          </a:prstGeom>
          <a:effectLst/>
        </p:spPr>
        <p:txBody>
          <a:bodyPr vert="horz" wrap="square" lIns="0" tIns="12700" rIns="0" bIns="0" rtlCol="0" anchor="t" anchorCtr="0">
            <a:spAutoFit/>
          </a:bodyPr>
          <a:lstStyle/>
          <a:p>
            <a:pPr marL="0" marR="0" lvl="0" indent="0" algn="ctr" defTabSz="914400" rtl="0" eaLnBrk="1" fontAlgn="auto" latinLnBrk="0" hangingPunct="1">
              <a:lnSpc>
                <a:spcPct val="100000"/>
              </a:lnSpc>
              <a:spcBef>
                <a:spcPts val="100"/>
              </a:spcBef>
              <a:spcAft>
                <a:spcPts val="0"/>
              </a:spcAft>
              <a:buClr>
                <a:schemeClr val="accent6">
                  <a:lumMod val="75000"/>
                </a:schemeClr>
              </a:buClr>
              <a:buSzPct val="128000"/>
              <a:buFont typeface="Georgia" pitchFamily="18" charset="0"/>
              <a:buNone/>
              <a:tabLst/>
              <a:defRPr/>
            </a:pPr>
            <a:r>
              <a:rPr kumimoji="0" lang="en-US" sz="4000" b="1" i="0" u="none" strike="noStrike" kern="1200" cap="none" spc="-30" normalizeH="0" baseline="0" noProof="0" smtClean="0">
                <a:ln>
                  <a:noFill/>
                </a:ln>
                <a:solidFill>
                  <a:schemeClr val="tx1"/>
                </a:solidFill>
                <a:effectLst/>
                <a:uLnTx/>
                <a:uFillTx/>
                <a:latin typeface="Times New Roman" pitchFamily="18" charset="0"/>
                <a:ea typeface="+mj-ea"/>
                <a:cs typeface="Times New Roman" pitchFamily="18" charset="0"/>
              </a:rPr>
              <a:t>LITERATURE</a:t>
            </a:r>
            <a:r>
              <a:rPr kumimoji="0" lang="en-US" sz="4000" b="1" i="0" u="none" strike="noStrike" kern="1200" cap="none" spc="-145" normalizeH="0" baseline="0" noProof="0" smtClean="0">
                <a:ln>
                  <a:noFill/>
                </a:ln>
                <a:solidFill>
                  <a:schemeClr val="tx1"/>
                </a:solidFill>
                <a:effectLst/>
                <a:uLnTx/>
                <a:uFillTx/>
                <a:latin typeface="Times New Roman" pitchFamily="18" charset="0"/>
                <a:ea typeface="+mj-ea"/>
                <a:cs typeface="Times New Roman" pitchFamily="18" charset="0"/>
              </a:rPr>
              <a:t> </a:t>
            </a:r>
            <a:r>
              <a:rPr kumimoji="0" lang="en-US" sz="4000" b="1" i="0" u="none" strike="noStrike" kern="1200" cap="none" spc="-25" normalizeH="0" baseline="0" noProof="0" smtClean="0">
                <a:ln>
                  <a:noFill/>
                </a:ln>
                <a:solidFill>
                  <a:schemeClr val="tx1"/>
                </a:solidFill>
                <a:effectLst/>
                <a:uLnTx/>
                <a:uFillTx/>
                <a:latin typeface="Times New Roman" pitchFamily="18" charset="0"/>
                <a:ea typeface="+mj-ea"/>
                <a:cs typeface="Times New Roman" pitchFamily="18" charset="0"/>
              </a:rPr>
              <a:t>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Rectangle 4"/>
          <p:cNvSpPr/>
          <p:nvPr/>
        </p:nvSpPr>
        <p:spPr>
          <a:xfrm>
            <a:off x="1095340" y="5072074"/>
            <a:ext cx="10144196" cy="369332"/>
          </a:xfrm>
          <a:prstGeom prst="rect">
            <a:avLst/>
          </a:prstGeom>
        </p:spPr>
        <p:txBody>
          <a:bodyPr wrap="square">
            <a:spAutoFit/>
          </a:bodyPr>
          <a:lstStyle/>
          <a:p>
            <a:r>
              <a:rPr lang="en-US" b="1" dirty="0" smtClean="0"/>
              <a:t>Algorithm: </a:t>
            </a:r>
            <a:r>
              <a:rPr lang="en-US" dirty="0" smtClean="0"/>
              <a:t>robust object recognition in images or video sequences</a:t>
            </a:r>
            <a:endParaRPr lang="en-US" dirty="0"/>
          </a:p>
        </p:txBody>
      </p:sp>
    </p:spTree>
    <p:extLst>
      <p:ext uri="{BB962C8B-B14F-4D97-AF65-F5344CB8AC3E}">
        <p14:creationId xmlns:p14="http://schemas.microsoft.com/office/powerpoint/2010/main" val="125218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2381803539"/>
              </p:ext>
            </p:extLst>
          </p:nvPr>
        </p:nvGraphicFramePr>
        <p:xfrm>
          <a:off x="1238216" y="1571612"/>
          <a:ext cx="9929883" cy="3284466"/>
        </p:xfrm>
        <a:graphic>
          <a:graphicData uri="http://schemas.openxmlformats.org/drawingml/2006/table">
            <a:tbl>
              <a:tblPr firstRow="1" bandRow="1">
                <a:tableStyleId>{2D5ABB26-0587-4C30-8999-92F81FD0307C}</a:tableStyleId>
              </a:tblPr>
              <a:tblGrid>
                <a:gridCol w="1650050">
                  <a:extLst>
                    <a:ext uri="{9D8B030D-6E8A-4147-A177-3AD203B41FA5}">
                      <a16:colId xmlns="" xmlns:a16="http://schemas.microsoft.com/office/drawing/2014/main" val="20000"/>
                    </a:ext>
                  </a:extLst>
                </a:gridCol>
                <a:gridCol w="1885543">
                  <a:extLst>
                    <a:ext uri="{9D8B030D-6E8A-4147-A177-3AD203B41FA5}">
                      <a16:colId xmlns="" xmlns:a16="http://schemas.microsoft.com/office/drawing/2014/main" val="20001"/>
                    </a:ext>
                  </a:extLst>
                </a:gridCol>
                <a:gridCol w="1457792">
                  <a:extLst>
                    <a:ext uri="{9D8B030D-6E8A-4147-A177-3AD203B41FA5}">
                      <a16:colId xmlns="" xmlns:a16="http://schemas.microsoft.com/office/drawing/2014/main" val="20002"/>
                    </a:ext>
                  </a:extLst>
                </a:gridCol>
                <a:gridCol w="2035550">
                  <a:extLst>
                    <a:ext uri="{9D8B030D-6E8A-4147-A177-3AD203B41FA5}">
                      <a16:colId xmlns="" xmlns:a16="http://schemas.microsoft.com/office/drawing/2014/main" val="20003"/>
                    </a:ext>
                  </a:extLst>
                </a:gridCol>
                <a:gridCol w="1450474">
                  <a:extLst>
                    <a:ext uri="{9D8B030D-6E8A-4147-A177-3AD203B41FA5}">
                      <a16:colId xmlns="" xmlns:a16="http://schemas.microsoft.com/office/drawing/2014/main" val="20004"/>
                    </a:ext>
                  </a:extLst>
                </a:gridCol>
                <a:gridCol w="1450474"/>
              </a:tblGrid>
              <a:tr h="714243">
                <a:tc>
                  <a:txBody>
                    <a:bodyPr/>
                    <a:lstStyle/>
                    <a:p>
                      <a:pPr marL="153670" marR="208915" indent="0" algn="just">
                        <a:lnSpc>
                          <a:spcPct val="100000"/>
                        </a:lnSpc>
                        <a:spcBef>
                          <a:spcPts val="310"/>
                        </a:spcBef>
                      </a:pPr>
                      <a:r>
                        <a:rPr lang="en-US" sz="1600" b="1" spc="-5" dirty="0" smtClean="0">
                          <a:latin typeface="Times New Roman" pitchFamily="18" charset="0"/>
                          <a:cs typeface="Times New Roman" pitchFamily="18" charset="0"/>
                        </a:rPr>
                        <a:t>AUTHOR/ JOURNAL/ YEAR</a:t>
                      </a:r>
                      <a:endParaRPr sz="16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just">
                        <a:lnSpc>
                          <a:spcPct val="100000"/>
                        </a:lnSpc>
                        <a:spcBef>
                          <a:spcPts val="210"/>
                        </a:spcBef>
                      </a:pPr>
                      <a:r>
                        <a:rPr sz="1600" b="1" spc="-5" dirty="0">
                          <a:latin typeface="Times New Roman" pitchFamily="18" charset="0"/>
                          <a:cs typeface="Times New Roman" pitchFamily="18" charset="0"/>
                        </a:rPr>
                        <a:t>FACTORS </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CONSIDERED</a:t>
                      </a:r>
                      <a:r>
                        <a:rPr sz="1600" b="1" spc="-85" dirty="0">
                          <a:latin typeface="Times New Roman" pitchFamily="18" charset="0"/>
                          <a:cs typeface="Times New Roman" pitchFamily="18" charset="0"/>
                        </a:rPr>
                        <a:t> </a:t>
                      </a:r>
                      <a:r>
                        <a:rPr sz="1600" b="1" spc="-5" dirty="0">
                          <a:latin typeface="Times New Roman" pitchFamily="18" charset="0"/>
                          <a:cs typeface="Times New Roman" pitchFamily="18" charset="0"/>
                        </a:rPr>
                        <a:t>IN </a:t>
                      </a:r>
                      <a:r>
                        <a:rPr sz="1600" b="1" spc="-385" dirty="0">
                          <a:latin typeface="Times New Roman" pitchFamily="18" charset="0"/>
                          <a:cs typeface="Times New Roman" pitchFamily="18" charset="0"/>
                        </a:rPr>
                        <a:t> </a:t>
                      </a:r>
                      <a:r>
                        <a:rPr sz="1600" b="1" spc="-5" dirty="0">
                          <a:latin typeface="Times New Roman" pitchFamily="18" charset="0"/>
                          <a:cs typeface="Times New Roman" pitchFamily="18" charset="0"/>
                        </a:rPr>
                        <a:t>MONITORING</a:t>
                      </a:r>
                      <a:endParaRPr sz="16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just">
                        <a:lnSpc>
                          <a:spcPct val="100000"/>
                        </a:lnSpc>
                        <a:spcBef>
                          <a:spcPts val="310"/>
                        </a:spcBef>
                      </a:pPr>
                      <a:r>
                        <a:rPr sz="1600" b="1" spc="-5" dirty="0">
                          <a:latin typeface="Times New Roman" pitchFamily="18" charset="0"/>
                          <a:cs typeface="Times New Roman" pitchFamily="18" charset="0"/>
                        </a:rPr>
                        <a:t>TITLE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just">
                        <a:lnSpc>
                          <a:spcPct val="100000"/>
                        </a:lnSpc>
                        <a:spcBef>
                          <a:spcPts val="310"/>
                        </a:spcBef>
                      </a:pPr>
                      <a:r>
                        <a:rPr sz="1600" b="1" spc="-10" dirty="0">
                          <a:latin typeface="Times New Roman" pitchFamily="18" charset="0"/>
                          <a:cs typeface="Times New Roman" pitchFamily="18" charset="0"/>
                        </a:rPr>
                        <a:t>METHODOLOGY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just">
                        <a:lnSpc>
                          <a:spcPct val="100000"/>
                        </a:lnSpc>
                        <a:spcBef>
                          <a:spcPts val="310"/>
                        </a:spcBef>
                      </a:pPr>
                      <a:r>
                        <a:rPr lang="en-US" sz="1600" b="1" dirty="0">
                          <a:latin typeface="Times New Roman" pitchFamily="18" charset="0"/>
                          <a:cs typeface="Times New Roman" pitchFamily="18" charset="0"/>
                        </a:rPr>
                        <a:t>RESULT</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just">
                        <a:lnSpc>
                          <a:spcPct val="100000"/>
                        </a:lnSpc>
                        <a:spcBef>
                          <a:spcPts val="310"/>
                        </a:spcBef>
                      </a:pPr>
                      <a:r>
                        <a:rPr lang="en-US" sz="1600" b="1" dirty="0" smtClean="0">
                          <a:latin typeface="Times New Roman" pitchFamily="18" charset="0"/>
                          <a:cs typeface="Times New Roman" pitchFamily="18" charset="0"/>
                        </a:rPr>
                        <a:t>DRAWBACK</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2513576">
                <a:tc>
                  <a:txBody>
                    <a:bodyPr/>
                    <a:lstStyle/>
                    <a:p>
                      <a:pPr marL="77470" algn="just">
                        <a:lnSpc>
                          <a:spcPct val="100000"/>
                        </a:lnSpc>
                        <a:spcBef>
                          <a:spcPts val="310"/>
                        </a:spcBef>
                      </a:pPr>
                      <a:r>
                        <a:rPr lang="en-US" sz="1800" b="0" i="0" kern="1200" dirty="0" err="1" smtClean="0">
                          <a:solidFill>
                            <a:schemeClr val="tx1"/>
                          </a:solidFill>
                          <a:latin typeface="Times New Roman" pitchFamily="18" charset="0"/>
                          <a:ea typeface="+mn-ea"/>
                          <a:cs typeface="Times New Roman" pitchFamily="18" charset="0"/>
                        </a:rPr>
                        <a:t>Flom</a:t>
                      </a:r>
                      <a:r>
                        <a:rPr lang="en-US" sz="1800" b="0" i="0" kern="1200" dirty="0" smtClean="0">
                          <a:solidFill>
                            <a:schemeClr val="tx1"/>
                          </a:solidFill>
                          <a:latin typeface="Times New Roman" pitchFamily="18" charset="0"/>
                          <a:ea typeface="+mn-ea"/>
                          <a:cs typeface="Times New Roman" pitchFamily="18" charset="0"/>
                        </a:rPr>
                        <a:t>, L., &amp; </a:t>
                      </a:r>
                      <a:r>
                        <a:rPr lang="en-US" sz="1800" b="0" i="0" kern="1200" dirty="0" err="1" smtClean="0">
                          <a:solidFill>
                            <a:schemeClr val="tx1"/>
                          </a:solidFill>
                          <a:latin typeface="Times New Roman" pitchFamily="18" charset="0"/>
                          <a:ea typeface="+mn-ea"/>
                          <a:cs typeface="Times New Roman" pitchFamily="18" charset="0"/>
                        </a:rPr>
                        <a:t>Safir</a:t>
                      </a:r>
                      <a:r>
                        <a:rPr lang="en-US" sz="1800" b="0" i="0" kern="1200" dirty="0" smtClean="0">
                          <a:solidFill>
                            <a:schemeClr val="tx1"/>
                          </a:solidFill>
                          <a:latin typeface="Times New Roman" pitchFamily="18" charset="0"/>
                          <a:ea typeface="+mn-ea"/>
                          <a:cs typeface="Times New Roman" pitchFamily="18" charset="0"/>
                        </a:rPr>
                        <a:t>, A., The American Journal of Ophthalmology</a:t>
                      </a:r>
                      <a:endParaRPr lang="en-US" sz="16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dirty="0" smtClean="0">
                          <a:latin typeface="Times New Roman" pitchFamily="18" charset="0"/>
                          <a:cs typeface="Times New Roman" pitchFamily="18" charset="0"/>
                        </a:rPr>
                        <a:t>Iris Structure</a:t>
                      </a:r>
                      <a:endParaRPr sz="18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105" marR="179705"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Iris recognition system</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Presented an early concept of iris recognition based on iris structural features</a:t>
                      </a:r>
                      <a:endParaRPr lang="en-IN" sz="16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kern="1200" dirty="0" smtClean="0">
                          <a:solidFill>
                            <a:schemeClr val="tx1"/>
                          </a:solidFill>
                          <a:latin typeface="Times New Roman" pitchFamily="18" charset="0"/>
                          <a:ea typeface="+mn-ea"/>
                          <a:cs typeface="Times New Roman" pitchFamily="18" charset="0"/>
                        </a:rPr>
                        <a:t>Discussed the potential of iris recognition for authentication</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600" b="0" i="0" dirty="0" smtClean="0">
                          <a:solidFill>
                            <a:schemeClr val="tx1"/>
                          </a:solidFill>
                          <a:latin typeface="Times New Roman" pitchFamily="18" charset="0"/>
                          <a:ea typeface="+mn-ea"/>
                          <a:cs typeface="Times New Roman" pitchFamily="18" charset="0"/>
                        </a:rPr>
                        <a:t>The methodology used might have flaws or limitations, affecting the accuracy or reliability of the findings.</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6" name="object 2"/>
          <p:cNvSpPr txBox="1">
            <a:spLocks noGrp="1"/>
          </p:cNvSpPr>
          <p:nvPr>
            <p:ph type="title"/>
          </p:nvPr>
        </p:nvSpPr>
        <p:spPr>
          <a:xfrm>
            <a:off x="2999656" y="624297"/>
            <a:ext cx="6168178" cy="628377"/>
          </a:xfrm>
          <a:prstGeom prst="rect">
            <a:avLst/>
          </a:prstGeom>
        </p:spPr>
        <p:txBody>
          <a:bodyPr vert="horz" wrap="square" lIns="0" tIns="12700" rIns="0" bIns="0" rtlCol="0">
            <a:spAutoFit/>
          </a:bodyPr>
          <a:lstStyle/>
          <a:p>
            <a:pPr marL="0" indent="0" algn="ctr">
              <a:lnSpc>
                <a:spcPct val="100000"/>
              </a:lnSpc>
              <a:spcBef>
                <a:spcPts val="100"/>
              </a:spcBef>
              <a:buNone/>
            </a:pPr>
            <a:r>
              <a:rPr sz="4000" b="1" spc="-30" dirty="0">
                <a:solidFill>
                  <a:schemeClr val="tx1"/>
                </a:solidFill>
                <a:effectLst/>
                <a:latin typeface="Times New Roman" pitchFamily="18" charset="0"/>
                <a:cs typeface="Times New Roman" pitchFamily="18" charset="0"/>
              </a:rPr>
              <a:t>LITERATURE</a:t>
            </a:r>
            <a:r>
              <a:rPr sz="4000" b="1" spc="-145" dirty="0">
                <a:solidFill>
                  <a:schemeClr val="tx1"/>
                </a:solidFill>
                <a:effectLst/>
                <a:latin typeface="Times New Roman" pitchFamily="18" charset="0"/>
                <a:cs typeface="Times New Roman" pitchFamily="18" charset="0"/>
              </a:rPr>
              <a:t> </a:t>
            </a:r>
            <a:r>
              <a:rPr sz="4000" b="1" spc="-25" dirty="0">
                <a:solidFill>
                  <a:schemeClr val="tx1"/>
                </a:solidFill>
                <a:effectLst/>
                <a:latin typeface="Times New Roman" pitchFamily="18" charset="0"/>
                <a:cs typeface="Times New Roman" pitchFamily="18" charset="0"/>
              </a:rPr>
              <a:t>SURVEY</a:t>
            </a:r>
            <a:endParaRPr sz="4000" dirty="0">
              <a:solidFill>
                <a:schemeClr val="tx1"/>
              </a:solidFill>
              <a:effectLst/>
              <a:latin typeface="Times New Roman" pitchFamily="18" charset="0"/>
              <a:cs typeface="Times New Roman" pitchFamily="18" charset="0"/>
            </a:endParaRPr>
          </a:p>
        </p:txBody>
      </p:sp>
      <p:sp>
        <p:nvSpPr>
          <p:cNvPr id="5" name="Rectangle 4"/>
          <p:cNvSpPr/>
          <p:nvPr/>
        </p:nvSpPr>
        <p:spPr>
          <a:xfrm>
            <a:off x="1238216" y="5000636"/>
            <a:ext cx="9929882" cy="923330"/>
          </a:xfrm>
          <a:prstGeom prst="rect">
            <a:avLst/>
          </a:prstGeom>
        </p:spPr>
        <p:txBody>
          <a:bodyPr wrap="square">
            <a:spAutoFit/>
          </a:bodyPr>
          <a:lstStyle/>
          <a:p>
            <a:r>
              <a:rPr lang="en-US" b="1" dirty="0" smtClean="0"/>
              <a:t>Retinal Vessel Segmentation Algorithms</a:t>
            </a:r>
            <a:r>
              <a:rPr lang="en-US" dirty="0" smtClean="0"/>
              <a:t>: These algorithms focus on segmenting blood vessels within retinal images, aiding in the diagnosis and monitoring of retinal vascular diseases such as diabetic retinopathy</a:t>
            </a:r>
            <a:endParaRPr lang="en-US" dirty="0"/>
          </a:p>
        </p:txBody>
      </p:sp>
    </p:spTree>
    <p:extLst>
      <p:ext uri="{BB962C8B-B14F-4D97-AF65-F5344CB8AC3E}">
        <p14:creationId xmlns:p14="http://schemas.microsoft.com/office/powerpoint/2010/main" val="200164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478869231"/>
              </p:ext>
            </p:extLst>
          </p:nvPr>
        </p:nvGraphicFramePr>
        <p:xfrm>
          <a:off x="1166778" y="1285861"/>
          <a:ext cx="10072759" cy="4177945"/>
        </p:xfrm>
        <a:graphic>
          <a:graphicData uri="http://schemas.openxmlformats.org/drawingml/2006/table">
            <a:tbl>
              <a:tblPr firstRow="1" bandRow="1">
                <a:tableStyleId>{2D5ABB26-0587-4C30-8999-92F81FD0307C}</a:tableStyleId>
              </a:tblPr>
              <a:tblGrid>
                <a:gridCol w="1733359">
                  <a:extLst>
                    <a:ext uri="{9D8B030D-6E8A-4147-A177-3AD203B41FA5}">
                      <a16:colId xmlns="" xmlns:a16="http://schemas.microsoft.com/office/drawing/2014/main" val="20000"/>
                    </a:ext>
                  </a:extLst>
                </a:gridCol>
                <a:gridCol w="1899109">
                  <a:extLst>
                    <a:ext uri="{9D8B030D-6E8A-4147-A177-3AD203B41FA5}">
                      <a16:colId xmlns="" xmlns:a16="http://schemas.microsoft.com/office/drawing/2014/main" val="20001"/>
                    </a:ext>
                  </a:extLst>
                </a:gridCol>
                <a:gridCol w="1468279">
                  <a:extLst>
                    <a:ext uri="{9D8B030D-6E8A-4147-A177-3AD203B41FA5}">
                      <a16:colId xmlns="" xmlns:a16="http://schemas.microsoft.com/office/drawing/2014/main" val="20002"/>
                    </a:ext>
                  </a:extLst>
                </a:gridCol>
                <a:gridCol w="2050194">
                  <a:extLst>
                    <a:ext uri="{9D8B030D-6E8A-4147-A177-3AD203B41FA5}">
                      <a16:colId xmlns="" xmlns:a16="http://schemas.microsoft.com/office/drawing/2014/main" val="20003"/>
                    </a:ext>
                  </a:extLst>
                </a:gridCol>
                <a:gridCol w="1460909">
                  <a:extLst>
                    <a:ext uri="{9D8B030D-6E8A-4147-A177-3AD203B41FA5}">
                      <a16:colId xmlns="" xmlns:a16="http://schemas.microsoft.com/office/drawing/2014/main" val="20004"/>
                    </a:ext>
                  </a:extLst>
                </a:gridCol>
                <a:gridCol w="1460909"/>
              </a:tblGrid>
              <a:tr h="736349">
                <a:tc>
                  <a:txBody>
                    <a:bodyPr/>
                    <a:lstStyle/>
                    <a:p>
                      <a:pPr marL="153670" marR="208915" indent="0" algn="just">
                        <a:lnSpc>
                          <a:spcPct val="100000"/>
                        </a:lnSpc>
                        <a:spcBef>
                          <a:spcPts val="310"/>
                        </a:spcBef>
                      </a:pPr>
                      <a:r>
                        <a:rPr lang="en-US" sz="1600" b="1" spc="-5" dirty="0" smtClean="0">
                          <a:latin typeface="Times New Roman" pitchFamily="18" charset="0"/>
                          <a:cs typeface="Times New Roman" pitchFamily="18" charset="0"/>
                        </a:rPr>
                        <a:t>AUTHOR/ JOURNAL/ YEAR</a:t>
                      </a:r>
                      <a:endParaRPr sz="16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just">
                        <a:lnSpc>
                          <a:spcPct val="100000"/>
                        </a:lnSpc>
                        <a:spcBef>
                          <a:spcPts val="210"/>
                        </a:spcBef>
                      </a:pPr>
                      <a:r>
                        <a:rPr sz="1600" b="1" spc="-5" dirty="0">
                          <a:latin typeface="Times New Roman" pitchFamily="18" charset="0"/>
                          <a:cs typeface="Times New Roman" pitchFamily="18" charset="0"/>
                        </a:rPr>
                        <a:t>FACTORS </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CONSIDERED</a:t>
                      </a:r>
                      <a:r>
                        <a:rPr sz="1600" b="1" spc="-85" dirty="0">
                          <a:latin typeface="Times New Roman" pitchFamily="18" charset="0"/>
                          <a:cs typeface="Times New Roman" pitchFamily="18" charset="0"/>
                        </a:rPr>
                        <a:t> </a:t>
                      </a:r>
                      <a:r>
                        <a:rPr sz="1600" b="1" spc="-5" dirty="0">
                          <a:latin typeface="Times New Roman" pitchFamily="18" charset="0"/>
                          <a:cs typeface="Times New Roman" pitchFamily="18" charset="0"/>
                        </a:rPr>
                        <a:t>IN </a:t>
                      </a:r>
                      <a:r>
                        <a:rPr sz="1600" b="1" spc="-385" dirty="0">
                          <a:latin typeface="Times New Roman" pitchFamily="18" charset="0"/>
                          <a:cs typeface="Times New Roman" pitchFamily="18" charset="0"/>
                        </a:rPr>
                        <a:t> </a:t>
                      </a:r>
                      <a:r>
                        <a:rPr sz="1600" b="1" spc="-5" dirty="0">
                          <a:latin typeface="Times New Roman" pitchFamily="18" charset="0"/>
                          <a:cs typeface="Times New Roman" pitchFamily="18" charset="0"/>
                        </a:rPr>
                        <a:t>MONITORING</a:t>
                      </a:r>
                      <a:endParaRPr sz="16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just">
                        <a:lnSpc>
                          <a:spcPct val="100000"/>
                        </a:lnSpc>
                        <a:spcBef>
                          <a:spcPts val="310"/>
                        </a:spcBef>
                      </a:pPr>
                      <a:r>
                        <a:rPr sz="1600" b="1" spc="-5" dirty="0">
                          <a:latin typeface="Times New Roman" pitchFamily="18" charset="0"/>
                          <a:cs typeface="Times New Roman" pitchFamily="18" charset="0"/>
                        </a:rPr>
                        <a:t>TITLE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just">
                        <a:lnSpc>
                          <a:spcPct val="100000"/>
                        </a:lnSpc>
                        <a:spcBef>
                          <a:spcPts val="310"/>
                        </a:spcBef>
                      </a:pPr>
                      <a:r>
                        <a:rPr sz="1600" b="1" spc="-10" dirty="0">
                          <a:latin typeface="Times New Roman" pitchFamily="18" charset="0"/>
                          <a:cs typeface="Times New Roman" pitchFamily="18" charset="0"/>
                        </a:rPr>
                        <a:t>METHODOLOGY</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just">
                        <a:lnSpc>
                          <a:spcPct val="100000"/>
                        </a:lnSpc>
                        <a:spcBef>
                          <a:spcPts val="310"/>
                        </a:spcBef>
                      </a:pPr>
                      <a:r>
                        <a:rPr lang="en-US" sz="1600" b="1" dirty="0">
                          <a:latin typeface="Times New Roman" pitchFamily="18" charset="0"/>
                          <a:cs typeface="Times New Roman" pitchFamily="18" charset="0"/>
                        </a:rPr>
                        <a:t>RESULT</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just">
                        <a:lnSpc>
                          <a:spcPct val="100000"/>
                        </a:lnSpc>
                        <a:spcBef>
                          <a:spcPts val="310"/>
                        </a:spcBef>
                      </a:pPr>
                      <a:r>
                        <a:rPr lang="en-US" sz="1600" b="1" dirty="0" smtClean="0">
                          <a:latin typeface="Times New Roman" pitchFamily="18" charset="0"/>
                          <a:cs typeface="Times New Roman" pitchFamily="18" charset="0"/>
                        </a:rPr>
                        <a:t>DRAWBACK</a:t>
                      </a:r>
                      <a:endParaRPr sz="16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3407055">
                <a:tc>
                  <a:txBody>
                    <a:bodyPr/>
                    <a:lstStyle/>
                    <a:p>
                      <a:pPr marL="77470"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Tan, T., &amp; Ma, L., </a:t>
                      </a:r>
                      <a:endParaRPr lang="en-US" sz="16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b="0" i="0" kern="1200" dirty="0" smtClean="0">
                          <a:solidFill>
                            <a:schemeClr val="tx1"/>
                          </a:solidFill>
                          <a:latin typeface="Times New Roman" pitchFamily="18" charset="0"/>
                          <a:ea typeface="+mn-ea"/>
                          <a:cs typeface="Times New Roman" pitchFamily="18" charset="0"/>
                        </a:rPr>
                        <a:t>Iris texture features and template matching</a:t>
                      </a:r>
                      <a:endParaRPr sz="16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105" marR="179705" algn="just">
                        <a:lnSpc>
                          <a:spcPct val="100000"/>
                        </a:lnSpc>
                        <a:spcBef>
                          <a:spcPts val="310"/>
                        </a:spcBef>
                      </a:pPr>
                      <a:r>
                        <a:rPr lang="en-US" sz="1800" b="0" i="0" kern="1200" dirty="0" smtClean="0">
                          <a:solidFill>
                            <a:schemeClr val="tx1"/>
                          </a:solidFill>
                          <a:latin typeface="Times New Roman" pitchFamily="18" charset="0"/>
                          <a:ea typeface="+mn-ea"/>
                          <a:cs typeface="Times New Roman" pitchFamily="18" charset="0"/>
                        </a:rPr>
                        <a:t>Iris verification using binary hamming distance</a:t>
                      </a:r>
                      <a:endParaRPr sz="16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Proposed a method for iris verification using binary Hamming distance</a:t>
                      </a:r>
                      <a:endParaRPr lang="en-IN" sz="16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kern="1200" dirty="0" smtClean="0">
                          <a:solidFill>
                            <a:schemeClr val="tx1"/>
                          </a:solidFill>
                          <a:latin typeface="Times New Roman" pitchFamily="18" charset="0"/>
                          <a:ea typeface="+mn-ea"/>
                          <a:cs typeface="Times New Roman" pitchFamily="18" charset="0"/>
                        </a:rPr>
                        <a:t>Achieved accurate verification results in iris recognition</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600" b="0" i="0" dirty="0" smtClean="0">
                          <a:solidFill>
                            <a:schemeClr val="tx1"/>
                          </a:solidFill>
                          <a:latin typeface="Times New Roman" pitchFamily="18" charset="0"/>
                          <a:ea typeface="+mn-ea"/>
                          <a:cs typeface="Times New Roman" pitchFamily="18" charset="0"/>
                        </a:rPr>
                        <a:t>System might face challenges in accurately identifying irises affected by certain conditions, such as cataracts or other abnormalities that alter the iris's texture or appearance</a:t>
                      </a:r>
                      <a:endParaRPr lang="en-US" sz="16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6" name="object 2"/>
          <p:cNvSpPr txBox="1">
            <a:spLocks/>
          </p:cNvSpPr>
          <p:nvPr/>
        </p:nvSpPr>
        <p:spPr>
          <a:xfrm>
            <a:off x="2999656" y="624297"/>
            <a:ext cx="6168178" cy="628377"/>
          </a:xfrm>
          <a:prstGeom prst="rect">
            <a:avLst/>
          </a:prstGeom>
          <a:effectLst/>
        </p:spPr>
        <p:txBody>
          <a:bodyPr vert="horz" wrap="square" lIns="0" tIns="12700" rIns="0" bIns="0" rtlCol="0" anchor="t" anchorCtr="0">
            <a:spAutoFit/>
          </a:bodyPr>
          <a:lstStyle/>
          <a:p>
            <a:pPr marL="0" marR="0" lvl="0" indent="0" algn="ctr" defTabSz="914400" rtl="0" eaLnBrk="1" fontAlgn="auto" latinLnBrk="0" hangingPunct="1">
              <a:lnSpc>
                <a:spcPct val="100000"/>
              </a:lnSpc>
              <a:spcBef>
                <a:spcPts val="100"/>
              </a:spcBef>
              <a:spcAft>
                <a:spcPts val="0"/>
              </a:spcAft>
              <a:buClr>
                <a:schemeClr val="accent6">
                  <a:lumMod val="75000"/>
                </a:schemeClr>
              </a:buClr>
              <a:buSzPct val="128000"/>
              <a:buFont typeface="Georgia" pitchFamily="18" charset="0"/>
              <a:buNone/>
              <a:tabLst/>
              <a:defRPr/>
            </a:pPr>
            <a:r>
              <a:rPr kumimoji="0" lang="en-US" sz="4000" b="1" i="0" u="none" strike="noStrike" kern="1200" cap="none" spc="-30" normalizeH="0" baseline="0" noProof="0" smtClean="0">
                <a:ln>
                  <a:noFill/>
                </a:ln>
                <a:solidFill>
                  <a:schemeClr val="tx1"/>
                </a:solidFill>
                <a:effectLst/>
                <a:uLnTx/>
                <a:uFillTx/>
                <a:latin typeface="Times New Roman" pitchFamily="18" charset="0"/>
                <a:ea typeface="+mj-ea"/>
                <a:cs typeface="Times New Roman" pitchFamily="18" charset="0"/>
              </a:rPr>
              <a:t>LITERATURE</a:t>
            </a:r>
            <a:r>
              <a:rPr kumimoji="0" lang="en-US" sz="4000" b="1" i="0" u="none" strike="noStrike" kern="1200" cap="none" spc="-145" normalizeH="0" baseline="0" noProof="0" smtClean="0">
                <a:ln>
                  <a:noFill/>
                </a:ln>
                <a:solidFill>
                  <a:schemeClr val="tx1"/>
                </a:solidFill>
                <a:effectLst/>
                <a:uLnTx/>
                <a:uFillTx/>
                <a:latin typeface="Times New Roman" pitchFamily="18" charset="0"/>
                <a:ea typeface="+mj-ea"/>
                <a:cs typeface="Times New Roman" pitchFamily="18" charset="0"/>
              </a:rPr>
              <a:t> </a:t>
            </a:r>
            <a:r>
              <a:rPr kumimoji="0" lang="en-US" sz="4000" b="1" i="0" u="none" strike="noStrike" kern="1200" cap="none" spc="-25" normalizeH="0" baseline="0" noProof="0" smtClean="0">
                <a:ln>
                  <a:noFill/>
                </a:ln>
                <a:solidFill>
                  <a:schemeClr val="tx1"/>
                </a:solidFill>
                <a:effectLst/>
                <a:uLnTx/>
                <a:uFillTx/>
                <a:latin typeface="Times New Roman" pitchFamily="18" charset="0"/>
                <a:ea typeface="+mj-ea"/>
                <a:cs typeface="Times New Roman" pitchFamily="18" charset="0"/>
              </a:rPr>
              <a:t>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Rectangle 4"/>
          <p:cNvSpPr/>
          <p:nvPr/>
        </p:nvSpPr>
        <p:spPr>
          <a:xfrm>
            <a:off x="1166778" y="5643578"/>
            <a:ext cx="10072758" cy="646331"/>
          </a:xfrm>
          <a:prstGeom prst="rect">
            <a:avLst/>
          </a:prstGeom>
        </p:spPr>
        <p:txBody>
          <a:bodyPr wrap="square">
            <a:spAutoFit/>
          </a:bodyPr>
          <a:lstStyle/>
          <a:p>
            <a:r>
              <a:rPr lang="en-US" dirty="0" err="1" smtClean="0"/>
              <a:t>Daugman's</a:t>
            </a:r>
            <a:r>
              <a:rPr lang="en-US" dirty="0" smtClean="0"/>
              <a:t> algorithm use circular symmetric filters to extract texture features from the iris region.</a:t>
            </a:r>
            <a:endParaRPr lang="en-US" dirty="0"/>
          </a:p>
        </p:txBody>
      </p:sp>
    </p:spTree>
    <p:extLst>
      <p:ext uri="{BB962C8B-B14F-4D97-AF65-F5344CB8AC3E}">
        <p14:creationId xmlns:p14="http://schemas.microsoft.com/office/powerpoint/2010/main" val="20940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p:cNvGraphicFramePr>
          <p:nvPr>
            <p:extLst>
              <p:ext uri="{D42A27DB-BD31-4B8C-83A1-F6EECF244321}">
                <p14:modId xmlns:p14="http://schemas.microsoft.com/office/powerpoint/2010/main" val="1266333272"/>
              </p:ext>
            </p:extLst>
          </p:nvPr>
        </p:nvGraphicFramePr>
        <p:xfrm>
          <a:off x="1166778" y="1500174"/>
          <a:ext cx="10215634" cy="4781574"/>
        </p:xfrm>
        <a:graphic>
          <a:graphicData uri="http://schemas.openxmlformats.org/drawingml/2006/table">
            <a:tbl>
              <a:tblPr firstRow="1" bandRow="1">
                <a:tableStyleId>{2D5ABB26-0587-4C30-8999-92F81FD0307C}</a:tableStyleId>
              </a:tblPr>
              <a:tblGrid>
                <a:gridCol w="1697534">
                  <a:extLst>
                    <a:ext uri="{9D8B030D-6E8A-4147-A177-3AD203B41FA5}">
                      <a16:colId xmlns="" xmlns:a16="http://schemas.microsoft.com/office/drawing/2014/main" val="20000"/>
                    </a:ext>
                  </a:extLst>
                </a:gridCol>
                <a:gridCol w="1939803">
                  <a:extLst>
                    <a:ext uri="{9D8B030D-6E8A-4147-A177-3AD203B41FA5}">
                      <a16:colId xmlns="" xmlns:a16="http://schemas.microsoft.com/office/drawing/2014/main" val="20001"/>
                    </a:ext>
                  </a:extLst>
                </a:gridCol>
                <a:gridCol w="1499742">
                  <a:extLst>
                    <a:ext uri="{9D8B030D-6E8A-4147-A177-3AD203B41FA5}">
                      <a16:colId xmlns="" xmlns:a16="http://schemas.microsoft.com/office/drawing/2014/main" val="20002"/>
                    </a:ext>
                  </a:extLst>
                </a:gridCol>
                <a:gridCol w="2094127">
                  <a:extLst>
                    <a:ext uri="{9D8B030D-6E8A-4147-A177-3AD203B41FA5}">
                      <a16:colId xmlns="" xmlns:a16="http://schemas.microsoft.com/office/drawing/2014/main" val="20003"/>
                    </a:ext>
                  </a:extLst>
                </a:gridCol>
                <a:gridCol w="1341354">
                  <a:extLst>
                    <a:ext uri="{9D8B030D-6E8A-4147-A177-3AD203B41FA5}">
                      <a16:colId xmlns="" xmlns:a16="http://schemas.microsoft.com/office/drawing/2014/main" val="20004"/>
                    </a:ext>
                  </a:extLst>
                </a:gridCol>
                <a:gridCol w="1643074"/>
              </a:tblGrid>
              <a:tr h="790503">
                <a:tc>
                  <a:txBody>
                    <a:bodyPr/>
                    <a:lstStyle/>
                    <a:p>
                      <a:pPr marL="153670" marR="208915" indent="0" algn="just">
                        <a:lnSpc>
                          <a:spcPct val="100000"/>
                        </a:lnSpc>
                        <a:spcBef>
                          <a:spcPts val="310"/>
                        </a:spcBef>
                      </a:pPr>
                      <a:r>
                        <a:rPr lang="en-US" sz="1800" b="1" spc="-5" dirty="0" smtClean="0">
                          <a:latin typeface="Times New Roman" pitchFamily="18" charset="0"/>
                          <a:cs typeface="Times New Roman" pitchFamily="18" charset="0"/>
                        </a:rPr>
                        <a:t>AUTHOR/ JOURNAL/ YEAR</a:t>
                      </a:r>
                      <a:endParaRPr sz="1800" dirty="0">
                        <a:latin typeface="Times New Roman" pitchFamily="18" charset="0"/>
                        <a:cs typeface="Times New Roman" pitchFamily="18" charset="0"/>
                      </a:endParaRPr>
                    </a:p>
                  </a:txBody>
                  <a:tcPr marL="0" marR="0" marT="39370" marB="0">
                    <a:lnL w="12700">
                      <a:solidFill>
                        <a:srgbClr val="4F81BC"/>
                      </a:solidFill>
                      <a:prstDash val="solid"/>
                    </a:lnL>
                    <a:lnB w="12700">
                      <a:solidFill>
                        <a:srgbClr val="4F81BC"/>
                      </a:solidFill>
                      <a:prstDash val="solid"/>
                    </a:lnB>
                    <a:solidFill>
                      <a:srgbClr val="8EB4E2"/>
                    </a:solidFill>
                  </a:tcPr>
                </a:tc>
                <a:tc>
                  <a:txBody>
                    <a:bodyPr/>
                    <a:lstStyle/>
                    <a:p>
                      <a:pPr marL="104139" marR="131445" indent="0" algn="just">
                        <a:lnSpc>
                          <a:spcPct val="100000"/>
                        </a:lnSpc>
                        <a:spcBef>
                          <a:spcPts val="210"/>
                        </a:spcBef>
                      </a:pPr>
                      <a:r>
                        <a:rPr sz="1800" b="1" spc="-5" dirty="0">
                          <a:latin typeface="Times New Roman" pitchFamily="18" charset="0"/>
                          <a:cs typeface="Times New Roman" pitchFamily="18" charset="0"/>
                        </a:rPr>
                        <a:t>FACTORS </a:t>
                      </a:r>
                      <a:r>
                        <a:rPr sz="1800" b="1" dirty="0">
                          <a:latin typeface="Times New Roman" pitchFamily="18" charset="0"/>
                          <a:cs typeface="Times New Roman" pitchFamily="18" charset="0"/>
                        </a:rPr>
                        <a:t> </a:t>
                      </a:r>
                      <a:r>
                        <a:rPr sz="1800" b="1" spc="-5" dirty="0">
                          <a:latin typeface="Times New Roman" pitchFamily="18" charset="0"/>
                          <a:cs typeface="Times New Roman" pitchFamily="18" charset="0"/>
                        </a:rPr>
                        <a:t>CONSIDERED</a:t>
                      </a:r>
                      <a:r>
                        <a:rPr sz="1800" b="1" spc="-85" dirty="0">
                          <a:latin typeface="Times New Roman" pitchFamily="18" charset="0"/>
                          <a:cs typeface="Times New Roman" pitchFamily="18" charset="0"/>
                        </a:rPr>
                        <a:t> </a:t>
                      </a:r>
                      <a:r>
                        <a:rPr sz="1800" b="1" spc="-5" dirty="0">
                          <a:latin typeface="Times New Roman" pitchFamily="18" charset="0"/>
                          <a:cs typeface="Times New Roman" pitchFamily="18" charset="0"/>
                        </a:rPr>
                        <a:t>IN </a:t>
                      </a:r>
                      <a:r>
                        <a:rPr sz="1800" b="1" spc="-385" dirty="0">
                          <a:latin typeface="Times New Roman" pitchFamily="18" charset="0"/>
                          <a:cs typeface="Times New Roman" pitchFamily="18" charset="0"/>
                        </a:rPr>
                        <a:t> </a:t>
                      </a:r>
                      <a:r>
                        <a:rPr sz="1800" b="1" spc="-5" dirty="0">
                          <a:latin typeface="Times New Roman" pitchFamily="18" charset="0"/>
                          <a:cs typeface="Times New Roman" pitchFamily="18" charset="0"/>
                        </a:rPr>
                        <a:t>MONITORING</a:t>
                      </a:r>
                      <a:endParaRPr sz="1800" dirty="0">
                        <a:latin typeface="Times New Roman" pitchFamily="18" charset="0"/>
                        <a:cs typeface="Times New Roman" pitchFamily="18" charset="0"/>
                      </a:endParaRPr>
                    </a:p>
                  </a:txBody>
                  <a:tcPr marL="0" marR="0" marT="26670" marB="0">
                    <a:lnR w="12700">
                      <a:solidFill>
                        <a:srgbClr val="4F81BC"/>
                      </a:solidFill>
                      <a:prstDash val="solid"/>
                    </a:lnR>
                    <a:lnB w="12700">
                      <a:solidFill>
                        <a:srgbClr val="4F81BC"/>
                      </a:solidFill>
                      <a:prstDash val="solid"/>
                    </a:lnB>
                    <a:solidFill>
                      <a:srgbClr val="8EB4E2"/>
                    </a:solidFill>
                  </a:tcPr>
                </a:tc>
                <a:tc>
                  <a:txBody>
                    <a:bodyPr/>
                    <a:lstStyle/>
                    <a:p>
                      <a:pPr algn="just">
                        <a:lnSpc>
                          <a:spcPct val="100000"/>
                        </a:lnSpc>
                        <a:spcBef>
                          <a:spcPts val="310"/>
                        </a:spcBef>
                      </a:pPr>
                      <a:r>
                        <a:rPr sz="1800" b="1" spc="-5" dirty="0">
                          <a:latin typeface="Times New Roman" pitchFamily="18" charset="0"/>
                          <a:cs typeface="Times New Roman" pitchFamily="18" charset="0"/>
                        </a:rPr>
                        <a:t>TITLE</a:t>
                      </a:r>
                      <a:endParaRPr sz="18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a:solidFill>
                        <a:srgbClr val="4F81BC"/>
                      </a:solidFill>
                      <a:prstDash val="solid"/>
                    </a:lnB>
                    <a:solidFill>
                      <a:srgbClr val="8EB4E2"/>
                    </a:solidFill>
                  </a:tcPr>
                </a:tc>
                <a:tc>
                  <a:txBody>
                    <a:bodyPr/>
                    <a:lstStyle/>
                    <a:p>
                      <a:pPr marL="0" algn="just">
                        <a:lnSpc>
                          <a:spcPct val="100000"/>
                        </a:lnSpc>
                        <a:spcBef>
                          <a:spcPts val="310"/>
                        </a:spcBef>
                      </a:pPr>
                      <a:r>
                        <a:rPr sz="1800" b="1" spc="-10" dirty="0">
                          <a:latin typeface="Times New Roman" pitchFamily="18" charset="0"/>
                          <a:cs typeface="Times New Roman" pitchFamily="18" charset="0"/>
                        </a:rPr>
                        <a:t>METHODOLOGY</a:t>
                      </a:r>
                      <a:endParaRPr sz="180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tc>
                  <a:txBody>
                    <a:bodyPr/>
                    <a:lstStyle/>
                    <a:p>
                      <a:pPr marL="95885" marR="112395" indent="0" algn="just">
                        <a:lnSpc>
                          <a:spcPct val="100000"/>
                        </a:lnSpc>
                        <a:spcBef>
                          <a:spcPts val="310"/>
                        </a:spcBef>
                      </a:pPr>
                      <a:r>
                        <a:rPr lang="en-US" sz="1800" b="1" dirty="0">
                          <a:latin typeface="Times New Roman" pitchFamily="18" charset="0"/>
                          <a:cs typeface="Times New Roman" pitchFamily="18" charset="0"/>
                        </a:rPr>
                        <a:t>RESULT</a:t>
                      </a:r>
                      <a:endParaRPr sz="1800" b="1"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B w="12700">
                      <a:solidFill>
                        <a:srgbClr val="4F81BC"/>
                      </a:solidFill>
                      <a:prstDash val="solid"/>
                    </a:lnB>
                    <a:solidFill>
                      <a:srgbClr val="8EB4E2"/>
                    </a:solidFill>
                  </a:tcPr>
                </a:tc>
                <a:tc>
                  <a:txBody>
                    <a:bodyPr/>
                    <a:lstStyle/>
                    <a:p>
                      <a:pPr marL="95885" marR="112395" indent="0" algn="just">
                        <a:lnSpc>
                          <a:spcPct val="100000"/>
                        </a:lnSpc>
                        <a:spcBef>
                          <a:spcPts val="310"/>
                        </a:spcBef>
                      </a:pPr>
                      <a:r>
                        <a:rPr lang="en-US" sz="1800" b="1" dirty="0" smtClean="0">
                          <a:latin typeface="Times New Roman" pitchFamily="18" charset="0"/>
                          <a:cs typeface="Times New Roman" pitchFamily="18" charset="0"/>
                        </a:rPr>
                        <a:t>DRAWBACK</a:t>
                      </a:r>
                      <a:endParaRPr sz="1800" b="1"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B w="12700" cap="flat" cmpd="sng" algn="ctr">
                      <a:solidFill>
                        <a:srgbClr val="4F81BC"/>
                      </a:solidFill>
                      <a:prstDash val="solid"/>
                      <a:round/>
                      <a:headEnd type="none" w="med" len="med"/>
                      <a:tailEnd type="none" w="med" len="med"/>
                    </a:lnB>
                    <a:solidFill>
                      <a:srgbClr val="8EB4E2"/>
                    </a:solidFill>
                  </a:tcPr>
                </a:tc>
                <a:extLst>
                  <a:ext uri="{0D108BD9-81ED-4DB2-BD59-A6C34878D82A}">
                    <a16:rowId xmlns="" xmlns:a16="http://schemas.microsoft.com/office/drawing/2014/main" val="10000"/>
                  </a:ext>
                </a:extLst>
              </a:tr>
              <a:tr h="3657624">
                <a:tc>
                  <a:txBody>
                    <a:bodyPr/>
                    <a:lstStyle/>
                    <a:p>
                      <a:pPr marL="77470" algn="just">
                        <a:lnSpc>
                          <a:spcPct val="100000"/>
                        </a:lnSpc>
                        <a:spcBef>
                          <a:spcPts val="310"/>
                        </a:spcBef>
                      </a:pPr>
                      <a:r>
                        <a:rPr lang="en-US" sz="2000" b="0" i="0" kern="1200" dirty="0" smtClean="0">
                          <a:solidFill>
                            <a:schemeClr val="tx1"/>
                          </a:solidFill>
                          <a:latin typeface="Times New Roman" pitchFamily="18" charset="0"/>
                          <a:ea typeface="+mn-ea"/>
                          <a:cs typeface="Times New Roman" pitchFamily="18" charset="0"/>
                        </a:rPr>
                        <a:t>Jain, A. K., &amp; Ross, A.,</a:t>
                      </a:r>
                      <a:r>
                        <a:rPr lang="en-US" sz="2000" b="0" i="0" kern="1200" baseline="0" dirty="0" smtClean="0">
                          <a:solidFill>
                            <a:schemeClr val="tx1"/>
                          </a:solidFill>
                          <a:latin typeface="Times New Roman" pitchFamily="18" charset="0"/>
                          <a:ea typeface="+mn-ea"/>
                          <a:cs typeface="Times New Roman" pitchFamily="18" charset="0"/>
                        </a:rPr>
                        <a:t> Nature,  2022</a:t>
                      </a:r>
                      <a:endParaRPr lang="en-US" sz="1800" spc="-10" dirty="0">
                        <a:latin typeface="Times New Roman" pitchFamily="18" charset="0"/>
                        <a:cs typeface="Times New Roman" pitchFamily="18" charset="0"/>
                      </a:endParaRPr>
                    </a:p>
                  </a:txBody>
                  <a:tcPr marL="0" marR="0" marT="3937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solidFill>
                      <a:schemeClr val="accent2">
                        <a:lumMod val="20000"/>
                        <a:lumOff val="80000"/>
                      </a:schemeClr>
                    </a:solidFill>
                  </a:tcPr>
                </a:tc>
                <a:tc>
                  <a:txBody>
                    <a:bodyPr/>
                    <a:lstStyle/>
                    <a:p>
                      <a:pPr marL="78105" marR="557530" algn="just">
                        <a:lnSpc>
                          <a:spcPct val="100000"/>
                        </a:lnSpc>
                        <a:spcBef>
                          <a:spcPts val="305"/>
                        </a:spcBef>
                      </a:pPr>
                      <a:r>
                        <a:rPr lang="en-US" sz="1800" b="0" i="0" kern="1200" dirty="0" smtClean="0">
                          <a:solidFill>
                            <a:schemeClr val="tx1"/>
                          </a:solidFill>
                          <a:latin typeface="Times New Roman" pitchFamily="18" charset="0"/>
                          <a:ea typeface="+mn-ea"/>
                          <a:cs typeface="Times New Roman" pitchFamily="18" charset="0"/>
                        </a:rPr>
                        <a:t>Biometric recognition, including iris recognition</a:t>
                      </a:r>
                      <a:endParaRPr sz="1800" dirty="0">
                        <a:latin typeface="Times New Roman" pitchFamily="18" charset="0"/>
                        <a:cs typeface="Times New Roman" pitchFamily="18" charset="0"/>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Biometric recognition: A primer</a:t>
                      </a:r>
                    </a:p>
                    <a:p>
                      <a:pPr algn="just">
                        <a:lnSpc>
                          <a:spcPct val="107000"/>
                        </a:lnSpc>
                        <a:spcAft>
                          <a:spcPts val="800"/>
                        </a:spcAft>
                      </a:pPr>
                      <a:endParaRPr lang="en-IN" sz="1600" kern="100" dirty="0" smtClean="0">
                        <a:effectLst/>
                        <a:latin typeface="Times New Roman" pitchFamily="18" charset="0"/>
                        <a:ea typeface="Calibri" panose="020F0502020204030204" pitchFamily="34" charset="0"/>
                        <a:cs typeface="Times New Roman" pitchFamily="18" charset="0"/>
                      </a:endParaRPr>
                    </a:p>
                    <a:p>
                      <a:pPr marL="78105" marR="179705" algn="just">
                        <a:lnSpc>
                          <a:spcPct val="100000"/>
                        </a:lnSpc>
                        <a:spcBef>
                          <a:spcPts val="310"/>
                        </a:spcBef>
                      </a:pPr>
                      <a:endParaRPr sz="1800" dirty="0">
                        <a:latin typeface="Times New Roman" pitchFamily="18" charset="0"/>
                        <a:cs typeface="Times New Roman" pitchFamily="18" charset="0"/>
                      </a:endParaRPr>
                    </a:p>
                  </a:txBody>
                  <a:tcPr marL="0" marR="0" marT="39370" marB="0">
                    <a:lnL w="12700">
                      <a:solidFill>
                        <a:srgbClr val="4F81BC"/>
                      </a:solidFill>
                      <a:prstDash val="soli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algn="just">
                        <a:lnSpc>
                          <a:spcPct val="107000"/>
                        </a:lnSpc>
                        <a:spcAft>
                          <a:spcPts val="800"/>
                        </a:spcAft>
                      </a:pPr>
                      <a:r>
                        <a:rPr lang="en-US" sz="1800" b="0" i="0" kern="1200" dirty="0" smtClean="0">
                          <a:solidFill>
                            <a:schemeClr val="tx1"/>
                          </a:solidFill>
                          <a:latin typeface="Times New Roman" pitchFamily="18" charset="0"/>
                          <a:ea typeface="+mn-ea"/>
                          <a:cs typeface="Times New Roman" pitchFamily="18" charset="0"/>
                        </a:rPr>
                        <a:t>Provided an overview of biometric recognition techniques, including iris recognition</a:t>
                      </a:r>
                      <a:endParaRPr lang="en-IN" sz="1800" kern="100" dirty="0">
                        <a:effectLst/>
                        <a:latin typeface="Times New Roman" pitchFamily="18" charset="0"/>
                        <a:ea typeface="Calibri" panose="020F0502020204030204" pitchFamily="34" charset="0"/>
                        <a:cs typeface="Times New Roman" pitchFamily="18" charset="0"/>
                      </a:endParaRPr>
                    </a:p>
                  </a:txBody>
                  <a:tcPr marL="68580" marR="68580" marT="0" marB="0">
                    <a:lnL w="12700">
                      <a:solidFill>
                        <a:srgbClr val="4F81BC"/>
                      </a:solidFill>
                      <a:prstDash val="solid"/>
                    </a:lnL>
                    <a:lnR w="12700">
                      <a:solidFill>
                        <a:srgbClr val="4F81BC"/>
                      </a:solidFill>
                      <a:prstDash val="soli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2000" b="0" i="0" kern="1200" dirty="0" smtClean="0">
                          <a:solidFill>
                            <a:schemeClr val="tx1"/>
                          </a:solidFill>
                          <a:latin typeface="Times New Roman" pitchFamily="18" charset="0"/>
                          <a:ea typeface="+mn-ea"/>
                          <a:cs typeface="Times New Roman" pitchFamily="18" charset="0"/>
                        </a:rPr>
                        <a:t>Offered a comprehensive understanding of various biometric methods, including iris recognition</a:t>
                      </a:r>
                      <a:endParaRPr lang="en-US" sz="18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cap="flat" cmpd="sng" algn="ctr">
                      <a:solidFill>
                        <a:srgbClr val="4F81BC"/>
                      </a:solidFill>
                      <a:prstDash val="solid"/>
                      <a:round/>
                      <a:headEnd type="none" w="med" len="med"/>
                      <a:tailEnd type="none" w="med" len="med"/>
                    </a:lnR>
                    <a:lnT w="12700">
                      <a:solidFill>
                        <a:srgbClr val="4F81BC"/>
                      </a:solidFill>
                      <a:prstDash val="solid"/>
                    </a:lnT>
                    <a:lnB w="28575">
                      <a:solidFill>
                        <a:srgbClr val="4F81BC"/>
                      </a:solidFill>
                      <a:prstDash val="solid"/>
                    </a:lnB>
                  </a:tcPr>
                </a:tc>
                <a:tc>
                  <a:txBody>
                    <a:bodyPr/>
                    <a:lstStyle/>
                    <a:p>
                      <a:pPr marL="78740" algn="just">
                        <a:lnSpc>
                          <a:spcPct val="100000"/>
                        </a:lnSpc>
                        <a:spcBef>
                          <a:spcPts val="925"/>
                        </a:spcBef>
                      </a:pPr>
                      <a:r>
                        <a:rPr lang="en-US" sz="1800" b="0" i="0" dirty="0" smtClean="0">
                          <a:solidFill>
                            <a:schemeClr val="tx1"/>
                          </a:solidFill>
                          <a:latin typeface="Times New Roman" pitchFamily="18" charset="0"/>
                          <a:ea typeface="+mn-ea"/>
                          <a:cs typeface="Times New Roman" pitchFamily="18" charset="0"/>
                        </a:rPr>
                        <a:t>Implementing iris recognition systems can be expensive, particularly for large-scale applications. </a:t>
                      </a:r>
                      <a:endParaRPr lang="en-US" sz="1800" dirty="0">
                        <a:latin typeface="Times New Roman" pitchFamily="18" charset="0"/>
                        <a:cs typeface="Times New Roman" pitchFamily="18" charset="0"/>
                      </a:endParaRPr>
                    </a:p>
                  </a:txBody>
                  <a:tcPr marL="0" marR="0" marT="117475" marB="0">
                    <a:lnL w="12700" cap="flat" cmpd="sng" algn="ctr">
                      <a:solidFill>
                        <a:srgbClr val="4F81BC"/>
                      </a:solidFill>
                      <a:prstDash val="solid"/>
                      <a:round/>
                      <a:headEnd type="none" w="med" len="med"/>
                      <a:tailEnd type="none" w="med" len="med"/>
                    </a:lnL>
                    <a:lnR w="12700">
                      <a:solidFill>
                        <a:srgbClr val="4F81BC"/>
                      </a:solidFill>
                      <a:prstDash val="solid"/>
                    </a:lnR>
                    <a:lnT w="12700" cap="flat" cmpd="sng" algn="ctr">
                      <a:solidFill>
                        <a:srgbClr val="4F81BC"/>
                      </a:solidFill>
                      <a:prstDash val="solid"/>
                      <a:round/>
                      <a:headEnd type="none" w="med" len="med"/>
                      <a:tailEnd type="none" w="med" len="med"/>
                    </a:lnT>
                    <a:lnB w="28575">
                      <a:solidFill>
                        <a:srgbClr val="4F81BC"/>
                      </a:solidFill>
                      <a:prstDash val="solid"/>
                    </a:lnB>
                  </a:tcPr>
                </a:tc>
                <a:extLst>
                  <a:ext uri="{0D108BD9-81ED-4DB2-BD59-A6C34878D82A}">
                    <a16:rowId xmlns="" xmlns:a16="http://schemas.microsoft.com/office/drawing/2014/main" val="10001"/>
                  </a:ext>
                </a:extLst>
              </a:tr>
            </a:tbl>
          </a:graphicData>
        </a:graphic>
      </p:graphicFrame>
      <p:sp>
        <p:nvSpPr>
          <p:cNvPr id="6" name="object 2"/>
          <p:cNvSpPr txBox="1">
            <a:spLocks/>
          </p:cNvSpPr>
          <p:nvPr/>
        </p:nvSpPr>
        <p:spPr>
          <a:xfrm>
            <a:off x="2999656" y="624297"/>
            <a:ext cx="6168178" cy="628377"/>
          </a:xfrm>
          <a:prstGeom prst="rect">
            <a:avLst/>
          </a:prstGeom>
          <a:effectLst/>
        </p:spPr>
        <p:txBody>
          <a:bodyPr vert="horz" wrap="square" lIns="0" tIns="12700" rIns="0" bIns="0" rtlCol="0" anchor="t" anchorCtr="0">
            <a:spAutoFit/>
          </a:bodyPr>
          <a:lstStyle/>
          <a:p>
            <a:pPr marL="0" marR="0" lvl="0" indent="0" algn="ctr" defTabSz="914400" rtl="0" eaLnBrk="1" fontAlgn="auto" latinLnBrk="0" hangingPunct="1">
              <a:lnSpc>
                <a:spcPct val="100000"/>
              </a:lnSpc>
              <a:spcBef>
                <a:spcPts val="100"/>
              </a:spcBef>
              <a:spcAft>
                <a:spcPts val="0"/>
              </a:spcAft>
              <a:buClr>
                <a:schemeClr val="accent6">
                  <a:lumMod val="75000"/>
                </a:schemeClr>
              </a:buClr>
              <a:buSzPct val="128000"/>
              <a:buFont typeface="Georgia" pitchFamily="18" charset="0"/>
              <a:buNone/>
              <a:tabLst/>
              <a:defRPr/>
            </a:pPr>
            <a:r>
              <a:rPr kumimoji="0" lang="en-US" sz="4000" b="1" i="0" u="none" strike="noStrike" kern="1200" cap="none" spc="-30" normalizeH="0" baseline="0" noProof="0" smtClean="0">
                <a:ln>
                  <a:noFill/>
                </a:ln>
                <a:solidFill>
                  <a:schemeClr val="tx1"/>
                </a:solidFill>
                <a:effectLst/>
                <a:uLnTx/>
                <a:uFillTx/>
                <a:latin typeface="Times New Roman" pitchFamily="18" charset="0"/>
                <a:ea typeface="+mj-ea"/>
                <a:cs typeface="Times New Roman" pitchFamily="18" charset="0"/>
              </a:rPr>
              <a:t>LITERATURE</a:t>
            </a:r>
            <a:r>
              <a:rPr kumimoji="0" lang="en-US" sz="4000" b="1" i="0" u="none" strike="noStrike" kern="1200" cap="none" spc="-145" normalizeH="0" baseline="0" noProof="0" smtClean="0">
                <a:ln>
                  <a:noFill/>
                </a:ln>
                <a:solidFill>
                  <a:schemeClr val="tx1"/>
                </a:solidFill>
                <a:effectLst/>
                <a:uLnTx/>
                <a:uFillTx/>
                <a:latin typeface="Times New Roman" pitchFamily="18" charset="0"/>
                <a:ea typeface="+mj-ea"/>
                <a:cs typeface="Times New Roman" pitchFamily="18" charset="0"/>
              </a:rPr>
              <a:t> </a:t>
            </a:r>
            <a:r>
              <a:rPr kumimoji="0" lang="en-US" sz="4000" b="1" i="0" u="none" strike="noStrike" kern="1200" cap="none" spc="-25" normalizeH="0" baseline="0" noProof="0" smtClean="0">
                <a:ln>
                  <a:noFill/>
                </a:ln>
                <a:solidFill>
                  <a:schemeClr val="tx1"/>
                </a:solidFill>
                <a:effectLst/>
                <a:uLnTx/>
                <a:uFillTx/>
                <a:latin typeface="Times New Roman" pitchFamily="18" charset="0"/>
                <a:ea typeface="+mj-ea"/>
                <a:cs typeface="Times New Roman" pitchFamily="18" charset="0"/>
              </a:rPr>
              <a:t>SURVEY</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Rectangle 4"/>
          <p:cNvSpPr/>
          <p:nvPr/>
        </p:nvSpPr>
        <p:spPr>
          <a:xfrm>
            <a:off x="1166778" y="6286520"/>
            <a:ext cx="10215634" cy="369332"/>
          </a:xfrm>
          <a:prstGeom prst="rect">
            <a:avLst/>
          </a:prstGeom>
        </p:spPr>
        <p:txBody>
          <a:bodyPr wrap="square">
            <a:spAutoFit/>
          </a:bodyPr>
          <a:lstStyle/>
          <a:p>
            <a:r>
              <a:rPr lang="en-US" b="1" dirty="0" smtClean="0"/>
              <a:t>Algorithm: </a:t>
            </a:r>
            <a:r>
              <a:rPr lang="en-US" dirty="0" smtClean="0"/>
              <a:t>Feature Extraction Methods for Iris Recognition</a:t>
            </a:r>
            <a:endParaRPr lang="en-US" dirty="0"/>
          </a:p>
        </p:txBody>
      </p:sp>
    </p:spTree>
    <p:extLst>
      <p:ext uri="{BB962C8B-B14F-4D97-AF65-F5344CB8AC3E}">
        <p14:creationId xmlns:p14="http://schemas.microsoft.com/office/powerpoint/2010/main" val="285422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2316</TotalTime>
  <Words>1730</Words>
  <Application>Microsoft Office PowerPoint</Application>
  <PresentationFormat>Custom</PresentationFormat>
  <Paragraphs>214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Slipstream</vt:lpstr>
      <vt:lpstr>IRIS RECOGNITION USING IMAGE PROCESSING</vt:lpstr>
      <vt:lpstr>ABSTRACT</vt:lpstr>
      <vt:lpstr>PowerPoint Presentation</vt:lpstr>
      <vt:lpstr>LITERATURE SURVEY</vt:lpstr>
      <vt:lpstr>PowerPoint Presentation</vt:lpstr>
      <vt:lpstr>PowerPoint Presentation</vt:lpstr>
      <vt:lpstr>LITERATURE SURVEY</vt:lpstr>
      <vt:lpstr>PowerPoint Presentation</vt:lpstr>
      <vt:lpstr>PowerPoint Presentation</vt:lpstr>
      <vt:lpstr>PowerPoint Presentation</vt:lpstr>
      <vt:lpstr>Points that overcome the drawback of existing system </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CODING</vt:lpstr>
      <vt:lpstr>CODING</vt:lpstr>
      <vt:lpstr>Reasons We Choose This :</vt:lpstr>
      <vt:lpstr>PowerPoint Presentation</vt:lpstr>
      <vt:lpstr>RESULT :</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SIGNAL SYSTEM</dc:title>
  <dc:creator>DELL</dc:creator>
  <cp:lastModifiedBy>my pc</cp:lastModifiedBy>
  <cp:revision>130</cp:revision>
  <dcterms:created xsi:type="dcterms:W3CDTF">2022-11-08T14:43:05Z</dcterms:created>
  <dcterms:modified xsi:type="dcterms:W3CDTF">2024-02-15T17:24:46Z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2022-09-15T00:00:00Z</vt:filetime>
  </property>
  <property fmtid="{D5CDD505-2E9C-101B-9397-08002B2CF9AE}" pid="3" name="Creator">
    <vt:lpwstr>Microsoft® PowerPoint® 2021</vt:lpwstr>
  </property>
  <property fmtid="{D5CDD505-2E9C-101B-9397-08002B2CF9AE}" pid="4" name="LastSaved">
    <vt:filetime>2022-11-08T00:00:00Z</vt:filetime>
  </property>
</Properties>
</file>