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3" r:id="rId2"/>
  </p:sldMasterIdLst>
  <p:notesMasterIdLst>
    <p:notesMasterId r:id="rId23"/>
  </p:notesMasterIdLst>
  <p:sldIdLst>
    <p:sldId id="331" r:id="rId3"/>
    <p:sldId id="412" r:id="rId4"/>
    <p:sldId id="300" r:id="rId5"/>
    <p:sldId id="443" r:id="rId6"/>
    <p:sldId id="444" r:id="rId7"/>
    <p:sldId id="445" r:id="rId8"/>
    <p:sldId id="446" r:id="rId9"/>
    <p:sldId id="447" r:id="rId10"/>
    <p:sldId id="448" r:id="rId11"/>
    <p:sldId id="449" r:id="rId12"/>
    <p:sldId id="450" r:id="rId13"/>
    <p:sldId id="451" r:id="rId14"/>
    <p:sldId id="452" r:id="rId15"/>
    <p:sldId id="453" r:id="rId16"/>
    <p:sldId id="454" r:id="rId17"/>
    <p:sldId id="455" r:id="rId18"/>
    <p:sldId id="459" r:id="rId19"/>
    <p:sldId id="457" r:id="rId20"/>
    <p:sldId id="458" r:id="rId21"/>
    <p:sldId id="456" r:id="rId22"/>
  </p:sldIdLst>
  <p:sldSz cx="12192000" cy="6858000"/>
  <p:notesSz cx="7102475" cy="93884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39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2FF"/>
    <a:srgbClr val="FF9900"/>
    <a:srgbClr val="62D3B9"/>
    <a:srgbClr val="59C1A9"/>
    <a:srgbClr val="FFD966"/>
    <a:srgbClr val="D6DCE5"/>
    <a:srgbClr val="EDF3FF"/>
    <a:srgbClr val="EAF1FB"/>
    <a:srgbClr val="232F3C"/>
    <a:srgbClr val="E5ED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3" autoAdjust="0"/>
    <p:restoredTop sz="96838" autoAdjust="0"/>
  </p:normalViewPr>
  <p:slideViewPr>
    <p:cSldViewPr snapToGrid="0" snapToObjects="1">
      <p:cViewPr varScale="1">
        <p:scale>
          <a:sx n="145" d="100"/>
          <a:sy n="145" d="100"/>
        </p:scale>
        <p:origin x="1008" y="184"/>
      </p:cViewPr>
      <p:guideLst/>
    </p:cSldViewPr>
  </p:slideViewPr>
  <p:notesTextViewPr>
    <p:cViewPr>
      <p:scale>
        <a:sx n="3" d="2"/>
        <a:sy n="3" d="2"/>
      </p:scale>
      <p:origin x="0" y="0"/>
    </p:cViewPr>
  </p:notesTextViewPr>
  <p:sorterViewPr>
    <p:cViewPr>
      <p:scale>
        <a:sx n="200" d="100"/>
        <a:sy n="200" d="100"/>
      </p:scale>
      <p:origin x="0" y="-2472"/>
    </p:cViewPr>
  </p:sorterViewPr>
  <p:notesViewPr>
    <p:cSldViewPr snapToGrid="0" snapToObjects="1">
      <p:cViewPr varScale="1">
        <p:scale>
          <a:sx n="143" d="100"/>
          <a:sy n="143" d="100"/>
        </p:scale>
        <p:origin x="1315" y="82"/>
      </p:cViewPr>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AD9E182-060A-4E4C-9C60-1D98F6C4C5AF}" type="datetimeFigureOut">
              <a:rPr lang="en-US" smtClean="0"/>
              <a:t>5/25/21</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97C626E-ED3A-4248-BCBB-2587166644DF}" type="slidenum">
              <a:rPr lang="en-US" smtClean="0"/>
              <a:t>‹#›</a:t>
            </a:fld>
            <a:endParaRPr lang="en-US" dirty="0"/>
          </a:p>
        </p:txBody>
      </p:sp>
    </p:spTree>
    <p:extLst>
      <p:ext uri="{BB962C8B-B14F-4D97-AF65-F5344CB8AC3E}">
        <p14:creationId xmlns:p14="http://schemas.microsoft.com/office/powerpoint/2010/main" val="210815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2</a:t>
            </a:fld>
            <a:endParaRPr lang="en-US" dirty="0"/>
          </a:p>
        </p:txBody>
      </p:sp>
    </p:spTree>
    <p:extLst>
      <p:ext uri="{BB962C8B-B14F-4D97-AF65-F5344CB8AC3E}">
        <p14:creationId xmlns:p14="http://schemas.microsoft.com/office/powerpoint/2010/main" val="100992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13</a:t>
            </a:fld>
            <a:endParaRPr lang="en-US" dirty="0"/>
          </a:p>
        </p:txBody>
      </p:sp>
    </p:spTree>
    <p:extLst>
      <p:ext uri="{BB962C8B-B14F-4D97-AF65-F5344CB8AC3E}">
        <p14:creationId xmlns:p14="http://schemas.microsoft.com/office/powerpoint/2010/main" val="1903213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14</a:t>
            </a:fld>
            <a:endParaRPr lang="en-US" dirty="0"/>
          </a:p>
        </p:txBody>
      </p:sp>
    </p:spTree>
    <p:extLst>
      <p:ext uri="{BB962C8B-B14F-4D97-AF65-F5344CB8AC3E}">
        <p14:creationId xmlns:p14="http://schemas.microsoft.com/office/powerpoint/2010/main" val="2903366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15</a:t>
            </a:fld>
            <a:endParaRPr lang="en-US" dirty="0"/>
          </a:p>
        </p:txBody>
      </p:sp>
    </p:spTree>
    <p:extLst>
      <p:ext uri="{BB962C8B-B14F-4D97-AF65-F5344CB8AC3E}">
        <p14:creationId xmlns:p14="http://schemas.microsoft.com/office/powerpoint/2010/main" val="3933098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16</a:t>
            </a:fld>
            <a:endParaRPr lang="en-US" dirty="0"/>
          </a:p>
        </p:txBody>
      </p:sp>
    </p:spTree>
    <p:extLst>
      <p:ext uri="{BB962C8B-B14F-4D97-AF65-F5344CB8AC3E}">
        <p14:creationId xmlns:p14="http://schemas.microsoft.com/office/powerpoint/2010/main" val="282869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17</a:t>
            </a:fld>
            <a:endParaRPr lang="en-US" dirty="0"/>
          </a:p>
        </p:txBody>
      </p:sp>
    </p:spTree>
    <p:extLst>
      <p:ext uri="{BB962C8B-B14F-4D97-AF65-F5344CB8AC3E}">
        <p14:creationId xmlns:p14="http://schemas.microsoft.com/office/powerpoint/2010/main" val="2578682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19</a:t>
            </a:fld>
            <a:endParaRPr lang="en-US" dirty="0"/>
          </a:p>
        </p:txBody>
      </p:sp>
    </p:spTree>
    <p:extLst>
      <p:ext uri="{BB962C8B-B14F-4D97-AF65-F5344CB8AC3E}">
        <p14:creationId xmlns:p14="http://schemas.microsoft.com/office/powerpoint/2010/main" val="395515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4</a:t>
            </a:fld>
            <a:endParaRPr lang="en-US" dirty="0"/>
          </a:p>
        </p:txBody>
      </p:sp>
    </p:spTree>
    <p:extLst>
      <p:ext uri="{BB962C8B-B14F-4D97-AF65-F5344CB8AC3E}">
        <p14:creationId xmlns:p14="http://schemas.microsoft.com/office/powerpoint/2010/main" val="17919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5</a:t>
            </a:fld>
            <a:endParaRPr lang="en-US" dirty="0"/>
          </a:p>
        </p:txBody>
      </p:sp>
    </p:spTree>
    <p:extLst>
      <p:ext uri="{BB962C8B-B14F-4D97-AF65-F5344CB8AC3E}">
        <p14:creationId xmlns:p14="http://schemas.microsoft.com/office/powerpoint/2010/main" val="231382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6</a:t>
            </a:fld>
            <a:endParaRPr lang="en-US" dirty="0"/>
          </a:p>
        </p:txBody>
      </p:sp>
    </p:spTree>
    <p:extLst>
      <p:ext uri="{BB962C8B-B14F-4D97-AF65-F5344CB8AC3E}">
        <p14:creationId xmlns:p14="http://schemas.microsoft.com/office/powerpoint/2010/main" val="376253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7</a:t>
            </a:fld>
            <a:endParaRPr lang="en-US" dirty="0"/>
          </a:p>
        </p:txBody>
      </p:sp>
    </p:spTree>
    <p:extLst>
      <p:ext uri="{BB962C8B-B14F-4D97-AF65-F5344CB8AC3E}">
        <p14:creationId xmlns:p14="http://schemas.microsoft.com/office/powerpoint/2010/main" val="380541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8</a:t>
            </a:fld>
            <a:endParaRPr lang="en-US" dirty="0"/>
          </a:p>
        </p:txBody>
      </p:sp>
    </p:spTree>
    <p:extLst>
      <p:ext uri="{BB962C8B-B14F-4D97-AF65-F5344CB8AC3E}">
        <p14:creationId xmlns:p14="http://schemas.microsoft.com/office/powerpoint/2010/main" val="259135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9</a:t>
            </a:fld>
            <a:endParaRPr lang="en-US" dirty="0"/>
          </a:p>
        </p:txBody>
      </p:sp>
    </p:spTree>
    <p:extLst>
      <p:ext uri="{BB962C8B-B14F-4D97-AF65-F5344CB8AC3E}">
        <p14:creationId xmlns:p14="http://schemas.microsoft.com/office/powerpoint/2010/main" val="247568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10</a:t>
            </a:fld>
            <a:endParaRPr lang="en-US" dirty="0"/>
          </a:p>
        </p:txBody>
      </p:sp>
    </p:spTree>
    <p:extLst>
      <p:ext uri="{BB962C8B-B14F-4D97-AF65-F5344CB8AC3E}">
        <p14:creationId xmlns:p14="http://schemas.microsoft.com/office/powerpoint/2010/main" val="1007975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626E-ED3A-4248-BCBB-2587166644DF}" type="slidenum">
              <a:rPr lang="en-US" smtClean="0"/>
              <a:t>11</a:t>
            </a:fld>
            <a:endParaRPr lang="en-US" dirty="0"/>
          </a:p>
        </p:txBody>
      </p:sp>
    </p:spTree>
    <p:extLst>
      <p:ext uri="{BB962C8B-B14F-4D97-AF65-F5344CB8AC3E}">
        <p14:creationId xmlns:p14="http://schemas.microsoft.com/office/powerpoint/2010/main" val="472702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White_C-01_ORANGE_1280x720_2x.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0998" y="929198"/>
            <a:ext cx="11430000" cy="579054"/>
          </a:xfrm>
          <a:prstGeom prst="rect">
            <a:avLst/>
          </a:prstGeom>
        </p:spPr>
        <p:txBody>
          <a:bodyPr lIns="0" rIns="0">
            <a:noAutofit/>
          </a:bodyPr>
          <a:lstStyle>
            <a:lvl1pPr marL="0" indent="0">
              <a:buNone/>
              <a:defRPr sz="1800">
                <a:solidFill>
                  <a:srgbClr val="EE7E31"/>
                </a:solidFill>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559994"/>
            <a:ext cx="11429999" cy="4856782"/>
          </a:xfrm>
        </p:spPr>
        <p:txBody>
          <a:bodyPr lIns="18288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0998" y="443344"/>
            <a:ext cx="11430000" cy="434111"/>
          </a:xfrm>
        </p:spPr>
        <p:txBody>
          <a:bodyPr lIns="0" rIns="0" anchor="t">
            <a:noAutofit/>
          </a:bodyPr>
          <a:lstStyle>
            <a:lvl1pPr>
              <a:defRPr sz="2400"/>
            </a:lvl1pPr>
          </a:lstStyle>
          <a:p>
            <a:r>
              <a:rPr lang="en-US" dirty="0"/>
              <a:t>Click to edit Master title style</a:t>
            </a:r>
            <a:endParaRPr lang="en-AU" dirty="0"/>
          </a:p>
        </p:txBody>
      </p:sp>
      <p:sp>
        <p:nvSpPr>
          <p:cNvPr id="6" name="Slide Number Placeholder 5"/>
          <p:cNvSpPr>
            <a:spLocks noGrp="1"/>
          </p:cNvSpPr>
          <p:nvPr>
            <p:ph type="sldNum" sz="quarter" idx="13"/>
          </p:nvPr>
        </p:nvSpPr>
        <p:spPr>
          <a:xfrm>
            <a:off x="10357043" y="6476211"/>
            <a:ext cx="371657" cy="269433"/>
          </a:xfrm>
          <a:prstGeom prst="rect">
            <a:avLst/>
          </a:prstGeom>
        </p:spPr>
        <p:txBody>
          <a:bodyPr/>
          <a:lstStyle>
            <a:lvl1pPr algn="ctr">
              <a:defRPr sz="800" b="0">
                <a:solidFill>
                  <a:schemeClr val="tx1">
                    <a:lumMod val="50000"/>
                    <a:lumOff val="50000"/>
                  </a:schemeClr>
                </a:solidFill>
                <a:latin typeface="+mn-lt"/>
              </a:defRPr>
            </a:lvl1pPr>
          </a:lstStyle>
          <a:p>
            <a:pPr>
              <a:defRPr/>
            </a:pPr>
            <a:fld id="{90CBDC3A-D49F-4631-A8C7-55D59B33E5FA}" type="slidenum">
              <a:rPr lang="en-US" smtClean="0"/>
              <a:pPr>
                <a:defRPr/>
              </a:pPr>
              <a:t>‹#›</a:t>
            </a:fld>
            <a:endParaRPr lang="en-US" dirty="0"/>
          </a:p>
        </p:txBody>
      </p:sp>
      <p:sp>
        <p:nvSpPr>
          <p:cNvPr id="9" name="TextBox 8"/>
          <p:cNvSpPr txBox="1"/>
          <p:nvPr userDrawn="1"/>
        </p:nvSpPr>
        <p:spPr>
          <a:xfrm>
            <a:off x="380998" y="6549373"/>
            <a:ext cx="3027774" cy="123111"/>
          </a:xfrm>
          <a:prstGeom prst="rect">
            <a:avLst/>
          </a:prstGeom>
          <a:noFill/>
        </p:spPr>
        <p:txBody>
          <a:bodyPr wrap="square" lIns="0" tIns="0" rIns="0" bIns="0" rtlCol="0">
            <a:spAutoFit/>
          </a:bodyPr>
          <a:lstStyle/>
          <a:p>
            <a:pPr defTabSz="457200"/>
            <a:r>
              <a:rPr lang="en-US" sz="800" dirty="0">
                <a:solidFill>
                  <a:srgbClr val="545B64">
                    <a:lumMod val="60000"/>
                    <a:lumOff val="40000"/>
                  </a:srgbClr>
                </a:solidFill>
                <a:latin typeface="+mn-lt"/>
              </a:rPr>
              <a:t>© 2020, Amazon Web Services, Inc. or its Affiliates. 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6059" y="6505761"/>
            <a:ext cx="864940" cy="210332"/>
          </a:xfrm>
          <a:prstGeom prst="rect">
            <a:avLst/>
          </a:prstGeom>
        </p:spPr>
      </p:pic>
      <p:pic>
        <p:nvPicPr>
          <p:cNvPr id="10" name="Picture 2">
            <a:extLst>
              <a:ext uri="{FF2B5EF4-FFF2-40B4-BE49-F238E27FC236}">
                <a16:creationId xmlns:a16="http://schemas.microsoft.com/office/drawing/2014/main" id="{7E9681CE-FB4B-BA40-A1C6-D08C1A6412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560636" y="310747"/>
            <a:ext cx="336989" cy="341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484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2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377636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3524168833"/>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spTree>
    <p:extLst>
      <p:ext uri="{BB962C8B-B14F-4D97-AF65-F5344CB8AC3E}">
        <p14:creationId xmlns:p14="http://schemas.microsoft.com/office/powerpoint/2010/main" val="253977488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p>
            <a:endParaRPr lang="en-US"/>
          </a:p>
        </p:txBody>
      </p:sp>
    </p:spTree>
    <p:extLst>
      <p:ext uri="{BB962C8B-B14F-4D97-AF65-F5344CB8AC3E}">
        <p14:creationId xmlns:p14="http://schemas.microsoft.com/office/powerpoint/2010/main" val="40234400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p>
            <a:endParaRPr lang="en-US"/>
          </a:p>
        </p:txBody>
      </p:sp>
    </p:spTree>
    <p:extLst>
      <p:ext uri="{BB962C8B-B14F-4D97-AF65-F5344CB8AC3E}">
        <p14:creationId xmlns:p14="http://schemas.microsoft.com/office/powerpoint/2010/main" val="3445217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2192000" cy="6857998"/>
          </a:xfrm>
          <a:prstGeom prst="rect">
            <a:avLst/>
          </a:prstGeom>
        </p:spPr>
        <p:txBody>
          <a:body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509174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124281645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06251648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p>
            <a:endParaRPr lang="en-US" dirty="0"/>
          </a:p>
        </p:txBody>
      </p:sp>
    </p:spTree>
    <p:extLst>
      <p:ext uri="{BB962C8B-B14F-4D97-AF65-F5344CB8AC3E}">
        <p14:creationId xmlns:p14="http://schemas.microsoft.com/office/powerpoint/2010/main" val="256505188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spTree>
    <p:extLst>
      <p:ext uri="{BB962C8B-B14F-4D97-AF65-F5344CB8AC3E}">
        <p14:creationId xmlns:p14="http://schemas.microsoft.com/office/powerpoint/2010/main" val="326532159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_TwoSpeakers">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CEB7B3-AE47-2646-A763-681E0D2B0182}"/>
              </a:ext>
            </a:extLst>
          </p:cNvPr>
          <p:cNvPicPr>
            <a:picLocks noChangeAspect="1"/>
          </p:cNvPicPr>
          <p:nvPr userDrawn="1"/>
        </p:nvPicPr>
        <p:blipFill>
          <a:blip r:embed="rId2" r:link="rId3"/>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7" name="Picture 6">
            <a:extLst>
              <a:ext uri="{FF2B5EF4-FFF2-40B4-BE49-F238E27FC236}">
                <a16:creationId xmlns:a16="http://schemas.microsoft.com/office/drawing/2014/main" id="{ABCFCB10-DB2A-2146-9A4F-7E3F751165D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66695"/>
            <a:ext cx="2887649" cy="690877"/>
          </a:xfrm>
          <a:prstGeom prst="rect">
            <a:avLst/>
          </a:prstGeom>
        </p:spPr>
      </p:pic>
    </p:spTree>
    <p:extLst>
      <p:ext uri="{BB962C8B-B14F-4D97-AF65-F5344CB8AC3E}">
        <p14:creationId xmlns:p14="http://schemas.microsoft.com/office/powerpoint/2010/main" val="26597009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spTree>
    <p:extLst>
      <p:ext uri="{BB962C8B-B14F-4D97-AF65-F5344CB8AC3E}">
        <p14:creationId xmlns:p14="http://schemas.microsoft.com/office/powerpoint/2010/main" val="95460155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spTree>
    <p:extLst>
      <p:ext uri="{BB962C8B-B14F-4D97-AF65-F5344CB8AC3E}">
        <p14:creationId xmlns:p14="http://schemas.microsoft.com/office/powerpoint/2010/main" val="388508290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userDrawn="1"/>
        </p:nvPicPr>
        <p:blipFill>
          <a:blip r:embed="rId2" r:link="rId3"/>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spTree>
    <p:extLst>
      <p:ext uri="{BB962C8B-B14F-4D97-AF65-F5344CB8AC3E}">
        <p14:creationId xmlns:p14="http://schemas.microsoft.com/office/powerpoint/2010/main" val="30691301"/>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0820400" y="6126480"/>
            <a:ext cx="1107440" cy="5689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6"/>
          </a:xfrm>
          <a:prstGeom prst="rect">
            <a:avLst/>
          </a:prstGeom>
        </p:spPr>
      </p:pic>
    </p:spTree>
    <p:extLst>
      <p:ext uri="{BB962C8B-B14F-4D97-AF65-F5344CB8AC3E}">
        <p14:creationId xmlns:p14="http://schemas.microsoft.com/office/powerpoint/2010/main" val="186898213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91244675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7152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3795826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457350" y="609600"/>
            <a:ext cx="1130783" cy="676216"/>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spTree>
    <p:extLst>
      <p:ext uri="{BB962C8B-B14F-4D97-AF65-F5344CB8AC3E}">
        <p14:creationId xmlns:p14="http://schemas.microsoft.com/office/powerpoint/2010/main" val="23174011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173666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userDrawn="1"/>
        </p:nvPicPr>
        <p:blipFill>
          <a:blip r:embed="rId2" r:link="rId3"/>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spTree>
    <p:extLst>
      <p:ext uri="{BB962C8B-B14F-4D97-AF65-F5344CB8AC3E}">
        <p14:creationId xmlns:p14="http://schemas.microsoft.com/office/powerpoint/2010/main" val="303270551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userDrawn="1"/>
        </p:nvPicPr>
        <p:blipFill>
          <a:blip r:embed="rId2" r:link="rId3"/>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96378863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userDrawn="1"/>
        </p:nvPicPr>
        <p:blipFill>
          <a:blip r:embed="rId2" r:link="rId3"/>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79987841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userDrawn="1"/>
        </p:nvPicPr>
        <p:blipFill>
          <a:blip r:embed="rId2" r:link="rId3"/>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69928340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1838888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image" Target="../media/image5.emf"/><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14039"/>
            <a:ext cx="10515600" cy="8766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207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49"/>
            <a:ext cx="4114800" cy="365125"/>
          </a:xfrm>
          <a:prstGeom prst="rect">
            <a:avLst/>
          </a:prstGeom>
        </p:spPr>
        <p:txBody>
          <a:bodyPr vert="horz" lIns="91440" tIns="45720" rIns="91440" bIns="45720" rtlCol="0" anchor="ctr"/>
          <a:lstStyle>
            <a:lvl1pPr algn="l">
              <a:defRPr sz="800">
                <a:solidFill>
                  <a:srgbClr val="879196"/>
                </a:solidFill>
                <a:latin typeface="+mn-lt"/>
                <a:ea typeface="Amazon Ember" charset="0"/>
                <a:cs typeface="Amazon Ember" charset="0"/>
              </a:defRPr>
            </a:lvl1pPr>
          </a:lstStyle>
          <a:p>
            <a:endParaRPr lang="en-US" dirty="0"/>
          </a:p>
        </p:txBody>
      </p:sp>
      <p:sp>
        <p:nvSpPr>
          <p:cNvPr id="7" name="Slide Number Placeholder 5"/>
          <p:cNvSpPr>
            <a:spLocks noGrp="1"/>
          </p:cNvSpPr>
          <p:nvPr>
            <p:ph type="sldNum" sz="quarter" idx="4"/>
          </p:nvPr>
        </p:nvSpPr>
        <p:spPr>
          <a:xfrm>
            <a:off x="11625169" y="6468518"/>
            <a:ext cx="371657" cy="269433"/>
          </a:xfrm>
          <a:prstGeom prst="rect">
            <a:avLst/>
          </a:prstGeom>
        </p:spPr>
        <p:txBody>
          <a:bodyPr anchor="ctr"/>
          <a:lstStyle>
            <a:lvl1pPr algn="ctr">
              <a:defRPr sz="800">
                <a:solidFill>
                  <a:schemeClr val="tx1">
                    <a:lumMod val="50000"/>
                    <a:lumOff val="50000"/>
                  </a:schemeClr>
                </a:solidFill>
                <a:latin typeface="+mn-lt"/>
              </a:defRPr>
            </a:lvl1pPr>
          </a:lstStyle>
          <a:p>
            <a:pPr>
              <a:defRPr/>
            </a:pPr>
            <a:fld id="{90CBDC3A-D49F-4631-A8C7-55D59B33E5FA}" type="slidenum">
              <a:rPr lang="en-US" smtClean="0"/>
              <a:pPr>
                <a:defRPr/>
              </a:pPr>
              <a:t>‹#›</a:t>
            </a:fld>
            <a:endParaRPr lang="en-US" dirty="0"/>
          </a:p>
        </p:txBody>
      </p:sp>
      <p:sp>
        <p:nvSpPr>
          <p:cNvPr id="4" name="MSIPCMContentMarking" descr="{&quot;HashCode&quot;:562076921,&quot;Placement&quot;:&quot;Footer&quot;,&quot;Top&quot;:519.343,&quot;Left&quot;:435.0312,&quot;SlideWidth&quot;:960,&quot;SlideHeight&quot;:540}">
            <a:extLst>
              <a:ext uri="{FF2B5EF4-FFF2-40B4-BE49-F238E27FC236}">
                <a16:creationId xmlns:a16="http://schemas.microsoft.com/office/drawing/2014/main" id="{4A511AB3-22D8-4DE3-ADBF-319EA5CDB1C9}"/>
              </a:ext>
            </a:extLst>
          </p:cNvPr>
          <p:cNvSpPr txBox="1"/>
          <p:nvPr userDrawn="1"/>
        </p:nvSpPr>
        <p:spPr>
          <a:xfrm>
            <a:off x="5238947" y="6575243"/>
            <a:ext cx="1714106" cy="153888"/>
          </a:xfrm>
          <a:prstGeom prst="rect">
            <a:avLst/>
          </a:prstGeom>
          <a:noFill/>
        </p:spPr>
        <p:txBody>
          <a:bodyPr vert="horz" wrap="square" lIns="0" tIns="0" rIns="0" bIns="0" rtlCol="0" anchor="ctr" anchorCtr="1">
            <a:spAutoFit/>
          </a:bodyPr>
          <a:lstStyle/>
          <a:p>
            <a:pPr algn="ctr">
              <a:spcBef>
                <a:spcPts val="0"/>
              </a:spcBef>
              <a:spcAft>
                <a:spcPts val="0"/>
              </a:spcAft>
            </a:pPr>
            <a:r>
              <a:rPr lang="en-US" sz="1000" dirty="0">
                <a:solidFill>
                  <a:schemeClr val="bg1">
                    <a:lumMod val="65000"/>
                  </a:schemeClr>
                </a:solidFill>
                <a:latin typeface="Calibri" panose="020F0502020204030204" pitchFamily="34" charset="0"/>
              </a:rPr>
              <a:t>AWS &amp; Itaú Confidential</a:t>
            </a:r>
          </a:p>
        </p:txBody>
      </p:sp>
    </p:spTree>
    <p:extLst>
      <p:ext uri="{BB962C8B-B14F-4D97-AF65-F5344CB8AC3E}">
        <p14:creationId xmlns:p14="http://schemas.microsoft.com/office/powerpoint/2010/main" val="211646969"/>
      </p:ext>
    </p:extLst>
  </p:cSld>
  <p:clrMap bg1="lt1" tx1="dk1" bg2="lt2" tx2="dk2" accent1="accent1" accent2="accent2" accent3="accent3" accent4="accent4" accent5="accent5" accent6="accent6" hlink="hlink" folHlink="folHlink"/>
  <p:sldLayoutIdLst>
    <p:sldLayoutId id="2147483668" r:id="rId1"/>
    <p:sldLayoutId id="2147483692" r:id="rId2"/>
  </p:sldLayoutIdLst>
  <p:hf hdr="0" ftr="0" dt="0"/>
  <p:txStyles>
    <p:titleStyle>
      <a:lvl1pPr algn="l" defTabSz="914400" rtl="0" eaLnBrk="1" latinLnBrk="0" hangingPunct="1">
        <a:lnSpc>
          <a:spcPct val="90000"/>
        </a:lnSpc>
        <a:spcBef>
          <a:spcPct val="0"/>
        </a:spcBef>
        <a:buNone/>
        <a:defRPr sz="3600" b="1" i="0" kern="1200">
          <a:solidFill>
            <a:srgbClr val="232F3E"/>
          </a:solidFill>
          <a:latin typeface="Amazon Ember Heavy" charset="0"/>
          <a:ea typeface="Amazon Ember Heavy" charset="0"/>
          <a:cs typeface="Amazon Ember Heavy" charset="0"/>
        </a:defRPr>
      </a:lvl1pPr>
    </p:titleStyle>
    <p:bodyStyle>
      <a:lvl1pPr marL="228600" indent="-228600" algn="l" defTabSz="914400" rtl="0" eaLnBrk="1" latinLnBrk="0" hangingPunct="1">
        <a:lnSpc>
          <a:spcPct val="90000"/>
        </a:lnSpc>
        <a:spcBef>
          <a:spcPts val="1000"/>
        </a:spcBef>
        <a:buFont typeface="Arial"/>
        <a:buChar char="•"/>
        <a:defRPr sz="2400" kern="1200">
          <a:solidFill>
            <a:srgbClr val="232F3E"/>
          </a:solidFill>
          <a:latin typeface="Amazon Ember" charset="0"/>
          <a:ea typeface="Amazon Ember" charset="0"/>
          <a:cs typeface="Amazon Ember" charset="0"/>
        </a:defRPr>
      </a:lvl1pPr>
      <a:lvl2pPr marL="685800" indent="-228600" algn="l" defTabSz="914400" rtl="0" eaLnBrk="1" latinLnBrk="0" hangingPunct="1">
        <a:lnSpc>
          <a:spcPct val="90000"/>
        </a:lnSpc>
        <a:spcBef>
          <a:spcPts val="500"/>
        </a:spcBef>
        <a:buFont typeface="Arial"/>
        <a:buChar char="•"/>
        <a:defRPr sz="2000" kern="1200">
          <a:solidFill>
            <a:srgbClr val="232F3E"/>
          </a:solidFill>
          <a:latin typeface="Amazon Ember" charset="0"/>
          <a:ea typeface="Amazon Ember" charset="0"/>
          <a:cs typeface="Amazon Ember" charset="0"/>
        </a:defRPr>
      </a:lvl2pPr>
      <a:lvl3pPr marL="1143000" indent="-228600" algn="l" defTabSz="914400" rtl="0" eaLnBrk="1" latinLnBrk="0" hangingPunct="1">
        <a:lnSpc>
          <a:spcPct val="90000"/>
        </a:lnSpc>
        <a:spcBef>
          <a:spcPts val="500"/>
        </a:spcBef>
        <a:buFont typeface="Arial"/>
        <a:buChar char="•"/>
        <a:defRPr sz="1800" kern="1200">
          <a:solidFill>
            <a:srgbClr val="232F3E"/>
          </a:solidFill>
          <a:latin typeface="Amazon Ember" charset="0"/>
          <a:ea typeface="Amazon Ember" charset="0"/>
          <a:cs typeface="Amazon Ember" charset="0"/>
        </a:defRPr>
      </a:lvl3pPr>
      <a:lvl4pPr marL="1600200" indent="-228600" algn="l" defTabSz="914400" rtl="0" eaLnBrk="1" latinLnBrk="0" hangingPunct="1">
        <a:lnSpc>
          <a:spcPct val="90000"/>
        </a:lnSpc>
        <a:spcBef>
          <a:spcPts val="500"/>
        </a:spcBef>
        <a:buFont typeface="Arial"/>
        <a:buChar char="•"/>
        <a:defRPr sz="1600" kern="1200">
          <a:solidFill>
            <a:srgbClr val="232F3E"/>
          </a:solidFill>
          <a:latin typeface="Amazon Ember" charset="0"/>
          <a:ea typeface="Amazon Ember" charset="0"/>
          <a:cs typeface="Amazon Ember" charset="0"/>
        </a:defRPr>
      </a:lvl4pPr>
      <a:lvl5pPr marL="2057400" indent="-228600" algn="l" defTabSz="914400" rtl="0" eaLnBrk="1" latinLnBrk="0" hangingPunct="1">
        <a:lnSpc>
          <a:spcPct val="90000"/>
        </a:lnSpc>
        <a:spcBef>
          <a:spcPts val="500"/>
        </a:spcBef>
        <a:buFont typeface="Arial"/>
        <a:buChar char="•"/>
        <a:defRPr sz="1600" kern="1200">
          <a:solidFill>
            <a:srgbClr val="232F3E"/>
          </a:solidFill>
          <a:latin typeface="Amazon Ember" charset="0"/>
          <a:ea typeface="Amazon Ember" charset="0"/>
          <a:cs typeface="Amazon Embe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7" name="Picture 6"/>
          <p:cNvPicPr>
            <a:picLocks noChangeAspect="1"/>
          </p:cNvPicPr>
          <p:nvPr userDrawn="1"/>
        </p:nvPicPr>
        <p:blipFill>
          <a:blip r:embed="rId26"/>
          <a:srcRect/>
          <a:stretch/>
        </p:blipFill>
        <p:spPr>
          <a:xfrm>
            <a:off x="11124678" y="6275882"/>
            <a:ext cx="590993" cy="353418"/>
          </a:xfrm>
          <a:prstGeom prst="rect">
            <a:avLst/>
          </a:prstGeom>
        </p:spPr>
      </p:pic>
    </p:spTree>
    <p:extLst>
      <p:ext uri="{BB962C8B-B14F-4D97-AF65-F5344CB8AC3E}">
        <p14:creationId xmlns:p14="http://schemas.microsoft.com/office/powerpoint/2010/main" val="356815556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Lst>
  <p:txStyles>
    <p:titleStyle>
      <a:lvl1pPr algn="l" defTabSz="609576" rtl="0" eaLnBrk="1" latinLnBrk="0" hangingPunct="1">
        <a:spcBef>
          <a:spcPct val="0"/>
        </a:spcBef>
        <a:buNone/>
        <a:defRPr sz="3167"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457200" y="5373300"/>
            <a:ext cx="4910667" cy="830498"/>
          </a:xfrm>
        </p:spPr>
        <p:txBody>
          <a:bodyPr>
            <a:normAutofit/>
          </a:bodyPr>
          <a:lstStyle/>
          <a:p>
            <a:r>
              <a:rPr lang="en-US" sz="1600" dirty="0"/>
              <a:t>Fernando </a:t>
            </a:r>
            <a:r>
              <a:rPr lang="en-US" sz="1600" dirty="0" err="1"/>
              <a:t>Moribe</a:t>
            </a:r>
            <a:r>
              <a:rPr lang="en-US" sz="1600" dirty="0"/>
              <a:t> &amp; Noah Pashley</a:t>
            </a:r>
          </a:p>
          <a:p>
            <a:r>
              <a:rPr lang="en-US" sz="1600" dirty="0"/>
              <a:t>May 25, 2021</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457200" y="2746865"/>
            <a:ext cx="8920716" cy="910735"/>
          </a:xfrm>
        </p:spPr>
        <p:txBody>
          <a:bodyPr/>
          <a:lstStyle/>
          <a:p>
            <a:r>
              <a:rPr lang="en-US" sz="4800" dirty="0">
                <a:latin typeface="Amazon Ember Heavy" panose="020B0603020204020204" pitchFamily="34" charset="0"/>
                <a:ea typeface="Amazon Ember Heavy" panose="020B0603020204020204" pitchFamily="34" charset="0"/>
                <a:cs typeface="Amazon Ember Heavy" panose="020B0603020204020204" pitchFamily="34" charset="0"/>
              </a:rPr>
              <a:t>Itaú PRR</a:t>
            </a:r>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a:xfrm>
            <a:off x="457200" y="3429000"/>
            <a:ext cx="8055443" cy="1026036"/>
          </a:xfrm>
        </p:spPr>
        <p:txBody>
          <a:bodyPr>
            <a:norm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Working Backwards Recap</a:t>
            </a:r>
          </a:p>
        </p:txBody>
      </p:sp>
      <p:pic>
        <p:nvPicPr>
          <p:cNvPr id="8" name="Picture 2">
            <a:extLst>
              <a:ext uri="{FF2B5EF4-FFF2-40B4-BE49-F238E27FC236}">
                <a16:creationId xmlns:a16="http://schemas.microsoft.com/office/drawing/2014/main" id="{0758B49A-FE80-2C48-A4FB-48D139D02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5209" y="528427"/>
            <a:ext cx="744279" cy="75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19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10</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Components of the PR</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deep dive recap</a:t>
            </a:r>
          </a:p>
        </p:txBody>
      </p:sp>
      <p:sp>
        <p:nvSpPr>
          <p:cNvPr id="5" name="Title 1">
            <a:extLst>
              <a:ext uri="{FF2B5EF4-FFF2-40B4-BE49-F238E27FC236}">
                <a16:creationId xmlns:a16="http://schemas.microsoft.com/office/drawing/2014/main" id="{07ABE2BC-BEFC-F146-86B9-1143A1F7B9CD}"/>
              </a:ext>
            </a:extLst>
          </p:cNvPr>
          <p:cNvSpPr txBox="1">
            <a:spLocks/>
          </p:cNvSpPr>
          <p:nvPr/>
        </p:nvSpPr>
        <p:spPr>
          <a:xfrm>
            <a:off x="548640" y="1289419"/>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Every press release (PR) has key components to it.  The team crafted messages that will inform the PR that drives the vision.</a:t>
            </a:r>
          </a:p>
        </p:txBody>
      </p:sp>
      <p:sp>
        <p:nvSpPr>
          <p:cNvPr id="7" name="Rounded Rectangle 6">
            <a:extLst>
              <a:ext uri="{FF2B5EF4-FFF2-40B4-BE49-F238E27FC236}">
                <a16:creationId xmlns:a16="http://schemas.microsoft.com/office/drawing/2014/main" id="{0E39EBE5-3270-5541-8FBE-C43D2114C38D}"/>
              </a:ext>
            </a:extLst>
          </p:cNvPr>
          <p:cNvSpPr/>
          <p:nvPr/>
        </p:nvSpPr>
        <p:spPr>
          <a:xfrm>
            <a:off x="567321" y="2250044"/>
            <a:ext cx="8866826" cy="939028"/>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Production Readiness Review (PRR) introduces Automated Reviews: A simple continuous automated review process to uncovering reliability gaps and building a prioritized action plan for product engineering teams deploying applications to production.</a:t>
            </a:r>
          </a:p>
        </p:txBody>
      </p:sp>
      <p:sp>
        <p:nvSpPr>
          <p:cNvPr id="8" name="Rectangle 7">
            <a:extLst>
              <a:ext uri="{FF2B5EF4-FFF2-40B4-BE49-F238E27FC236}">
                <a16:creationId xmlns:a16="http://schemas.microsoft.com/office/drawing/2014/main" id="{6870E3A2-EFDD-CD4B-B447-C188F6CC7EFD}"/>
              </a:ext>
            </a:extLst>
          </p:cNvPr>
          <p:cNvSpPr/>
          <p:nvPr/>
        </p:nvSpPr>
        <p:spPr>
          <a:xfrm>
            <a:off x="548639" y="1973044"/>
            <a:ext cx="853119"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Headline</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0" name="Rounded Rectangle 9">
            <a:extLst>
              <a:ext uri="{FF2B5EF4-FFF2-40B4-BE49-F238E27FC236}">
                <a16:creationId xmlns:a16="http://schemas.microsoft.com/office/drawing/2014/main" id="{85147489-B5D1-4E47-A2B4-8B6A0A5A852E}"/>
              </a:ext>
            </a:extLst>
          </p:cNvPr>
          <p:cNvSpPr/>
          <p:nvPr/>
        </p:nvSpPr>
        <p:spPr>
          <a:xfrm>
            <a:off x="567321" y="3668929"/>
            <a:ext cx="4277241" cy="117895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 don't need to spend time on exhausting meetings to fill the PRR/WAF anymore. The automated review brings the same quality faster!”</a:t>
            </a:r>
          </a:p>
          <a:p>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“The overview dashboard makes it easier to understand my </a:t>
            </a:r>
            <a:b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Score.”</a:t>
            </a:r>
          </a:p>
        </p:txBody>
      </p:sp>
      <p:sp>
        <p:nvSpPr>
          <p:cNvPr id="12" name="Rectangle 11">
            <a:extLst>
              <a:ext uri="{FF2B5EF4-FFF2-40B4-BE49-F238E27FC236}">
                <a16:creationId xmlns:a16="http://schemas.microsoft.com/office/drawing/2014/main" id="{7A0AF5BA-CEE0-0A4F-BAAB-6E7CB17A8910}"/>
              </a:ext>
            </a:extLst>
          </p:cNvPr>
          <p:cNvSpPr/>
          <p:nvPr/>
        </p:nvSpPr>
        <p:spPr>
          <a:xfrm>
            <a:off x="548639" y="3391930"/>
            <a:ext cx="1415772"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Customer quote</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3" name="Rounded Rectangle 12">
            <a:extLst>
              <a:ext uri="{FF2B5EF4-FFF2-40B4-BE49-F238E27FC236}">
                <a16:creationId xmlns:a16="http://schemas.microsoft.com/office/drawing/2014/main" id="{7DC9FF9C-73BA-C546-A53A-CF56E817530B}"/>
              </a:ext>
            </a:extLst>
          </p:cNvPr>
          <p:cNvSpPr/>
          <p:nvPr/>
        </p:nvSpPr>
        <p:spPr>
          <a:xfrm>
            <a:off x="5156906" y="3668929"/>
            <a:ext cx="4277241" cy="117895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"Now our team has more time to focus on solutions that will reach more teams/pods than interviewing one at a time”</a:t>
            </a:r>
          </a:p>
          <a:p>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“With PRR, we are able to scale maturity to all bank.”</a:t>
            </a:r>
          </a:p>
          <a:p>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Rectangle 13">
            <a:extLst>
              <a:ext uri="{FF2B5EF4-FFF2-40B4-BE49-F238E27FC236}">
                <a16:creationId xmlns:a16="http://schemas.microsoft.com/office/drawing/2014/main" id="{6C954FD1-F980-CF43-BDFC-F69C6608590B}"/>
              </a:ext>
            </a:extLst>
          </p:cNvPr>
          <p:cNvSpPr/>
          <p:nvPr/>
        </p:nvSpPr>
        <p:spPr>
          <a:xfrm>
            <a:off x="5138224" y="3391930"/>
            <a:ext cx="1672253"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PRR business quote</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5" name="Rounded Rectangle 14">
            <a:extLst>
              <a:ext uri="{FF2B5EF4-FFF2-40B4-BE49-F238E27FC236}">
                <a16:creationId xmlns:a16="http://schemas.microsoft.com/office/drawing/2014/main" id="{A16C546F-D356-2048-892A-73A0AE72A278}"/>
              </a:ext>
            </a:extLst>
          </p:cNvPr>
          <p:cNvSpPr/>
          <p:nvPr/>
        </p:nvSpPr>
        <p:spPr>
          <a:xfrm>
            <a:off x="567321" y="5274598"/>
            <a:ext cx="4277241" cy="939028"/>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Automated PRR is now available for new AWS accounts, get to know your problems before they get to you. Faster and easier than the old PRR process, get your score and action plans within minutes. For more information, check our Confluence page</a:t>
            </a:r>
          </a:p>
        </p:txBody>
      </p:sp>
      <p:sp>
        <p:nvSpPr>
          <p:cNvPr id="16" name="Rectangle 15">
            <a:extLst>
              <a:ext uri="{FF2B5EF4-FFF2-40B4-BE49-F238E27FC236}">
                <a16:creationId xmlns:a16="http://schemas.microsoft.com/office/drawing/2014/main" id="{37A8E54D-53C7-8241-8578-60245E665D2D}"/>
              </a:ext>
            </a:extLst>
          </p:cNvPr>
          <p:cNvSpPr/>
          <p:nvPr/>
        </p:nvSpPr>
        <p:spPr>
          <a:xfrm>
            <a:off x="548639" y="4997598"/>
            <a:ext cx="1215397"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Call to action</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Tree>
    <p:extLst>
      <p:ext uri="{BB962C8B-B14F-4D97-AF65-F5344CB8AC3E}">
        <p14:creationId xmlns:p14="http://schemas.microsoft.com/office/powerpoint/2010/main" val="389905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11</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FAQ creation</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deep dive recap</a:t>
            </a:r>
          </a:p>
        </p:txBody>
      </p:sp>
      <p:sp>
        <p:nvSpPr>
          <p:cNvPr id="5" name="Title 1">
            <a:extLst>
              <a:ext uri="{FF2B5EF4-FFF2-40B4-BE49-F238E27FC236}">
                <a16:creationId xmlns:a16="http://schemas.microsoft.com/office/drawing/2014/main" id="{6518E2AC-9180-744A-87E3-EAA59DA8A9E9}"/>
              </a:ext>
            </a:extLst>
          </p:cNvPr>
          <p:cNvSpPr txBox="1">
            <a:spLocks/>
          </p:cNvSpPr>
          <p:nvPr/>
        </p:nvSpPr>
        <p:spPr>
          <a:xfrm>
            <a:off x="548640" y="1289419"/>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FAQs encourage the team to look at the solution from every angle.  The team populated a list of FAQs that they felt we need to get answers to as we build out the solution.</a:t>
            </a:r>
          </a:p>
        </p:txBody>
      </p:sp>
      <p:sp>
        <p:nvSpPr>
          <p:cNvPr id="7" name="Rounded Rectangle 6">
            <a:extLst>
              <a:ext uri="{FF2B5EF4-FFF2-40B4-BE49-F238E27FC236}">
                <a16:creationId xmlns:a16="http://schemas.microsoft.com/office/drawing/2014/main" id="{C6C0ECFC-0009-E945-8410-122AF938AE90}"/>
              </a:ext>
            </a:extLst>
          </p:cNvPr>
          <p:cNvSpPr/>
          <p:nvPr/>
        </p:nvSpPr>
        <p:spPr>
          <a:xfrm>
            <a:off x="531055" y="2280026"/>
            <a:ext cx="5104814" cy="3742705"/>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is the PRR review?</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long are the reviews?</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do I start the review?</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do I follow up on improvements?</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can I check my workload milestones?</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When does the automation run within my workload?</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is a score?</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What’s the score formula?</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is the minimum acceptable score?</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do we do if we don’t reach the minimum score?</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Do I have to use the PRR process?</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is the automated PPR based on?</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can I bypass a verification hat isn’t applicable to me?</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if the action plan doesn’t apply to my workload?</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can I invoke the automation in my workload?</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can I fix issue ID PRR12345?</a:t>
            </a:r>
          </a:p>
        </p:txBody>
      </p:sp>
      <p:sp>
        <p:nvSpPr>
          <p:cNvPr id="8" name="Rectangle 7">
            <a:extLst>
              <a:ext uri="{FF2B5EF4-FFF2-40B4-BE49-F238E27FC236}">
                <a16:creationId xmlns:a16="http://schemas.microsoft.com/office/drawing/2014/main" id="{5E80E976-B51E-ED48-8AA0-97319DB2001F}"/>
              </a:ext>
            </a:extLst>
          </p:cNvPr>
          <p:cNvSpPr/>
          <p:nvPr/>
        </p:nvSpPr>
        <p:spPr>
          <a:xfrm>
            <a:off x="512373" y="2003027"/>
            <a:ext cx="1197764"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FAQ ideation</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0" name="Rounded Rectangle 9">
            <a:extLst>
              <a:ext uri="{FF2B5EF4-FFF2-40B4-BE49-F238E27FC236}">
                <a16:creationId xmlns:a16="http://schemas.microsoft.com/office/drawing/2014/main" id="{93671D81-6019-C249-9332-303EA325C63A}"/>
              </a:ext>
            </a:extLst>
          </p:cNvPr>
          <p:cNvSpPr/>
          <p:nvPr/>
        </p:nvSpPr>
        <p:spPr>
          <a:xfrm>
            <a:off x="5920740" y="2280026"/>
            <a:ext cx="5104814" cy="3742705"/>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is the PRR score threshold?</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Where can I check all the questions around technical documentation?</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Is PRR a blocker to deploy in production?</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does the PRR check my workload?</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Is PRR a one time review?</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team is responsible for the PRR?</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Does the score of maturity fit the governance of quality in any area of </a:t>
            </a:r>
            <a:b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the bank?</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 just pushed my first release to production.  Why is my score so low? </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 fixed the issues identified by PRR.  How long does it take for my score </a:t>
            </a:r>
            <a:b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to update?</a:t>
            </a:r>
          </a:p>
        </p:txBody>
      </p:sp>
    </p:spTree>
    <p:extLst>
      <p:ext uri="{BB962C8B-B14F-4D97-AF65-F5344CB8AC3E}">
        <p14:creationId xmlns:p14="http://schemas.microsoft.com/office/powerpoint/2010/main" val="118494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sz="4800" dirty="0">
                <a:latin typeface="Amazon Ember Heavy" panose="020B0603020204020204" pitchFamily="34" charset="0"/>
                <a:ea typeface="Amazon Ember Heavy" panose="020B0603020204020204" pitchFamily="34" charset="0"/>
                <a:cs typeface="Amazon Ember Heavy" panose="020B0603020204020204" pitchFamily="34" charset="0"/>
              </a:rPr>
              <a:t>PR/FAQ/Visuals</a:t>
            </a:r>
            <a:endParaRPr lang="en-US" sz="4800" dirty="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8" name="Text Placeholder 6">
            <a:extLst>
              <a:ext uri="{FF2B5EF4-FFF2-40B4-BE49-F238E27FC236}">
                <a16:creationId xmlns:a16="http://schemas.microsoft.com/office/drawing/2014/main" id="{5055C7AC-AC7B-CF4A-ADCC-FF9809609F3F}"/>
              </a:ext>
            </a:extLst>
          </p:cNvPr>
          <p:cNvSpPr txBox="1">
            <a:spLocks/>
          </p:cNvSpPr>
          <p:nvPr/>
        </p:nvSpPr>
        <p:spPr>
          <a:xfrm>
            <a:off x="457200" y="3641307"/>
            <a:ext cx="6849533" cy="652565"/>
          </a:xfrm>
          <a:prstGeom prst="rect">
            <a:avLst/>
          </a:prstGeom>
        </p:spPr>
        <p:txBody>
          <a:bodyPr vert="horz" lIns="91440" tIns="45720" rIns="91440" bIns="45720" rtlCol="0">
            <a:noAutofit/>
          </a:bodyPr>
          <a:lst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609576" indent="0" algn="l" defTabSz="609576" rtl="0" eaLnBrk="1" latinLnBrk="0" hangingPunct="1">
              <a:spcBef>
                <a:spcPct val="20000"/>
              </a:spcBef>
              <a:buFont typeface="Arial"/>
              <a:buNone/>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Working backwards outputs</a:t>
            </a:r>
          </a:p>
        </p:txBody>
      </p:sp>
    </p:spTree>
    <p:extLst>
      <p:ext uri="{BB962C8B-B14F-4D97-AF65-F5344CB8AC3E}">
        <p14:creationId xmlns:p14="http://schemas.microsoft.com/office/powerpoint/2010/main" val="184570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13</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Key artifacts to working backwards</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outputs</a:t>
            </a:r>
          </a:p>
        </p:txBody>
      </p:sp>
      <p:sp>
        <p:nvSpPr>
          <p:cNvPr id="5" name="Title 1">
            <a:extLst>
              <a:ext uri="{FF2B5EF4-FFF2-40B4-BE49-F238E27FC236}">
                <a16:creationId xmlns:a16="http://schemas.microsoft.com/office/drawing/2014/main" id="{B88351AE-4219-754B-B1F8-2F2F88C52F1A}"/>
              </a:ext>
            </a:extLst>
          </p:cNvPr>
          <p:cNvSpPr txBox="1">
            <a:spLocks/>
          </p:cNvSpPr>
          <p:nvPr/>
        </p:nvSpPr>
        <p:spPr>
          <a:xfrm>
            <a:off x="548640" y="1289419"/>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Outputs from the working backwards session inform the 3 key artifacts that align the team to the customer vision.</a:t>
            </a:r>
          </a:p>
        </p:txBody>
      </p:sp>
      <p:sp>
        <p:nvSpPr>
          <p:cNvPr id="7" name="Rectangle 6">
            <a:extLst>
              <a:ext uri="{FF2B5EF4-FFF2-40B4-BE49-F238E27FC236}">
                <a16:creationId xmlns:a16="http://schemas.microsoft.com/office/drawing/2014/main" id="{A3C6DCC1-1EBB-D641-9BE1-421F32723515}"/>
              </a:ext>
            </a:extLst>
          </p:cNvPr>
          <p:cNvSpPr/>
          <p:nvPr/>
        </p:nvSpPr>
        <p:spPr>
          <a:xfrm>
            <a:off x="1582299" y="4896328"/>
            <a:ext cx="1221809" cy="276999"/>
          </a:xfrm>
          <a:prstGeom prst="rect">
            <a:avLst/>
          </a:prstGeom>
        </p:spPr>
        <p:txBody>
          <a:bodyPr wrap="none">
            <a:spAutoFit/>
          </a:bodyPr>
          <a:lstStyle/>
          <a:p>
            <a:pPr algn="ctr"/>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Press Release</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8" name="Rectangle 7">
            <a:extLst>
              <a:ext uri="{FF2B5EF4-FFF2-40B4-BE49-F238E27FC236}">
                <a16:creationId xmlns:a16="http://schemas.microsoft.com/office/drawing/2014/main" id="{FDD24BA4-AAF3-654E-A979-57CA441A7E9B}"/>
              </a:ext>
            </a:extLst>
          </p:cNvPr>
          <p:cNvSpPr/>
          <p:nvPr/>
        </p:nvSpPr>
        <p:spPr>
          <a:xfrm>
            <a:off x="5392591" y="4896328"/>
            <a:ext cx="502062" cy="276999"/>
          </a:xfrm>
          <a:prstGeom prst="rect">
            <a:avLst/>
          </a:prstGeom>
        </p:spPr>
        <p:txBody>
          <a:bodyPr wrap="none">
            <a:spAutoFit/>
          </a:bodyPr>
          <a:lstStyle/>
          <a:p>
            <a:pPr algn="ctr"/>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FAQ</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0" name="Rectangle 9">
            <a:extLst>
              <a:ext uri="{FF2B5EF4-FFF2-40B4-BE49-F238E27FC236}">
                <a16:creationId xmlns:a16="http://schemas.microsoft.com/office/drawing/2014/main" id="{AB29D9FD-2BC1-2E49-8A4F-22606D5A9446}"/>
              </a:ext>
            </a:extLst>
          </p:cNvPr>
          <p:cNvSpPr/>
          <p:nvPr/>
        </p:nvSpPr>
        <p:spPr>
          <a:xfrm>
            <a:off x="9153004" y="4896328"/>
            <a:ext cx="718466" cy="276999"/>
          </a:xfrm>
          <a:prstGeom prst="rect">
            <a:avLst/>
          </a:prstGeom>
        </p:spPr>
        <p:txBody>
          <a:bodyPr wrap="none">
            <a:spAutoFit/>
          </a:bodyPr>
          <a:lstStyle/>
          <a:p>
            <a:pPr algn="ctr"/>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Visuals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2" name="Rounded Rectangle 11">
            <a:extLst>
              <a:ext uri="{FF2B5EF4-FFF2-40B4-BE49-F238E27FC236}">
                <a16:creationId xmlns:a16="http://schemas.microsoft.com/office/drawing/2014/main" id="{987295C5-6EC5-0640-8E93-DEDE360D207B}"/>
              </a:ext>
            </a:extLst>
          </p:cNvPr>
          <p:cNvSpPr/>
          <p:nvPr/>
        </p:nvSpPr>
        <p:spPr>
          <a:xfrm>
            <a:off x="1230240" y="2403119"/>
            <a:ext cx="1898422" cy="2321599"/>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Rounded Rectangle 12">
            <a:extLst>
              <a:ext uri="{FF2B5EF4-FFF2-40B4-BE49-F238E27FC236}">
                <a16:creationId xmlns:a16="http://schemas.microsoft.com/office/drawing/2014/main" id="{6798969D-A8A3-1547-8336-110135F37CB4}"/>
              </a:ext>
            </a:extLst>
          </p:cNvPr>
          <p:cNvSpPr/>
          <p:nvPr/>
        </p:nvSpPr>
        <p:spPr>
          <a:xfrm>
            <a:off x="4694409" y="2403119"/>
            <a:ext cx="1898422" cy="2321599"/>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Rounded Rectangle 13">
            <a:extLst>
              <a:ext uri="{FF2B5EF4-FFF2-40B4-BE49-F238E27FC236}">
                <a16:creationId xmlns:a16="http://schemas.microsoft.com/office/drawing/2014/main" id="{4D9F86A4-E513-6A4E-B592-47E9D94F22A7}"/>
              </a:ext>
            </a:extLst>
          </p:cNvPr>
          <p:cNvSpPr/>
          <p:nvPr/>
        </p:nvSpPr>
        <p:spPr>
          <a:xfrm>
            <a:off x="8044278" y="2839916"/>
            <a:ext cx="976629" cy="501161"/>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Rounded Rectangle 14">
            <a:extLst>
              <a:ext uri="{FF2B5EF4-FFF2-40B4-BE49-F238E27FC236}">
                <a16:creationId xmlns:a16="http://schemas.microsoft.com/office/drawing/2014/main" id="{DC94566E-F9E8-1341-84FA-02F6CF452A75}"/>
              </a:ext>
            </a:extLst>
          </p:cNvPr>
          <p:cNvSpPr/>
          <p:nvPr/>
        </p:nvSpPr>
        <p:spPr>
          <a:xfrm>
            <a:off x="8044278" y="3613639"/>
            <a:ext cx="976629" cy="501161"/>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6" name="Rounded Rectangle 15">
            <a:extLst>
              <a:ext uri="{FF2B5EF4-FFF2-40B4-BE49-F238E27FC236}">
                <a16:creationId xmlns:a16="http://schemas.microsoft.com/office/drawing/2014/main" id="{D437672F-5F1F-854B-AEC2-3DF6CB83022D}"/>
              </a:ext>
            </a:extLst>
          </p:cNvPr>
          <p:cNvSpPr/>
          <p:nvPr/>
        </p:nvSpPr>
        <p:spPr>
          <a:xfrm>
            <a:off x="9398293" y="3613639"/>
            <a:ext cx="976629" cy="501161"/>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8" name="Rounded Rectangle 17">
            <a:extLst>
              <a:ext uri="{FF2B5EF4-FFF2-40B4-BE49-F238E27FC236}">
                <a16:creationId xmlns:a16="http://schemas.microsoft.com/office/drawing/2014/main" id="{05ABF32A-9A36-0640-8C63-D466F5CFE236}"/>
              </a:ext>
            </a:extLst>
          </p:cNvPr>
          <p:cNvSpPr/>
          <p:nvPr/>
        </p:nvSpPr>
        <p:spPr>
          <a:xfrm>
            <a:off x="10198393" y="2839916"/>
            <a:ext cx="976629" cy="501161"/>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3" name="Elbow Connector 2">
            <a:extLst>
              <a:ext uri="{FF2B5EF4-FFF2-40B4-BE49-F238E27FC236}">
                <a16:creationId xmlns:a16="http://schemas.microsoft.com/office/drawing/2014/main" id="{E1FAC186-C3A8-194B-8176-1AF97E97DC14}"/>
              </a:ext>
            </a:extLst>
          </p:cNvPr>
          <p:cNvCxnSpPr>
            <a:cxnSpLocks/>
            <a:stCxn id="14" idx="1"/>
            <a:endCxn id="15" idx="1"/>
          </p:cNvCxnSpPr>
          <p:nvPr/>
        </p:nvCxnSpPr>
        <p:spPr>
          <a:xfrm rot="10800000" flipV="1">
            <a:off x="8044278" y="3090496"/>
            <a:ext cx="12700" cy="773723"/>
          </a:xfrm>
          <a:prstGeom prst="bentConnector3">
            <a:avLst>
              <a:gd name="adj1" fmla="val 1800000"/>
            </a:avLst>
          </a:prstGeom>
          <a:ln w="1270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001AF858-6A36-EE49-B1CD-380EE5162B80}"/>
              </a:ext>
            </a:extLst>
          </p:cNvPr>
          <p:cNvCxnSpPr>
            <a:stCxn id="15" idx="2"/>
            <a:endCxn id="16" idx="2"/>
          </p:cNvCxnSpPr>
          <p:nvPr/>
        </p:nvCxnSpPr>
        <p:spPr>
          <a:xfrm rot="16200000" flipH="1">
            <a:off x="9209600" y="3437792"/>
            <a:ext cx="12700" cy="1354015"/>
          </a:xfrm>
          <a:prstGeom prst="bentConnector3">
            <a:avLst>
              <a:gd name="adj1" fmla="val 1800000"/>
            </a:avLst>
          </a:prstGeom>
          <a:ln w="1270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7C10183C-43C0-D744-90AF-B4E6A8161704}"/>
              </a:ext>
            </a:extLst>
          </p:cNvPr>
          <p:cNvCxnSpPr>
            <a:endCxn id="18" idx="2"/>
          </p:cNvCxnSpPr>
          <p:nvPr/>
        </p:nvCxnSpPr>
        <p:spPr>
          <a:xfrm rot="5400000" flipH="1" flipV="1">
            <a:off x="10236273" y="3479727"/>
            <a:ext cx="589085" cy="311786"/>
          </a:xfrm>
          <a:prstGeom prst="bentConnector3">
            <a:avLst>
              <a:gd name="adj1" fmla="val 746"/>
            </a:avLst>
          </a:prstGeom>
          <a:ln w="1270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93533F4-1F1F-994E-8ED6-A07D8A74EDD6}"/>
              </a:ext>
            </a:extLst>
          </p:cNvPr>
          <p:cNvSpPr txBox="1"/>
          <p:nvPr/>
        </p:nvSpPr>
        <p:spPr>
          <a:xfrm>
            <a:off x="5443479" y="3099166"/>
            <a:ext cx="441146" cy="830997"/>
          </a:xfrm>
          <a:prstGeom prst="rect">
            <a:avLst/>
          </a:prstGeom>
          <a:noFill/>
        </p:spPr>
        <p:txBody>
          <a:bodyPr wrap="none" rtlCol="0">
            <a:spAutoFit/>
          </a:bodyPr>
          <a:lstStyle/>
          <a:p>
            <a:r>
              <a:rPr lang="en-US" sz="4800" dirty="0">
                <a:solidFill>
                  <a:schemeClr val="tx2">
                    <a:lumMod val="40000"/>
                    <a:lumOff val="6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26" name="Rounded Rectangle 25">
            <a:extLst>
              <a:ext uri="{FF2B5EF4-FFF2-40B4-BE49-F238E27FC236}">
                <a16:creationId xmlns:a16="http://schemas.microsoft.com/office/drawing/2014/main" id="{46DCC898-2BA2-814E-AE94-4D326D673764}"/>
              </a:ext>
            </a:extLst>
          </p:cNvPr>
          <p:cNvSpPr/>
          <p:nvPr/>
        </p:nvSpPr>
        <p:spPr>
          <a:xfrm>
            <a:off x="1344540" y="2574729"/>
            <a:ext cx="1530545" cy="115717"/>
          </a:xfrm>
          <a:prstGeom prst="roundRect">
            <a:avLst>
              <a:gd name="adj" fmla="val 4486"/>
            </a:avLst>
          </a:pr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Rounded Rectangle 26">
            <a:extLst>
              <a:ext uri="{FF2B5EF4-FFF2-40B4-BE49-F238E27FC236}">
                <a16:creationId xmlns:a16="http://schemas.microsoft.com/office/drawing/2014/main" id="{92F5945B-0EF1-D344-89DA-49FDBB118AC3}"/>
              </a:ext>
            </a:extLst>
          </p:cNvPr>
          <p:cNvSpPr/>
          <p:nvPr/>
        </p:nvSpPr>
        <p:spPr>
          <a:xfrm>
            <a:off x="1344540" y="2785744"/>
            <a:ext cx="1662429" cy="388279"/>
          </a:xfrm>
          <a:prstGeom prst="roundRect">
            <a:avLst>
              <a:gd name="adj" fmla="val 4486"/>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8" name="Rounded Rectangle 27">
            <a:extLst>
              <a:ext uri="{FF2B5EF4-FFF2-40B4-BE49-F238E27FC236}">
                <a16:creationId xmlns:a16="http://schemas.microsoft.com/office/drawing/2014/main" id="{45609B0A-40F4-AE48-869E-63184BD52E66}"/>
              </a:ext>
            </a:extLst>
          </p:cNvPr>
          <p:cNvSpPr/>
          <p:nvPr/>
        </p:nvSpPr>
        <p:spPr>
          <a:xfrm>
            <a:off x="1344540" y="3286906"/>
            <a:ext cx="1530545" cy="230336"/>
          </a:xfrm>
          <a:prstGeom prst="roundRect">
            <a:avLst>
              <a:gd name="adj" fmla="val 4486"/>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Rounded Rectangle 28">
            <a:extLst>
              <a:ext uri="{FF2B5EF4-FFF2-40B4-BE49-F238E27FC236}">
                <a16:creationId xmlns:a16="http://schemas.microsoft.com/office/drawing/2014/main" id="{D99E74C9-38E3-6346-A035-68830DE41952}"/>
              </a:ext>
            </a:extLst>
          </p:cNvPr>
          <p:cNvSpPr/>
          <p:nvPr/>
        </p:nvSpPr>
        <p:spPr>
          <a:xfrm>
            <a:off x="1344540" y="3603429"/>
            <a:ext cx="1662429" cy="388279"/>
          </a:xfrm>
          <a:prstGeom prst="roundRect">
            <a:avLst>
              <a:gd name="adj" fmla="val 4486"/>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Rounded Rectangle 29">
            <a:extLst>
              <a:ext uri="{FF2B5EF4-FFF2-40B4-BE49-F238E27FC236}">
                <a16:creationId xmlns:a16="http://schemas.microsoft.com/office/drawing/2014/main" id="{D583F044-8C88-834A-BC08-4DF01E4C7B80}"/>
              </a:ext>
            </a:extLst>
          </p:cNvPr>
          <p:cNvSpPr/>
          <p:nvPr/>
        </p:nvSpPr>
        <p:spPr>
          <a:xfrm>
            <a:off x="1344540" y="4104591"/>
            <a:ext cx="1530545" cy="230336"/>
          </a:xfrm>
          <a:prstGeom prst="roundRect">
            <a:avLst>
              <a:gd name="adj" fmla="val 4486"/>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Rectangle 30">
            <a:extLst>
              <a:ext uri="{FF2B5EF4-FFF2-40B4-BE49-F238E27FC236}">
                <a16:creationId xmlns:a16="http://schemas.microsoft.com/office/drawing/2014/main" id="{AD5B21B8-ED9A-4A48-B0BE-CD6C9A895469}"/>
              </a:ext>
            </a:extLst>
          </p:cNvPr>
          <p:cNvSpPr/>
          <p:nvPr/>
        </p:nvSpPr>
        <p:spPr>
          <a:xfrm>
            <a:off x="1101410" y="5154124"/>
            <a:ext cx="2183611" cy="461665"/>
          </a:xfrm>
          <a:prstGeom prst="rect">
            <a:avLst/>
          </a:prstGeom>
        </p:spPr>
        <p:txBody>
          <a:bodyPr wrap="none">
            <a:spAutoFit/>
          </a:bodyPr>
          <a:lstStyle/>
          <a:p>
            <a:pPr algn="ctr"/>
            <a: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Our north star vision aligning </a:t>
            </a:r>
            <a:b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to customer needs.</a:t>
            </a:r>
            <a:endParaRPr lang="en-US" sz="14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2" name="Rectangle 31">
            <a:extLst>
              <a:ext uri="{FF2B5EF4-FFF2-40B4-BE49-F238E27FC236}">
                <a16:creationId xmlns:a16="http://schemas.microsoft.com/office/drawing/2014/main" id="{68864465-EFD6-3E4E-99D2-4CC2072D080E}"/>
              </a:ext>
            </a:extLst>
          </p:cNvPr>
          <p:cNvSpPr/>
          <p:nvPr/>
        </p:nvSpPr>
        <p:spPr>
          <a:xfrm>
            <a:off x="4535795" y="5154124"/>
            <a:ext cx="2215670" cy="461665"/>
          </a:xfrm>
          <a:prstGeom prst="rect">
            <a:avLst/>
          </a:prstGeom>
        </p:spPr>
        <p:txBody>
          <a:bodyPr wrap="none">
            <a:spAutoFit/>
          </a:bodyPr>
          <a:lstStyle/>
          <a:p>
            <a:pPr algn="ctr"/>
            <a: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Identifying the areas we need </a:t>
            </a:r>
            <a:b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to solve for and any gaps.</a:t>
            </a:r>
            <a:endParaRPr lang="en-US" sz="14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3" name="Rectangle 32">
            <a:extLst>
              <a:ext uri="{FF2B5EF4-FFF2-40B4-BE49-F238E27FC236}">
                <a16:creationId xmlns:a16="http://schemas.microsoft.com/office/drawing/2014/main" id="{D2D5F03D-F70A-8248-BA83-2C1D5EEFC0A6}"/>
              </a:ext>
            </a:extLst>
          </p:cNvPr>
          <p:cNvSpPr/>
          <p:nvPr/>
        </p:nvSpPr>
        <p:spPr>
          <a:xfrm>
            <a:off x="8000946" y="5154124"/>
            <a:ext cx="2948243" cy="461665"/>
          </a:xfrm>
          <a:prstGeom prst="rect">
            <a:avLst/>
          </a:prstGeom>
        </p:spPr>
        <p:txBody>
          <a:bodyPr wrap="none">
            <a:spAutoFit/>
          </a:bodyPr>
          <a:lstStyle/>
          <a:p>
            <a:pPr algn="ctr"/>
            <a: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Defining what the customer experience </a:t>
            </a:r>
            <a:b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is and how customers interact with it.</a:t>
            </a:r>
            <a:endParaRPr lang="en-US" sz="14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62915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14</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Press release (PR)</a:t>
            </a:r>
          </a:p>
        </p:txBody>
      </p:sp>
      <p:sp>
        <p:nvSpPr>
          <p:cNvPr id="5" name="Title 1">
            <a:extLst>
              <a:ext uri="{FF2B5EF4-FFF2-40B4-BE49-F238E27FC236}">
                <a16:creationId xmlns:a16="http://schemas.microsoft.com/office/drawing/2014/main" id="{324C17B0-C391-224C-8556-68EED4716C3C}"/>
              </a:ext>
            </a:extLst>
          </p:cNvPr>
          <p:cNvSpPr txBox="1">
            <a:spLocks/>
          </p:cNvSpPr>
          <p:nvPr/>
        </p:nvSpPr>
        <p:spPr>
          <a:xfrm>
            <a:off x="548640" y="3231840"/>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b="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Insert PRR screenshot and link to the document </a:t>
            </a:r>
          </a:p>
        </p:txBody>
      </p:sp>
      <p:sp>
        <p:nvSpPr>
          <p:cNvPr id="7" name="Title 1">
            <a:extLst>
              <a:ext uri="{FF2B5EF4-FFF2-40B4-BE49-F238E27FC236}">
                <a16:creationId xmlns:a16="http://schemas.microsoft.com/office/drawing/2014/main" id="{A08E37AF-FA11-7246-B97E-9A58AD7ACC73}"/>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outputs</a:t>
            </a:r>
          </a:p>
        </p:txBody>
      </p:sp>
    </p:spTree>
    <p:extLst>
      <p:ext uri="{BB962C8B-B14F-4D97-AF65-F5344CB8AC3E}">
        <p14:creationId xmlns:p14="http://schemas.microsoft.com/office/powerpoint/2010/main" val="106926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15</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Frequently asked questions (FAQ)</a:t>
            </a:r>
          </a:p>
        </p:txBody>
      </p:sp>
      <p:sp>
        <p:nvSpPr>
          <p:cNvPr id="5" name="Title 1">
            <a:extLst>
              <a:ext uri="{FF2B5EF4-FFF2-40B4-BE49-F238E27FC236}">
                <a16:creationId xmlns:a16="http://schemas.microsoft.com/office/drawing/2014/main" id="{CFBA3556-8992-A648-83FB-CC2444189682}"/>
              </a:ext>
            </a:extLst>
          </p:cNvPr>
          <p:cNvSpPr txBox="1">
            <a:spLocks/>
          </p:cNvSpPr>
          <p:nvPr/>
        </p:nvSpPr>
        <p:spPr>
          <a:xfrm>
            <a:off x="548640" y="3231840"/>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b="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Insert PRR screenshot and link to the document </a:t>
            </a:r>
          </a:p>
        </p:txBody>
      </p:sp>
      <p:sp>
        <p:nvSpPr>
          <p:cNvPr id="7" name="Title 1">
            <a:extLst>
              <a:ext uri="{FF2B5EF4-FFF2-40B4-BE49-F238E27FC236}">
                <a16:creationId xmlns:a16="http://schemas.microsoft.com/office/drawing/2014/main" id="{0C40A990-CEEE-0748-AD16-45AD535C1EC2}"/>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outputs</a:t>
            </a:r>
          </a:p>
        </p:txBody>
      </p:sp>
    </p:spTree>
    <p:extLst>
      <p:ext uri="{BB962C8B-B14F-4D97-AF65-F5344CB8AC3E}">
        <p14:creationId xmlns:p14="http://schemas.microsoft.com/office/powerpoint/2010/main" val="319502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C0DAABC1-1C0A-E74A-BE1D-4CE82F87ABB8}"/>
              </a:ext>
            </a:extLst>
          </p:cNvPr>
          <p:cNvSpPr/>
          <p:nvPr/>
        </p:nvSpPr>
        <p:spPr>
          <a:xfrm>
            <a:off x="1069106" y="2666984"/>
            <a:ext cx="2174595" cy="1014711"/>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16</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Visuals</a:t>
            </a:r>
          </a:p>
        </p:txBody>
      </p:sp>
      <p:sp>
        <p:nvSpPr>
          <p:cNvPr id="5" name="Title 1">
            <a:extLst>
              <a:ext uri="{FF2B5EF4-FFF2-40B4-BE49-F238E27FC236}">
                <a16:creationId xmlns:a16="http://schemas.microsoft.com/office/drawing/2014/main" id="{A0851FCA-C404-0043-B956-43E3811DBF5B}"/>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outputs</a:t>
            </a:r>
          </a:p>
        </p:txBody>
      </p:sp>
      <p:sp>
        <p:nvSpPr>
          <p:cNvPr id="7" name="Title 1">
            <a:extLst>
              <a:ext uri="{FF2B5EF4-FFF2-40B4-BE49-F238E27FC236}">
                <a16:creationId xmlns:a16="http://schemas.microsoft.com/office/drawing/2014/main" id="{DD45EA8C-DB1B-9F48-B7EA-F225845801B1}"/>
              </a:ext>
            </a:extLst>
          </p:cNvPr>
          <p:cNvSpPr txBox="1">
            <a:spLocks/>
          </p:cNvSpPr>
          <p:nvPr/>
        </p:nvSpPr>
        <p:spPr>
          <a:xfrm>
            <a:off x="548640" y="1289419"/>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The team identified two types of situations user may be in when interacting with PRR that we need to account for.</a:t>
            </a:r>
          </a:p>
        </p:txBody>
      </p:sp>
      <p:sp>
        <p:nvSpPr>
          <p:cNvPr id="8" name="Rectangle 7">
            <a:extLst>
              <a:ext uri="{FF2B5EF4-FFF2-40B4-BE49-F238E27FC236}">
                <a16:creationId xmlns:a16="http://schemas.microsoft.com/office/drawing/2014/main" id="{445A35A9-FF61-224C-930D-71D932376C38}"/>
              </a:ext>
            </a:extLst>
          </p:cNvPr>
          <p:cNvSpPr/>
          <p:nvPr/>
        </p:nvSpPr>
        <p:spPr>
          <a:xfrm>
            <a:off x="1238524" y="3068650"/>
            <a:ext cx="1835760" cy="276999"/>
          </a:xfrm>
          <a:prstGeom prst="rect">
            <a:avLst/>
          </a:prstGeom>
        </p:spPr>
        <p:txBody>
          <a:bodyPr wrap="none">
            <a:spAutoFit/>
          </a:bodyPr>
          <a:lstStyle/>
          <a:p>
            <a:pPr algn="ctr"/>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PRR for new products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0" name="Rounded Rectangle 9">
            <a:extLst>
              <a:ext uri="{FF2B5EF4-FFF2-40B4-BE49-F238E27FC236}">
                <a16:creationId xmlns:a16="http://schemas.microsoft.com/office/drawing/2014/main" id="{14B0564B-57AC-D242-98DB-174ECFB0580B}"/>
              </a:ext>
            </a:extLst>
          </p:cNvPr>
          <p:cNvSpPr/>
          <p:nvPr/>
        </p:nvSpPr>
        <p:spPr>
          <a:xfrm>
            <a:off x="4047097" y="3239043"/>
            <a:ext cx="1410250" cy="1063740"/>
          </a:xfrm>
          <a:prstGeom prst="roundRect">
            <a:avLst>
              <a:gd name="adj" fmla="val 9184"/>
            </a:avLst>
          </a:prstGeom>
          <a:solidFill>
            <a:srgbClr val="5682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1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Discover</a:t>
            </a:r>
          </a:p>
        </p:txBody>
      </p:sp>
      <p:sp>
        <p:nvSpPr>
          <p:cNvPr id="12" name="Rounded Rectangle 11">
            <a:extLst>
              <a:ext uri="{FF2B5EF4-FFF2-40B4-BE49-F238E27FC236}">
                <a16:creationId xmlns:a16="http://schemas.microsoft.com/office/drawing/2014/main" id="{FAEFAB27-75DA-E342-84AD-F13113FE6054}"/>
              </a:ext>
            </a:extLst>
          </p:cNvPr>
          <p:cNvSpPr/>
          <p:nvPr/>
        </p:nvSpPr>
        <p:spPr>
          <a:xfrm>
            <a:off x="5902274" y="3239043"/>
            <a:ext cx="1410250" cy="1063740"/>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100" b="1" i="1" dirty="0">
                <a:solidFill>
                  <a:schemeClr val="accent4">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Learn</a:t>
            </a:r>
          </a:p>
        </p:txBody>
      </p:sp>
      <p:sp>
        <p:nvSpPr>
          <p:cNvPr id="13" name="Rounded Rectangle 12">
            <a:extLst>
              <a:ext uri="{FF2B5EF4-FFF2-40B4-BE49-F238E27FC236}">
                <a16:creationId xmlns:a16="http://schemas.microsoft.com/office/drawing/2014/main" id="{33FD7296-2C67-164D-B882-108DC1341BCA}"/>
              </a:ext>
            </a:extLst>
          </p:cNvPr>
          <p:cNvSpPr/>
          <p:nvPr/>
        </p:nvSpPr>
        <p:spPr>
          <a:xfrm>
            <a:off x="7796741" y="3239043"/>
            <a:ext cx="1410250" cy="1063740"/>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1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Use/Evaluate</a:t>
            </a:r>
          </a:p>
        </p:txBody>
      </p:sp>
      <p:sp>
        <p:nvSpPr>
          <p:cNvPr id="14" name="Rounded Rectangle 13">
            <a:extLst>
              <a:ext uri="{FF2B5EF4-FFF2-40B4-BE49-F238E27FC236}">
                <a16:creationId xmlns:a16="http://schemas.microsoft.com/office/drawing/2014/main" id="{30418555-3AFD-5F46-BDEA-96A9117CC6C1}"/>
              </a:ext>
            </a:extLst>
          </p:cNvPr>
          <p:cNvSpPr/>
          <p:nvPr/>
        </p:nvSpPr>
        <p:spPr>
          <a:xfrm>
            <a:off x="9651918" y="3239043"/>
            <a:ext cx="1410250" cy="1063740"/>
          </a:xfrm>
          <a:prstGeom prst="roundRect">
            <a:avLst>
              <a:gd name="adj" fmla="val 9184"/>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1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Resolve</a:t>
            </a:r>
          </a:p>
        </p:txBody>
      </p:sp>
      <p:sp>
        <p:nvSpPr>
          <p:cNvPr id="2" name="Chevron 1">
            <a:extLst>
              <a:ext uri="{FF2B5EF4-FFF2-40B4-BE49-F238E27FC236}">
                <a16:creationId xmlns:a16="http://schemas.microsoft.com/office/drawing/2014/main" id="{A3C8F2B8-4510-BE4D-8B7A-F926C1472A1C}"/>
              </a:ext>
            </a:extLst>
          </p:cNvPr>
          <p:cNvSpPr/>
          <p:nvPr/>
        </p:nvSpPr>
        <p:spPr>
          <a:xfrm>
            <a:off x="5618264" y="3617541"/>
            <a:ext cx="123093" cy="306743"/>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A443984C-AA86-5C44-A4A9-4D6CFE6A4FBB}"/>
              </a:ext>
            </a:extLst>
          </p:cNvPr>
          <p:cNvSpPr/>
          <p:nvPr/>
        </p:nvSpPr>
        <p:spPr>
          <a:xfrm>
            <a:off x="7482233" y="3617541"/>
            <a:ext cx="123093" cy="306743"/>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a:extLst>
              <a:ext uri="{FF2B5EF4-FFF2-40B4-BE49-F238E27FC236}">
                <a16:creationId xmlns:a16="http://schemas.microsoft.com/office/drawing/2014/main" id="{4D4646F7-8143-C448-97F2-059C342D89A7}"/>
              </a:ext>
            </a:extLst>
          </p:cNvPr>
          <p:cNvSpPr/>
          <p:nvPr/>
        </p:nvSpPr>
        <p:spPr>
          <a:xfrm>
            <a:off x="9354994" y="3617541"/>
            <a:ext cx="123093" cy="306743"/>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D0A4E098-F2AB-234F-B2AA-0B812A83F84F}"/>
              </a:ext>
            </a:extLst>
          </p:cNvPr>
          <p:cNvSpPr/>
          <p:nvPr/>
        </p:nvSpPr>
        <p:spPr>
          <a:xfrm>
            <a:off x="1069106" y="3924284"/>
            <a:ext cx="2174595" cy="1014711"/>
          </a:xfrm>
          <a:prstGeom prst="roundRect">
            <a:avLst>
              <a:gd name="adj" fmla="val 4486"/>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9" name="Rectangle 18">
            <a:extLst>
              <a:ext uri="{FF2B5EF4-FFF2-40B4-BE49-F238E27FC236}">
                <a16:creationId xmlns:a16="http://schemas.microsoft.com/office/drawing/2014/main" id="{D9045566-8F0A-D34B-9688-4F281A9BFBB3}"/>
              </a:ext>
            </a:extLst>
          </p:cNvPr>
          <p:cNvSpPr/>
          <p:nvPr/>
        </p:nvSpPr>
        <p:spPr>
          <a:xfrm>
            <a:off x="1098266" y="4325950"/>
            <a:ext cx="2116285" cy="276999"/>
          </a:xfrm>
          <a:prstGeom prst="rect">
            <a:avLst/>
          </a:prstGeom>
        </p:spPr>
        <p:txBody>
          <a:bodyPr wrap="none">
            <a:spAutoFit/>
          </a:bodyPr>
          <a:lstStyle/>
          <a:p>
            <a:pPr algn="ctr"/>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PRR for existing products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20" name="Chevron 19">
            <a:extLst>
              <a:ext uri="{FF2B5EF4-FFF2-40B4-BE49-F238E27FC236}">
                <a16:creationId xmlns:a16="http://schemas.microsoft.com/office/drawing/2014/main" id="{82C025DB-5950-EC45-976B-8C253D728274}"/>
              </a:ext>
            </a:extLst>
          </p:cNvPr>
          <p:cNvSpPr/>
          <p:nvPr/>
        </p:nvSpPr>
        <p:spPr>
          <a:xfrm>
            <a:off x="3727918" y="3617541"/>
            <a:ext cx="123093" cy="306743"/>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ight Bracket 2">
            <a:extLst>
              <a:ext uri="{FF2B5EF4-FFF2-40B4-BE49-F238E27FC236}">
                <a16:creationId xmlns:a16="http://schemas.microsoft.com/office/drawing/2014/main" id="{14B19888-BA0C-1E41-B837-6C6D2DE66E8D}"/>
              </a:ext>
            </a:extLst>
          </p:cNvPr>
          <p:cNvSpPr/>
          <p:nvPr/>
        </p:nvSpPr>
        <p:spPr>
          <a:xfrm>
            <a:off x="3074284" y="2461846"/>
            <a:ext cx="415603" cy="2725616"/>
          </a:xfrm>
          <a:prstGeom prst="rightBracket">
            <a:avLst>
              <a:gd name="adj" fmla="val 82377"/>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7372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17</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Visuals </a:t>
            </a:r>
            <a:r>
              <a:rPr lang="en-US" sz="3200" b="0" dirty="0">
                <a:solidFill>
                  <a:srgbClr val="5682FF"/>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3200" b="0" dirty="0">
                <a:latin typeface="Amazon Ember Light" panose="020B0403020204020204" pitchFamily="34" charset="0"/>
                <a:ea typeface="Amazon Ember Light" panose="020B0403020204020204" pitchFamily="34" charset="0"/>
                <a:cs typeface="Amazon Ember Light" panose="020B0403020204020204" pitchFamily="34" charset="0"/>
              </a:rPr>
              <a:t> PRR for new products</a:t>
            </a:r>
          </a:p>
        </p:txBody>
      </p:sp>
      <p:sp>
        <p:nvSpPr>
          <p:cNvPr id="5" name="Title 1">
            <a:extLst>
              <a:ext uri="{FF2B5EF4-FFF2-40B4-BE49-F238E27FC236}">
                <a16:creationId xmlns:a16="http://schemas.microsoft.com/office/drawing/2014/main" id="{A0851FCA-C404-0043-B956-43E3811DBF5B}"/>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outputs</a:t>
            </a:r>
          </a:p>
        </p:txBody>
      </p:sp>
      <p:sp>
        <p:nvSpPr>
          <p:cNvPr id="21" name="Rounded Rectangle 20">
            <a:extLst>
              <a:ext uri="{FF2B5EF4-FFF2-40B4-BE49-F238E27FC236}">
                <a16:creationId xmlns:a16="http://schemas.microsoft.com/office/drawing/2014/main" id="{2DB3F039-6359-304A-AD40-2FDB1A8233E6}"/>
              </a:ext>
            </a:extLst>
          </p:cNvPr>
          <p:cNvSpPr/>
          <p:nvPr/>
        </p:nvSpPr>
        <p:spPr>
          <a:xfrm>
            <a:off x="137198" y="1396805"/>
            <a:ext cx="2860980" cy="304402"/>
          </a:xfrm>
          <a:prstGeom prst="roundRect">
            <a:avLst>
              <a:gd name="adj" fmla="val 9184"/>
            </a:avLst>
          </a:prstGeom>
          <a:solidFill>
            <a:srgbClr val="5682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Discover</a:t>
            </a:r>
          </a:p>
        </p:txBody>
      </p:sp>
      <p:sp>
        <p:nvSpPr>
          <p:cNvPr id="22" name="Rounded Rectangle 21">
            <a:extLst>
              <a:ext uri="{FF2B5EF4-FFF2-40B4-BE49-F238E27FC236}">
                <a16:creationId xmlns:a16="http://schemas.microsoft.com/office/drawing/2014/main" id="{6C9698B6-8DB8-A649-B470-2DAB8EECB346}"/>
              </a:ext>
            </a:extLst>
          </p:cNvPr>
          <p:cNvSpPr/>
          <p:nvPr/>
        </p:nvSpPr>
        <p:spPr>
          <a:xfrm>
            <a:off x="3108997" y="1396805"/>
            <a:ext cx="2860980" cy="304402"/>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accent4">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Learn</a:t>
            </a:r>
          </a:p>
        </p:txBody>
      </p:sp>
      <p:sp>
        <p:nvSpPr>
          <p:cNvPr id="23" name="Rounded Rectangle 22">
            <a:extLst>
              <a:ext uri="{FF2B5EF4-FFF2-40B4-BE49-F238E27FC236}">
                <a16:creationId xmlns:a16="http://schemas.microsoft.com/office/drawing/2014/main" id="{7E93E782-44CA-F343-A1F4-AE58A9B6A646}"/>
              </a:ext>
            </a:extLst>
          </p:cNvPr>
          <p:cNvSpPr/>
          <p:nvPr/>
        </p:nvSpPr>
        <p:spPr>
          <a:xfrm>
            <a:off x="6080796" y="1396805"/>
            <a:ext cx="2860980" cy="304402"/>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Use/Evaluate</a:t>
            </a:r>
          </a:p>
        </p:txBody>
      </p:sp>
      <p:sp>
        <p:nvSpPr>
          <p:cNvPr id="24" name="Rounded Rectangle 23">
            <a:extLst>
              <a:ext uri="{FF2B5EF4-FFF2-40B4-BE49-F238E27FC236}">
                <a16:creationId xmlns:a16="http://schemas.microsoft.com/office/drawing/2014/main" id="{570FFB5D-C349-724A-AB6E-BB3937254F96}"/>
              </a:ext>
            </a:extLst>
          </p:cNvPr>
          <p:cNvSpPr/>
          <p:nvPr/>
        </p:nvSpPr>
        <p:spPr>
          <a:xfrm>
            <a:off x="9052596" y="1396805"/>
            <a:ext cx="2860980" cy="304402"/>
          </a:xfrm>
          <a:prstGeom prst="roundRect">
            <a:avLst>
              <a:gd name="adj" fmla="val 9184"/>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Resolve</a:t>
            </a:r>
          </a:p>
        </p:txBody>
      </p:sp>
      <p:sp>
        <p:nvSpPr>
          <p:cNvPr id="25" name="Title 1">
            <a:extLst>
              <a:ext uri="{FF2B5EF4-FFF2-40B4-BE49-F238E27FC236}">
                <a16:creationId xmlns:a16="http://schemas.microsoft.com/office/drawing/2014/main" id="{661A4FD6-6D75-FD41-BD51-8BAEC8126049}"/>
              </a:ext>
            </a:extLst>
          </p:cNvPr>
          <p:cNvSpPr txBox="1">
            <a:spLocks/>
          </p:cNvSpPr>
          <p:nvPr/>
        </p:nvSpPr>
        <p:spPr>
          <a:xfrm>
            <a:off x="1896501" y="3231840"/>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gn="ctr">
              <a:lnSpc>
                <a:spcPct val="100000"/>
              </a:lnSpc>
            </a:pPr>
            <a:r>
              <a:rPr lang="en-US" sz="4800" b="0" i="1" dirty="0">
                <a:solidFill>
                  <a:schemeClr val="tx2">
                    <a:lumMod val="20000"/>
                    <a:lumOff val="8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Coming soon</a:t>
            </a:r>
          </a:p>
        </p:txBody>
      </p:sp>
    </p:spTree>
    <p:extLst>
      <p:ext uri="{BB962C8B-B14F-4D97-AF65-F5344CB8AC3E}">
        <p14:creationId xmlns:p14="http://schemas.microsoft.com/office/powerpoint/2010/main" val="356502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sz="4800" dirty="0">
                <a:latin typeface="Amazon Ember Heavy" panose="020B0603020204020204" pitchFamily="34" charset="0"/>
                <a:ea typeface="Amazon Ember Heavy" panose="020B0603020204020204" pitchFamily="34" charset="0"/>
                <a:cs typeface="Amazon Ember Heavy" panose="020B0603020204020204" pitchFamily="34" charset="0"/>
              </a:rPr>
              <a:t>Next steps</a:t>
            </a:r>
            <a:endParaRPr lang="en-US" sz="4800" dirty="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8" name="Text Placeholder 6">
            <a:extLst>
              <a:ext uri="{FF2B5EF4-FFF2-40B4-BE49-F238E27FC236}">
                <a16:creationId xmlns:a16="http://schemas.microsoft.com/office/drawing/2014/main" id="{5055C7AC-AC7B-CF4A-ADCC-FF9809609F3F}"/>
              </a:ext>
            </a:extLst>
          </p:cNvPr>
          <p:cNvSpPr txBox="1">
            <a:spLocks/>
          </p:cNvSpPr>
          <p:nvPr/>
        </p:nvSpPr>
        <p:spPr>
          <a:xfrm>
            <a:off x="457200" y="3641307"/>
            <a:ext cx="6849533" cy="652565"/>
          </a:xfrm>
          <a:prstGeom prst="rect">
            <a:avLst/>
          </a:prstGeom>
        </p:spPr>
        <p:txBody>
          <a:bodyPr vert="horz" lIns="91440" tIns="45720" rIns="91440" bIns="45720" rtlCol="0">
            <a:noAutofit/>
          </a:bodyPr>
          <a:lst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609576" indent="0" algn="l" defTabSz="609576" rtl="0" eaLnBrk="1" latinLnBrk="0" hangingPunct="1">
              <a:spcBef>
                <a:spcPct val="20000"/>
              </a:spcBef>
              <a:buFont typeface="Arial"/>
              <a:buNone/>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Build the PRR experience</a:t>
            </a:r>
          </a:p>
        </p:txBody>
      </p:sp>
    </p:spTree>
    <p:extLst>
      <p:ext uri="{BB962C8B-B14F-4D97-AF65-F5344CB8AC3E}">
        <p14:creationId xmlns:p14="http://schemas.microsoft.com/office/powerpoint/2010/main" val="114964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19</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Next steps</a:t>
            </a:r>
          </a:p>
        </p:txBody>
      </p:sp>
      <p:sp>
        <p:nvSpPr>
          <p:cNvPr id="5" name="Title 1">
            <a:extLst>
              <a:ext uri="{FF2B5EF4-FFF2-40B4-BE49-F238E27FC236}">
                <a16:creationId xmlns:a16="http://schemas.microsoft.com/office/drawing/2014/main" id="{98BDD343-5BAC-444C-B1CD-509C796E385B}"/>
              </a:ext>
            </a:extLst>
          </p:cNvPr>
          <p:cNvSpPr txBox="1">
            <a:spLocks/>
          </p:cNvSpPr>
          <p:nvPr/>
        </p:nvSpPr>
        <p:spPr>
          <a:xfrm>
            <a:off x="548640" y="1491642"/>
            <a:ext cx="8656906" cy="2631950"/>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marL="342900" indent="-342900">
              <a:lnSpc>
                <a:spcPct val="100000"/>
              </a:lnSpc>
              <a:buAutoNum type="arabicParenR"/>
            </a:pPr>
            <a:r>
              <a:rPr lang="en-US" sz="1600" dirty="0">
                <a:latin typeface="Amazon Ember Heavy" panose="020B0603020204020204" pitchFamily="34" charset="0"/>
                <a:ea typeface="Amazon Ember Heavy" panose="020B0603020204020204" pitchFamily="34" charset="0"/>
                <a:cs typeface="Amazon Ember Heavy" panose="020B0603020204020204" pitchFamily="34" charset="0"/>
              </a:rPr>
              <a:t>Review</a:t>
            </a: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 – Come together to dive deep on the working backwards artifacts and provide feedback.</a:t>
            </a:r>
          </a:p>
          <a:p>
            <a:pPr marL="342900" indent="-342900">
              <a:lnSpc>
                <a:spcPct val="100000"/>
              </a:lnSpc>
              <a:buAutoNum type="arabicParenR"/>
            </a:pPr>
            <a:endParaRPr lang="en-US" sz="1600" b="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lnSpc>
                <a:spcPct val="100000"/>
              </a:lnSpc>
              <a:buAutoNum type="arabicParenR"/>
            </a:pPr>
            <a:r>
              <a:rPr lang="en-US" sz="1600" dirty="0">
                <a:latin typeface="Amazon Ember Heavy" panose="020B0603020204020204" pitchFamily="34" charset="0"/>
                <a:ea typeface="Amazon Ember Heavy" panose="020B0603020204020204" pitchFamily="34" charset="0"/>
                <a:cs typeface="Amazon Ember Heavy" panose="020B0603020204020204" pitchFamily="34" charset="0"/>
              </a:rPr>
              <a:t>Refine</a:t>
            </a: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 – Take feedback to raise the bar for the customer vision.</a:t>
            </a:r>
          </a:p>
          <a:p>
            <a:pPr marL="342900" indent="-342900">
              <a:lnSpc>
                <a:spcPct val="100000"/>
              </a:lnSpc>
              <a:buAutoNum type="arabicParenR"/>
            </a:pPr>
            <a:endParaRPr lang="en-US" sz="1600" b="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lnSpc>
                <a:spcPct val="100000"/>
              </a:lnSpc>
              <a:buAutoNum type="arabicParenR"/>
            </a:pPr>
            <a:r>
              <a:rPr lang="en-US" sz="1600" dirty="0">
                <a:latin typeface="Amazon Ember Heavy" panose="020B0603020204020204" pitchFamily="34" charset="0"/>
                <a:ea typeface="Amazon Ember Heavy" panose="020B0603020204020204" pitchFamily="34" charset="0"/>
                <a:cs typeface="Amazon Ember Heavy" panose="020B0603020204020204" pitchFamily="34" charset="0"/>
              </a:rPr>
              <a:t>Build</a:t>
            </a: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 – Pick the first right thing that the team can build for the customer experience.</a:t>
            </a:r>
          </a:p>
        </p:txBody>
      </p:sp>
    </p:spTree>
    <p:extLst>
      <p:ext uri="{BB962C8B-B14F-4D97-AF65-F5344CB8AC3E}">
        <p14:creationId xmlns:p14="http://schemas.microsoft.com/office/powerpoint/2010/main" val="12586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b="1" smtClean="0">
                <a:latin typeface="Amazon Ember Heavy" panose="020B0603020204020204" pitchFamily="34" charset="0"/>
                <a:ea typeface="Amazon Ember Heavy" panose="020B0603020204020204" pitchFamily="34" charset="0"/>
                <a:cs typeface="Amazon Ember Heavy" panose="020B0603020204020204" pitchFamily="34" charset="0"/>
              </a:rPr>
              <a:pPr>
                <a:defRPr/>
              </a:pPr>
              <a:t>2</a:t>
            </a:fld>
            <a:endParaRPr lang="en-US" b="1" dirty="0">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101800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PRR working backwards executive summary</a:t>
            </a:r>
          </a:p>
        </p:txBody>
      </p:sp>
      <p:sp>
        <p:nvSpPr>
          <p:cNvPr id="13" name="Title 1">
            <a:extLst>
              <a:ext uri="{FF2B5EF4-FFF2-40B4-BE49-F238E27FC236}">
                <a16:creationId xmlns:a16="http://schemas.microsoft.com/office/drawing/2014/main" id="{D3583E9F-FA6E-C443-A302-BB24D89C6F63}"/>
              </a:ext>
            </a:extLst>
          </p:cNvPr>
          <p:cNvSpPr txBox="1">
            <a:spLocks/>
          </p:cNvSpPr>
          <p:nvPr/>
        </p:nvSpPr>
        <p:spPr>
          <a:xfrm>
            <a:off x="548640" y="1031359"/>
            <a:ext cx="10966420" cy="1354940"/>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Teams from Itaú and AWS came together to </a:t>
            </a:r>
            <a:r>
              <a:rPr lang="en-US" sz="1600" i="1" dirty="0">
                <a:latin typeface="Amazon Ember Heavy" panose="020B0603020204020204" pitchFamily="34" charset="0"/>
                <a:ea typeface="Amazon Ember Heavy" panose="020B0603020204020204" pitchFamily="34" charset="0"/>
                <a:cs typeface="Amazon Ember Heavy" panose="020B0603020204020204" pitchFamily="34" charset="0"/>
              </a:rPr>
              <a:t>innovate the PRR experience </a:t>
            </a: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the Amazon way, by working backwards from the architects and engineers using PRR as we ideate and design bar raising experiences that delight and exceed their expectations.  The group collaborated in 12 hours of workshops to dive deep and understand the challenges and opportunities in the PRR process while designing a future state automated PRR experience that supports architects and the business’s goal of 60% applications migrated &amp; modernized in production on AWS.</a:t>
            </a:r>
          </a:p>
        </p:txBody>
      </p:sp>
      <p:sp>
        <p:nvSpPr>
          <p:cNvPr id="16" name="Rounded Rectangle 15">
            <a:extLst>
              <a:ext uri="{FF2B5EF4-FFF2-40B4-BE49-F238E27FC236}">
                <a16:creationId xmlns:a16="http://schemas.microsoft.com/office/drawing/2014/main" id="{5B6B4CE9-18DD-1F45-810F-F8A555F56B9A}"/>
              </a:ext>
            </a:extLst>
          </p:cNvPr>
          <p:cNvSpPr/>
          <p:nvPr/>
        </p:nvSpPr>
        <p:spPr>
          <a:xfrm>
            <a:off x="4310718" y="3126088"/>
            <a:ext cx="2811248" cy="584787"/>
          </a:xfrm>
          <a:prstGeom prst="roundRect">
            <a:avLst/>
          </a:prstGeom>
          <a:solidFill>
            <a:srgbClr val="D6DCE5">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 Confusing, manual PRR process</a:t>
            </a:r>
          </a:p>
        </p:txBody>
      </p:sp>
      <p:sp>
        <p:nvSpPr>
          <p:cNvPr id="17" name="TextBox 16">
            <a:extLst>
              <a:ext uri="{FF2B5EF4-FFF2-40B4-BE49-F238E27FC236}">
                <a16:creationId xmlns:a16="http://schemas.microsoft.com/office/drawing/2014/main" id="{7C0427D0-902A-7940-A71C-FDE120E6EDD4}"/>
              </a:ext>
            </a:extLst>
          </p:cNvPr>
          <p:cNvSpPr txBox="1"/>
          <p:nvPr/>
        </p:nvSpPr>
        <p:spPr>
          <a:xfrm>
            <a:off x="4236288" y="2718720"/>
            <a:ext cx="2927839" cy="261610"/>
          </a:xfrm>
          <a:prstGeom prst="rect">
            <a:avLst/>
          </a:prstGeom>
          <a:noFill/>
        </p:spPr>
        <p:txBody>
          <a:bodyPr wrap="square" rtlCol="0">
            <a:spAutoFit/>
          </a:bodyPr>
          <a:lstStyle/>
          <a:p>
            <a:r>
              <a:rPr lang="en-US" sz="1050" b="1" i="1" dirty="0">
                <a:solidFill>
                  <a:schemeClr val="tx2">
                    <a:lumMod val="60000"/>
                    <a:lumOff val="4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Top challenges architects have today</a:t>
            </a:r>
          </a:p>
        </p:txBody>
      </p:sp>
      <p:sp>
        <p:nvSpPr>
          <p:cNvPr id="20" name="Rounded Rectangle 19">
            <a:extLst>
              <a:ext uri="{FF2B5EF4-FFF2-40B4-BE49-F238E27FC236}">
                <a16:creationId xmlns:a16="http://schemas.microsoft.com/office/drawing/2014/main" id="{2969FBD3-7464-5B4C-8BCF-4D557FD5B619}"/>
              </a:ext>
            </a:extLst>
          </p:cNvPr>
          <p:cNvSpPr/>
          <p:nvPr/>
        </p:nvSpPr>
        <p:spPr>
          <a:xfrm>
            <a:off x="4310718" y="3841706"/>
            <a:ext cx="2811248" cy="584787"/>
          </a:xfrm>
          <a:prstGeom prst="roundRect">
            <a:avLst/>
          </a:prstGeom>
          <a:solidFill>
            <a:srgbClr val="D6DCE5">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Time consuming preparation </a:t>
            </a:r>
            <a:b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b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&amp; PRR review</a:t>
            </a:r>
          </a:p>
        </p:txBody>
      </p:sp>
      <p:sp>
        <p:nvSpPr>
          <p:cNvPr id="21" name="Rounded Rectangle 20">
            <a:extLst>
              <a:ext uri="{FF2B5EF4-FFF2-40B4-BE49-F238E27FC236}">
                <a16:creationId xmlns:a16="http://schemas.microsoft.com/office/drawing/2014/main" id="{5043CBA6-545D-884A-A9EC-B5945562F211}"/>
              </a:ext>
            </a:extLst>
          </p:cNvPr>
          <p:cNvSpPr/>
          <p:nvPr/>
        </p:nvSpPr>
        <p:spPr>
          <a:xfrm>
            <a:off x="4310718" y="4607019"/>
            <a:ext cx="2811248" cy="584787"/>
          </a:xfrm>
          <a:prstGeom prst="roundRect">
            <a:avLst/>
          </a:prstGeom>
          <a:solidFill>
            <a:srgbClr val="D6DCE5">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Unclear path to resolving issues</a:t>
            </a:r>
          </a:p>
        </p:txBody>
      </p:sp>
      <p:sp>
        <p:nvSpPr>
          <p:cNvPr id="22" name="TextBox 21">
            <a:extLst>
              <a:ext uri="{FF2B5EF4-FFF2-40B4-BE49-F238E27FC236}">
                <a16:creationId xmlns:a16="http://schemas.microsoft.com/office/drawing/2014/main" id="{BBD1448D-6FEB-D74E-BE99-9059E883E3D2}"/>
              </a:ext>
            </a:extLst>
          </p:cNvPr>
          <p:cNvSpPr txBox="1"/>
          <p:nvPr/>
        </p:nvSpPr>
        <p:spPr>
          <a:xfrm>
            <a:off x="548640" y="2718720"/>
            <a:ext cx="3023900" cy="261610"/>
          </a:xfrm>
          <a:prstGeom prst="rect">
            <a:avLst/>
          </a:prstGeom>
          <a:noFill/>
        </p:spPr>
        <p:txBody>
          <a:bodyPr wrap="square" rtlCol="0">
            <a:spAutoFit/>
          </a:bodyPr>
          <a:lstStyle/>
          <a:p>
            <a:r>
              <a:rPr lang="en-US" sz="1050" b="1" i="1" dirty="0">
                <a:solidFill>
                  <a:schemeClr val="tx2">
                    <a:lumMod val="60000"/>
                    <a:lumOff val="4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Architect goals</a:t>
            </a:r>
          </a:p>
        </p:txBody>
      </p:sp>
      <p:sp>
        <p:nvSpPr>
          <p:cNvPr id="23" name="TextBox 22">
            <a:extLst>
              <a:ext uri="{FF2B5EF4-FFF2-40B4-BE49-F238E27FC236}">
                <a16:creationId xmlns:a16="http://schemas.microsoft.com/office/drawing/2014/main" id="{6AC71C67-878F-D64B-8601-559801A26559}"/>
              </a:ext>
            </a:extLst>
          </p:cNvPr>
          <p:cNvSpPr txBox="1"/>
          <p:nvPr/>
        </p:nvSpPr>
        <p:spPr>
          <a:xfrm>
            <a:off x="548640" y="4249347"/>
            <a:ext cx="3023900" cy="261610"/>
          </a:xfrm>
          <a:prstGeom prst="rect">
            <a:avLst/>
          </a:prstGeom>
          <a:noFill/>
        </p:spPr>
        <p:txBody>
          <a:bodyPr wrap="square" rtlCol="0">
            <a:spAutoFit/>
          </a:bodyPr>
          <a:lstStyle/>
          <a:p>
            <a:r>
              <a:rPr lang="en-US" sz="1050" b="1" i="1" dirty="0">
                <a:solidFill>
                  <a:schemeClr val="tx2">
                    <a:lumMod val="60000"/>
                    <a:lumOff val="4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Business goals</a:t>
            </a:r>
          </a:p>
        </p:txBody>
      </p:sp>
      <p:sp>
        <p:nvSpPr>
          <p:cNvPr id="24" name="Rounded Rectangle 23">
            <a:extLst>
              <a:ext uri="{FF2B5EF4-FFF2-40B4-BE49-F238E27FC236}">
                <a16:creationId xmlns:a16="http://schemas.microsoft.com/office/drawing/2014/main" id="{9C269C53-F26D-AF48-9CD3-898DA22AF38B}"/>
              </a:ext>
            </a:extLst>
          </p:cNvPr>
          <p:cNvSpPr/>
          <p:nvPr/>
        </p:nvSpPr>
        <p:spPr>
          <a:xfrm>
            <a:off x="603191" y="3126088"/>
            <a:ext cx="2811248" cy="584787"/>
          </a:xfrm>
          <a:prstGeom prst="roundRect">
            <a:avLst/>
          </a:prstGeom>
          <a:solidFill>
            <a:srgbClr val="D6DCE5">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Deploy applications to production</a:t>
            </a:r>
          </a:p>
        </p:txBody>
      </p:sp>
      <p:sp>
        <p:nvSpPr>
          <p:cNvPr id="25" name="Rounded Rectangle 24">
            <a:extLst>
              <a:ext uri="{FF2B5EF4-FFF2-40B4-BE49-F238E27FC236}">
                <a16:creationId xmlns:a16="http://schemas.microsoft.com/office/drawing/2014/main" id="{60CA92CA-FAA4-8143-9363-78A0BCF743CE}"/>
              </a:ext>
            </a:extLst>
          </p:cNvPr>
          <p:cNvSpPr/>
          <p:nvPr/>
        </p:nvSpPr>
        <p:spPr>
          <a:xfrm>
            <a:off x="603191" y="4607019"/>
            <a:ext cx="2811248" cy="584787"/>
          </a:xfrm>
          <a:prstGeom prst="roundRect">
            <a:avLst/>
          </a:prstGeom>
          <a:solidFill>
            <a:srgbClr val="D6DCE5">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Migrate or modernize 60% of workloads by end of 2021</a:t>
            </a:r>
          </a:p>
        </p:txBody>
      </p:sp>
      <p:cxnSp>
        <p:nvCxnSpPr>
          <p:cNvPr id="27" name="Straight Connector 26">
            <a:extLst>
              <a:ext uri="{FF2B5EF4-FFF2-40B4-BE49-F238E27FC236}">
                <a16:creationId xmlns:a16="http://schemas.microsoft.com/office/drawing/2014/main" id="{308E87CB-0BDE-8A47-8B6B-B7BC26C1256A}"/>
              </a:ext>
            </a:extLst>
          </p:cNvPr>
          <p:cNvCxnSpPr>
            <a:cxnSpLocks/>
          </p:cNvCxnSpPr>
          <p:nvPr/>
        </p:nvCxnSpPr>
        <p:spPr>
          <a:xfrm>
            <a:off x="3856383" y="2768749"/>
            <a:ext cx="0" cy="2645412"/>
          </a:xfrm>
          <a:prstGeom prst="line">
            <a:avLst/>
          </a:prstGeom>
          <a:ln w="12700">
            <a:solidFill>
              <a:srgbClr val="D6DCE5"/>
            </a:solidFill>
          </a:ln>
        </p:spPr>
        <p:style>
          <a:lnRef idx="1">
            <a:schemeClr val="accent1"/>
          </a:lnRef>
          <a:fillRef idx="0">
            <a:schemeClr val="accent1"/>
          </a:fillRef>
          <a:effectRef idx="0">
            <a:schemeClr val="accent1"/>
          </a:effectRef>
          <a:fontRef idx="minor">
            <a:schemeClr val="tx1"/>
          </a:fontRef>
        </p:style>
      </p:cxnSp>
      <p:sp>
        <p:nvSpPr>
          <p:cNvPr id="30" name="Chevron 29">
            <a:extLst>
              <a:ext uri="{FF2B5EF4-FFF2-40B4-BE49-F238E27FC236}">
                <a16:creationId xmlns:a16="http://schemas.microsoft.com/office/drawing/2014/main" id="{33B968B4-4541-7A48-8299-133122F21A09}"/>
              </a:ext>
            </a:extLst>
          </p:cNvPr>
          <p:cNvSpPr/>
          <p:nvPr/>
        </p:nvSpPr>
        <p:spPr>
          <a:xfrm>
            <a:off x="3791785" y="3258439"/>
            <a:ext cx="134171" cy="311725"/>
          </a:xfrm>
          <a:prstGeom prst="chevron">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a:extLst>
              <a:ext uri="{FF2B5EF4-FFF2-40B4-BE49-F238E27FC236}">
                <a16:creationId xmlns:a16="http://schemas.microsoft.com/office/drawing/2014/main" id="{7A0F4E7F-9BA6-5F4C-8E0F-E9D05E5582A6}"/>
              </a:ext>
            </a:extLst>
          </p:cNvPr>
          <p:cNvSpPr/>
          <p:nvPr/>
        </p:nvSpPr>
        <p:spPr>
          <a:xfrm>
            <a:off x="3791785" y="4779126"/>
            <a:ext cx="134171" cy="311725"/>
          </a:xfrm>
          <a:prstGeom prst="chevron">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79D1FEAA-427B-0148-88E4-7F0E7B8EFF53}"/>
              </a:ext>
            </a:extLst>
          </p:cNvPr>
          <p:cNvCxnSpPr>
            <a:cxnSpLocks/>
          </p:cNvCxnSpPr>
          <p:nvPr/>
        </p:nvCxnSpPr>
        <p:spPr>
          <a:xfrm>
            <a:off x="7523922" y="2768749"/>
            <a:ext cx="0" cy="2733902"/>
          </a:xfrm>
          <a:prstGeom prst="line">
            <a:avLst/>
          </a:prstGeom>
          <a:ln w="12700">
            <a:solidFill>
              <a:srgbClr val="D6DCE5"/>
            </a:solidFill>
          </a:ln>
        </p:spPr>
        <p:style>
          <a:lnRef idx="1">
            <a:schemeClr val="accent1"/>
          </a:lnRef>
          <a:fillRef idx="0">
            <a:schemeClr val="accent1"/>
          </a:fillRef>
          <a:effectRef idx="0">
            <a:schemeClr val="accent1"/>
          </a:effectRef>
          <a:fontRef idx="minor">
            <a:schemeClr val="tx1"/>
          </a:fontRef>
        </p:style>
      </p:cxnSp>
      <p:sp>
        <p:nvSpPr>
          <p:cNvPr id="33" name="Chevron 32">
            <a:extLst>
              <a:ext uri="{FF2B5EF4-FFF2-40B4-BE49-F238E27FC236}">
                <a16:creationId xmlns:a16="http://schemas.microsoft.com/office/drawing/2014/main" id="{B1DB03D6-A966-1047-B524-C65A032D417F}"/>
              </a:ext>
            </a:extLst>
          </p:cNvPr>
          <p:cNvSpPr/>
          <p:nvPr/>
        </p:nvSpPr>
        <p:spPr>
          <a:xfrm>
            <a:off x="7459324" y="3978236"/>
            <a:ext cx="134171" cy="311725"/>
          </a:xfrm>
          <a:prstGeom prst="chevron">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228003C9-69A8-1D4A-9554-3883D197E992}"/>
              </a:ext>
            </a:extLst>
          </p:cNvPr>
          <p:cNvSpPr txBox="1"/>
          <p:nvPr/>
        </p:nvSpPr>
        <p:spPr>
          <a:xfrm>
            <a:off x="7903826" y="2718720"/>
            <a:ext cx="2927839" cy="261610"/>
          </a:xfrm>
          <a:prstGeom prst="rect">
            <a:avLst/>
          </a:prstGeom>
          <a:noFill/>
        </p:spPr>
        <p:txBody>
          <a:bodyPr wrap="square" rtlCol="0">
            <a:spAutoFit/>
          </a:bodyPr>
          <a:lstStyle/>
          <a:p>
            <a:r>
              <a:rPr lang="en-US" sz="1050" b="1" i="1" dirty="0">
                <a:solidFill>
                  <a:schemeClr val="tx2">
                    <a:lumMod val="60000"/>
                    <a:lumOff val="4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The solution</a:t>
            </a:r>
          </a:p>
        </p:txBody>
      </p:sp>
      <p:sp>
        <p:nvSpPr>
          <p:cNvPr id="36" name="Rectangle 35">
            <a:extLst>
              <a:ext uri="{FF2B5EF4-FFF2-40B4-BE49-F238E27FC236}">
                <a16:creationId xmlns:a16="http://schemas.microsoft.com/office/drawing/2014/main" id="{080E4FD1-8F1F-5A42-9331-2EC752D46913}"/>
              </a:ext>
            </a:extLst>
          </p:cNvPr>
          <p:cNvSpPr/>
          <p:nvPr/>
        </p:nvSpPr>
        <p:spPr>
          <a:xfrm>
            <a:off x="7973398" y="3697142"/>
            <a:ext cx="1830950" cy="430887"/>
          </a:xfrm>
          <a:prstGeom prst="rect">
            <a:avLst/>
          </a:prstGeom>
        </p:spPr>
        <p:txBody>
          <a:bodyPr wrap="none">
            <a:spAutoFit/>
          </a:bodyPr>
          <a:lstStyle/>
          <a:p>
            <a:pPr algn="ct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Continuous, automated </a:t>
            </a:r>
          </a:p>
          <a:p>
            <a:pPr algn="ct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PRR reviews</a:t>
            </a:r>
            <a:endParaRPr lang="en-US" sz="1100" b="1" dirty="0">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37" name="Rectangle 36">
            <a:extLst>
              <a:ext uri="{FF2B5EF4-FFF2-40B4-BE49-F238E27FC236}">
                <a16:creationId xmlns:a16="http://schemas.microsoft.com/office/drawing/2014/main" id="{2787BEA9-7957-F849-9A0F-DE2E15BDE141}"/>
              </a:ext>
            </a:extLst>
          </p:cNvPr>
          <p:cNvSpPr/>
          <p:nvPr/>
        </p:nvSpPr>
        <p:spPr>
          <a:xfrm>
            <a:off x="9971010" y="3729972"/>
            <a:ext cx="1636987" cy="430887"/>
          </a:xfrm>
          <a:prstGeom prst="rect">
            <a:avLst/>
          </a:prstGeom>
        </p:spPr>
        <p:txBody>
          <a:bodyPr wrap="square">
            <a:spAutoFit/>
          </a:bodyPr>
          <a:lstStyle/>
          <a:p>
            <a:pPr algn="ct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Clear path to</a:t>
            </a:r>
            <a:b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b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 issue resolution</a:t>
            </a:r>
            <a:endParaRPr lang="en-US" sz="1100" b="1" dirty="0">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38" name="Rectangle 37">
            <a:extLst>
              <a:ext uri="{FF2B5EF4-FFF2-40B4-BE49-F238E27FC236}">
                <a16:creationId xmlns:a16="http://schemas.microsoft.com/office/drawing/2014/main" id="{50274E7F-A9DD-3047-9B25-FB35B2839601}"/>
              </a:ext>
            </a:extLst>
          </p:cNvPr>
          <p:cNvSpPr/>
          <p:nvPr/>
        </p:nvSpPr>
        <p:spPr>
          <a:xfrm>
            <a:off x="9833262" y="5125341"/>
            <a:ext cx="1790875" cy="430887"/>
          </a:xfrm>
          <a:prstGeom prst="rect">
            <a:avLst/>
          </a:prstGeom>
        </p:spPr>
        <p:txBody>
          <a:bodyPr wrap="none">
            <a:spAutoFit/>
          </a:bodyPr>
          <a:lstStyle/>
          <a:p>
            <a:pPr algn="ct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Support and templates </a:t>
            </a:r>
            <a:b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b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to leverage</a:t>
            </a:r>
            <a:endParaRPr lang="en-US" sz="1100" b="1" dirty="0">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39" name="Rectangle 38">
            <a:extLst>
              <a:ext uri="{FF2B5EF4-FFF2-40B4-BE49-F238E27FC236}">
                <a16:creationId xmlns:a16="http://schemas.microsoft.com/office/drawing/2014/main" id="{EB061BCF-1424-784A-B24A-D08501B852A5}"/>
              </a:ext>
            </a:extLst>
          </p:cNvPr>
          <p:cNvSpPr/>
          <p:nvPr/>
        </p:nvSpPr>
        <p:spPr>
          <a:xfrm>
            <a:off x="8070379" y="5126108"/>
            <a:ext cx="1636987" cy="430887"/>
          </a:xfrm>
          <a:prstGeom prst="rect">
            <a:avLst/>
          </a:prstGeom>
        </p:spPr>
        <p:txBody>
          <a:bodyPr wrap="none">
            <a:spAutoFit/>
          </a:bodyPr>
          <a:lstStyle/>
          <a:p>
            <a:pPr algn="ct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Real-time PRR alerts </a:t>
            </a:r>
            <a:b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br>
            <a:r>
              <a:rPr lang="en-US" sz="11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&amp; notifications</a:t>
            </a:r>
            <a:endParaRPr lang="en-US" sz="1100" b="1" dirty="0">
              <a:latin typeface="Amazon Ember Heavy" panose="020B0603020204020204" pitchFamily="34" charset="0"/>
              <a:ea typeface="Amazon Ember Heavy" panose="020B0603020204020204" pitchFamily="34" charset="0"/>
              <a:cs typeface="Amazon Ember Heavy" panose="020B0603020204020204" pitchFamily="34" charset="0"/>
            </a:endParaRPr>
          </a:p>
        </p:txBody>
      </p:sp>
      <p:pic>
        <p:nvPicPr>
          <p:cNvPr id="41" name="Picture 40">
            <a:extLst>
              <a:ext uri="{FF2B5EF4-FFF2-40B4-BE49-F238E27FC236}">
                <a16:creationId xmlns:a16="http://schemas.microsoft.com/office/drawing/2014/main" id="{319DBE64-6B09-6B49-985A-9B71D8EA84CB}"/>
              </a:ext>
            </a:extLst>
          </p:cNvPr>
          <p:cNvPicPr>
            <a:picLocks noChangeAspect="1"/>
          </p:cNvPicPr>
          <p:nvPr/>
        </p:nvPicPr>
        <p:blipFill>
          <a:blip r:embed="rId3"/>
          <a:stretch>
            <a:fillRect/>
          </a:stretch>
        </p:blipFill>
        <p:spPr>
          <a:xfrm>
            <a:off x="8278674" y="2883556"/>
            <a:ext cx="944417" cy="944417"/>
          </a:xfrm>
          <a:prstGeom prst="rect">
            <a:avLst/>
          </a:prstGeom>
        </p:spPr>
      </p:pic>
      <p:pic>
        <p:nvPicPr>
          <p:cNvPr id="43" name="Picture 42">
            <a:extLst>
              <a:ext uri="{FF2B5EF4-FFF2-40B4-BE49-F238E27FC236}">
                <a16:creationId xmlns:a16="http://schemas.microsoft.com/office/drawing/2014/main" id="{D7F70B12-4FD9-304C-8998-AB8CE6D33293}"/>
              </a:ext>
            </a:extLst>
          </p:cNvPr>
          <p:cNvPicPr>
            <a:picLocks noChangeAspect="1"/>
          </p:cNvPicPr>
          <p:nvPr/>
        </p:nvPicPr>
        <p:blipFill>
          <a:blip r:embed="rId4"/>
          <a:stretch>
            <a:fillRect/>
          </a:stretch>
        </p:blipFill>
        <p:spPr>
          <a:xfrm>
            <a:off x="10357043" y="2924770"/>
            <a:ext cx="857699" cy="861987"/>
          </a:xfrm>
          <a:prstGeom prst="rect">
            <a:avLst/>
          </a:prstGeom>
        </p:spPr>
      </p:pic>
      <p:pic>
        <p:nvPicPr>
          <p:cNvPr id="47" name="Picture 46">
            <a:extLst>
              <a:ext uri="{FF2B5EF4-FFF2-40B4-BE49-F238E27FC236}">
                <a16:creationId xmlns:a16="http://schemas.microsoft.com/office/drawing/2014/main" id="{0CCB252C-654F-A34A-B1A2-90182BF1604F}"/>
              </a:ext>
            </a:extLst>
          </p:cNvPr>
          <p:cNvPicPr>
            <a:picLocks noChangeAspect="1"/>
          </p:cNvPicPr>
          <p:nvPr/>
        </p:nvPicPr>
        <p:blipFill>
          <a:blip r:embed="rId5"/>
          <a:stretch>
            <a:fillRect/>
          </a:stretch>
        </p:blipFill>
        <p:spPr>
          <a:xfrm>
            <a:off x="10342391" y="4415409"/>
            <a:ext cx="772616" cy="772616"/>
          </a:xfrm>
          <a:prstGeom prst="rect">
            <a:avLst/>
          </a:prstGeom>
        </p:spPr>
      </p:pic>
      <p:pic>
        <p:nvPicPr>
          <p:cNvPr id="51" name="Picture 50">
            <a:extLst>
              <a:ext uri="{FF2B5EF4-FFF2-40B4-BE49-F238E27FC236}">
                <a16:creationId xmlns:a16="http://schemas.microsoft.com/office/drawing/2014/main" id="{B6965FE1-0CF4-1F45-B406-6BDA9784A2E5}"/>
              </a:ext>
            </a:extLst>
          </p:cNvPr>
          <p:cNvPicPr>
            <a:picLocks noChangeAspect="1"/>
          </p:cNvPicPr>
          <p:nvPr/>
        </p:nvPicPr>
        <p:blipFill>
          <a:blip r:embed="rId6"/>
          <a:stretch>
            <a:fillRect/>
          </a:stretch>
        </p:blipFill>
        <p:spPr>
          <a:xfrm>
            <a:off x="8431000" y="4103398"/>
            <a:ext cx="1118075" cy="1123665"/>
          </a:xfrm>
          <a:prstGeom prst="rect">
            <a:avLst/>
          </a:prstGeom>
        </p:spPr>
      </p:pic>
    </p:spTree>
    <p:extLst>
      <p:ext uri="{BB962C8B-B14F-4D97-AF65-F5344CB8AC3E}">
        <p14:creationId xmlns:p14="http://schemas.microsoft.com/office/powerpoint/2010/main" val="2327131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sz="4800" dirty="0" err="1">
                <a:latin typeface="Amazon Ember Heavy" panose="020B0603020204020204" pitchFamily="34" charset="0"/>
                <a:ea typeface="Amazon Ember Heavy" panose="020B0603020204020204" pitchFamily="34" charset="0"/>
                <a:cs typeface="Amazon Ember Heavy" panose="020B0603020204020204" pitchFamily="34" charset="0"/>
              </a:rPr>
              <a:t>Obrigado</a:t>
            </a:r>
            <a:r>
              <a:rPr lang="en-US" sz="4800" dirty="0">
                <a:latin typeface="Amazon Ember Heavy" panose="020B0603020204020204" pitchFamily="34" charset="0"/>
                <a:ea typeface="Amazon Ember Heavy" panose="020B0603020204020204" pitchFamily="34" charset="0"/>
                <a:cs typeface="Amazon Ember Heavy" panose="020B0603020204020204" pitchFamily="34" charset="0"/>
              </a:rPr>
              <a:t>!</a:t>
            </a:r>
            <a:endParaRPr lang="en-US" sz="4800" dirty="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8" name="Text Placeholder 6">
            <a:extLst>
              <a:ext uri="{FF2B5EF4-FFF2-40B4-BE49-F238E27FC236}">
                <a16:creationId xmlns:a16="http://schemas.microsoft.com/office/drawing/2014/main" id="{5055C7AC-AC7B-CF4A-ADCC-FF9809609F3F}"/>
              </a:ext>
            </a:extLst>
          </p:cNvPr>
          <p:cNvSpPr txBox="1">
            <a:spLocks/>
          </p:cNvSpPr>
          <p:nvPr/>
        </p:nvSpPr>
        <p:spPr>
          <a:xfrm>
            <a:off x="457200" y="3641307"/>
            <a:ext cx="6849533" cy="652565"/>
          </a:xfrm>
          <a:prstGeom prst="rect">
            <a:avLst/>
          </a:prstGeom>
        </p:spPr>
        <p:txBody>
          <a:bodyPr vert="horz" lIns="91440" tIns="45720" rIns="91440" bIns="45720" rtlCol="0">
            <a:noAutofit/>
          </a:bodyPr>
          <a:lst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609576" indent="0" algn="l" defTabSz="609576" rtl="0" eaLnBrk="1" latinLnBrk="0" hangingPunct="1">
              <a:spcBef>
                <a:spcPct val="20000"/>
              </a:spcBef>
              <a:buFont typeface="Arial"/>
              <a:buNone/>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Thank you!</a:t>
            </a:r>
          </a:p>
        </p:txBody>
      </p:sp>
    </p:spTree>
    <p:extLst>
      <p:ext uri="{BB962C8B-B14F-4D97-AF65-F5344CB8AC3E}">
        <p14:creationId xmlns:p14="http://schemas.microsoft.com/office/powerpoint/2010/main" val="63763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sz="4800" dirty="0">
                <a:latin typeface="Amazon Ember Heavy" panose="020B0603020204020204" pitchFamily="34" charset="0"/>
                <a:ea typeface="Amazon Ember Heavy" panose="020B0603020204020204" pitchFamily="34" charset="0"/>
                <a:cs typeface="Amazon Ember Heavy" panose="020B0603020204020204" pitchFamily="34" charset="0"/>
              </a:rPr>
              <a:t>PRR working backwards recap</a:t>
            </a:r>
            <a:endParaRPr lang="en-US" sz="4800" dirty="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8" name="Text Placeholder 6">
            <a:extLst>
              <a:ext uri="{FF2B5EF4-FFF2-40B4-BE49-F238E27FC236}">
                <a16:creationId xmlns:a16="http://schemas.microsoft.com/office/drawing/2014/main" id="{5055C7AC-AC7B-CF4A-ADCC-FF9809609F3F}"/>
              </a:ext>
            </a:extLst>
          </p:cNvPr>
          <p:cNvSpPr txBox="1">
            <a:spLocks/>
          </p:cNvSpPr>
          <p:nvPr/>
        </p:nvSpPr>
        <p:spPr>
          <a:xfrm>
            <a:off x="457200" y="3641307"/>
            <a:ext cx="6849533" cy="652565"/>
          </a:xfrm>
          <a:prstGeom prst="rect">
            <a:avLst/>
          </a:prstGeom>
        </p:spPr>
        <p:txBody>
          <a:bodyPr vert="horz" lIns="91440" tIns="45720" rIns="91440" bIns="45720" rtlCol="0">
            <a:noAutofit/>
          </a:bodyPr>
          <a:lst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609576" indent="0" algn="l" defTabSz="609576" rtl="0" eaLnBrk="1" latinLnBrk="0" hangingPunct="1">
              <a:spcBef>
                <a:spcPct val="20000"/>
              </a:spcBef>
              <a:buFont typeface="Arial"/>
              <a:buNone/>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Detailed deep dive recap</a:t>
            </a:r>
          </a:p>
        </p:txBody>
      </p:sp>
    </p:spTree>
    <p:extLst>
      <p:ext uri="{BB962C8B-B14F-4D97-AF65-F5344CB8AC3E}">
        <p14:creationId xmlns:p14="http://schemas.microsoft.com/office/powerpoint/2010/main" val="208155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4</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Working backwards summary</a:t>
            </a:r>
          </a:p>
        </p:txBody>
      </p:sp>
      <p:pic>
        <p:nvPicPr>
          <p:cNvPr id="2" name="Picture 1">
            <a:extLst>
              <a:ext uri="{FF2B5EF4-FFF2-40B4-BE49-F238E27FC236}">
                <a16:creationId xmlns:a16="http://schemas.microsoft.com/office/drawing/2014/main" id="{0BD410E2-BAD3-A243-9BE9-B7E7939FF53F}"/>
              </a:ext>
            </a:extLst>
          </p:cNvPr>
          <p:cNvPicPr>
            <a:picLocks noChangeAspect="1"/>
          </p:cNvPicPr>
          <p:nvPr/>
        </p:nvPicPr>
        <p:blipFill rotWithShape="1">
          <a:blip r:embed="rId3"/>
          <a:srcRect l="17203"/>
          <a:stretch/>
        </p:blipFill>
        <p:spPr>
          <a:xfrm>
            <a:off x="4965405" y="1403497"/>
            <a:ext cx="7829690" cy="4293570"/>
          </a:xfrm>
          <a:prstGeom prst="roundRect">
            <a:avLst>
              <a:gd name="adj" fmla="val 2651"/>
            </a:avLst>
          </a:prstGeom>
          <a:solidFill>
            <a:srgbClr val="FFFFFF">
              <a:shade val="85000"/>
            </a:srgbClr>
          </a:solidFill>
          <a:ln>
            <a:noFill/>
          </a:ln>
          <a:effectLst/>
        </p:spPr>
      </p:pic>
      <p:sp>
        <p:nvSpPr>
          <p:cNvPr id="5" name="Title 1">
            <a:extLst>
              <a:ext uri="{FF2B5EF4-FFF2-40B4-BE49-F238E27FC236}">
                <a16:creationId xmlns:a16="http://schemas.microsoft.com/office/drawing/2014/main" id="{04CFE63D-4510-4444-B3E0-A19F277CC024}"/>
              </a:ext>
            </a:extLst>
          </p:cNvPr>
          <p:cNvSpPr txBox="1">
            <a:spLocks/>
          </p:cNvSpPr>
          <p:nvPr/>
        </p:nvSpPr>
        <p:spPr>
          <a:xfrm>
            <a:off x="548640" y="913025"/>
            <a:ext cx="2077602"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May 12 - May 18</a:t>
            </a:r>
          </a:p>
        </p:txBody>
      </p:sp>
      <p:sp>
        <p:nvSpPr>
          <p:cNvPr id="7" name="TextBox 6">
            <a:extLst>
              <a:ext uri="{FF2B5EF4-FFF2-40B4-BE49-F238E27FC236}">
                <a16:creationId xmlns:a16="http://schemas.microsoft.com/office/drawing/2014/main" id="{EF5C092F-9BC2-7F4A-8CA3-1AE6BBC1280F}"/>
              </a:ext>
            </a:extLst>
          </p:cNvPr>
          <p:cNvSpPr txBox="1"/>
          <p:nvPr/>
        </p:nvSpPr>
        <p:spPr>
          <a:xfrm>
            <a:off x="460150" y="3269007"/>
            <a:ext cx="3023900" cy="261610"/>
          </a:xfrm>
          <a:prstGeom prst="rect">
            <a:avLst/>
          </a:prstGeom>
          <a:noFill/>
        </p:spPr>
        <p:txBody>
          <a:bodyPr wrap="square" rtlCol="0">
            <a:spAutoFit/>
          </a:bodyPr>
          <a:lstStyle/>
          <a:p>
            <a:r>
              <a:rPr lang="en-US" sz="1050" b="1" i="1" dirty="0">
                <a:solidFill>
                  <a:schemeClr val="tx2">
                    <a:lumMod val="60000"/>
                    <a:lumOff val="4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Activities</a:t>
            </a:r>
          </a:p>
        </p:txBody>
      </p:sp>
      <p:sp>
        <p:nvSpPr>
          <p:cNvPr id="8" name="Title 1">
            <a:extLst>
              <a:ext uri="{FF2B5EF4-FFF2-40B4-BE49-F238E27FC236}">
                <a16:creationId xmlns:a16="http://schemas.microsoft.com/office/drawing/2014/main" id="{6169F834-DD9B-6A48-BED1-59CDDDB155CF}"/>
              </a:ext>
            </a:extLst>
          </p:cNvPr>
          <p:cNvSpPr txBox="1">
            <a:spLocks/>
          </p:cNvSpPr>
          <p:nvPr/>
        </p:nvSpPr>
        <p:spPr>
          <a:xfrm>
            <a:off x="548640" y="3530617"/>
            <a:ext cx="3541579" cy="1818167"/>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marL="285750" indent="-285750">
              <a:lnSpc>
                <a:spcPct val="120000"/>
              </a:lnSpc>
              <a:buClr>
                <a:schemeClr val="tx2">
                  <a:lumMod val="60000"/>
                  <a:lumOff val="40000"/>
                </a:schemeClr>
              </a:buClr>
              <a:buFont typeface="Arial" panose="020B0604020202020204" pitchFamily="34" charset="0"/>
              <a:buChar char="•"/>
            </a:pP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5 customer questions</a:t>
            </a:r>
          </a:p>
          <a:p>
            <a:pPr marL="285750" indent="-285750">
              <a:lnSpc>
                <a:spcPct val="120000"/>
              </a:lnSpc>
              <a:buClr>
                <a:schemeClr val="tx2">
                  <a:lumMod val="60000"/>
                  <a:lumOff val="40000"/>
                </a:schemeClr>
              </a:buClr>
              <a:buFont typeface="Arial" panose="020B0604020202020204" pitchFamily="34" charset="0"/>
              <a:buChar char="•"/>
            </a:pP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Persona identification &amp; build out</a:t>
            </a:r>
          </a:p>
          <a:p>
            <a:pPr marL="285750" indent="-285750">
              <a:lnSpc>
                <a:spcPct val="120000"/>
              </a:lnSpc>
              <a:buClr>
                <a:schemeClr val="tx2">
                  <a:lumMod val="60000"/>
                  <a:lumOff val="40000"/>
                </a:schemeClr>
              </a:buClr>
              <a:buFont typeface="Arial" panose="020B0604020202020204" pitchFamily="34" charset="0"/>
              <a:buChar char="•"/>
            </a:pP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Empathy mapping</a:t>
            </a:r>
          </a:p>
          <a:p>
            <a:pPr marL="285750" indent="-285750">
              <a:lnSpc>
                <a:spcPct val="120000"/>
              </a:lnSpc>
              <a:buClr>
                <a:schemeClr val="tx2">
                  <a:lumMod val="60000"/>
                  <a:lumOff val="40000"/>
                </a:schemeClr>
              </a:buClr>
              <a:buFont typeface="Arial" panose="020B0604020202020204" pitchFamily="34" charset="0"/>
              <a:buChar char="•"/>
            </a:pP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Problem opportunity</a:t>
            </a:r>
          </a:p>
          <a:p>
            <a:pPr marL="285750" indent="-285750">
              <a:lnSpc>
                <a:spcPct val="120000"/>
              </a:lnSpc>
              <a:buClr>
                <a:schemeClr val="tx2">
                  <a:lumMod val="60000"/>
                  <a:lumOff val="40000"/>
                </a:schemeClr>
              </a:buClr>
              <a:buFont typeface="Arial" panose="020B0604020202020204" pitchFamily="34" charset="0"/>
              <a:buChar char="•"/>
            </a:pP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Customer solution</a:t>
            </a:r>
          </a:p>
          <a:p>
            <a:pPr marL="285750" indent="-285750">
              <a:lnSpc>
                <a:spcPct val="120000"/>
              </a:lnSpc>
              <a:buClr>
                <a:schemeClr val="tx2">
                  <a:lumMod val="60000"/>
                  <a:lumOff val="40000"/>
                </a:schemeClr>
              </a:buClr>
              <a:buFont typeface="Arial" panose="020B0604020202020204" pitchFamily="34" charset="0"/>
              <a:buChar char="•"/>
            </a:pP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Components of the PR</a:t>
            </a:r>
          </a:p>
          <a:p>
            <a:pPr marL="285750" indent="-285750">
              <a:lnSpc>
                <a:spcPct val="120000"/>
              </a:lnSpc>
              <a:buClr>
                <a:schemeClr val="tx2">
                  <a:lumMod val="60000"/>
                  <a:lumOff val="40000"/>
                </a:schemeClr>
              </a:buClr>
              <a:buFont typeface="Arial" panose="020B0604020202020204" pitchFamily="34" charset="0"/>
              <a:buChar char="•"/>
            </a:pP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FAQ creation</a:t>
            </a:r>
          </a:p>
        </p:txBody>
      </p:sp>
      <p:sp>
        <p:nvSpPr>
          <p:cNvPr id="9" name="Title 1">
            <a:extLst>
              <a:ext uri="{FF2B5EF4-FFF2-40B4-BE49-F238E27FC236}">
                <a16:creationId xmlns:a16="http://schemas.microsoft.com/office/drawing/2014/main" id="{E9ECE8E0-D093-A844-B9EA-7A7C07DE3CFE}"/>
              </a:ext>
            </a:extLst>
          </p:cNvPr>
          <p:cNvSpPr txBox="1">
            <a:spLocks/>
          </p:cNvSpPr>
          <p:nvPr/>
        </p:nvSpPr>
        <p:spPr>
          <a:xfrm>
            <a:off x="548640" y="1625058"/>
            <a:ext cx="3669399"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Itaú and AWS co-created the automated PRR experience in a collaborative tool to explore the possible and design experiences that raise the bar for Itaú PRR users and business teams.</a:t>
            </a:r>
          </a:p>
        </p:txBody>
      </p:sp>
    </p:spTree>
    <p:extLst>
      <p:ext uri="{BB962C8B-B14F-4D97-AF65-F5344CB8AC3E}">
        <p14:creationId xmlns:p14="http://schemas.microsoft.com/office/powerpoint/2010/main" val="106221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5</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The 5 customer questions</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deep dive recap</a:t>
            </a:r>
          </a:p>
        </p:txBody>
      </p:sp>
      <p:sp>
        <p:nvSpPr>
          <p:cNvPr id="10" name="Title 1">
            <a:extLst>
              <a:ext uri="{FF2B5EF4-FFF2-40B4-BE49-F238E27FC236}">
                <a16:creationId xmlns:a16="http://schemas.microsoft.com/office/drawing/2014/main" id="{E6DA1D7F-1031-1B44-842F-5F4DE14821B7}"/>
              </a:ext>
            </a:extLst>
          </p:cNvPr>
          <p:cNvSpPr txBox="1">
            <a:spLocks/>
          </p:cNvSpPr>
          <p:nvPr/>
        </p:nvSpPr>
        <p:spPr>
          <a:xfrm>
            <a:off x="548640" y="1414816"/>
            <a:ext cx="10966420"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We started working backwards by asking 5 questions that align us to the customer opportunity:</a:t>
            </a:r>
          </a:p>
        </p:txBody>
      </p:sp>
      <p:sp>
        <p:nvSpPr>
          <p:cNvPr id="12" name="Title 1">
            <a:extLst>
              <a:ext uri="{FF2B5EF4-FFF2-40B4-BE49-F238E27FC236}">
                <a16:creationId xmlns:a16="http://schemas.microsoft.com/office/drawing/2014/main" id="{3FF2C37E-34C6-E04E-8D77-BB33831FD62F}"/>
              </a:ext>
            </a:extLst>
          </p:cNvPr>
          <p:cNvSpPr txBox="1">
            <a:spLocks/>
          </p:cNvSpPr>
          <p:nvPr/>
        </p:nvSpPr>
        <p:spPr>
          <a:xfrm>
            <a:off x="548640" y="2192593"/>
            <a:ext cx="10966420" cy="3421626"/>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marL="342900" indent="-342900">
              <a:lnSpc>
                <a:spcPct val="100000"/>
              </a:lnSpc>
              <a:buAutoNum type="arabicPeriod"/>
            </a:pPr>
            <a:r>
              <a:rPr lang="en-US" sz="1200" i="1" dirty="0">
                <a:latin typeface="Amazon Ember Heavy" panose="020B0603020204020204" pitchFamily="34" charset="0"/>
                <a:ea typeface="Amazon Ember Heavy" panose="020B0603020204020204" pitchFamily="34" charset="0"/>
                <a:cs typeface="Amazon Ember Heavy" panose="020B0603020204020204" pitchFamily="34" charset="0"/>
              </a:rPr>
              <a:t>Who is the customer?</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Itaú architects &amp; engineers pushing applications to production</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400" b="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lnSpc>
                <a:spcPct val="100000"/>
              </a:lnSpc>
              <a:buAutoNum type="arabicPeriod"/>
            </a:pPr>
            <a:r>
              <a:rPr lang="en-US" sz="1200" i="1" dirty="0">
                <a:latin typeface="Amazon Ember Heavy" panose="020B0603020204020204" pitchFamily="34" charset="0"/>
                <a:ea typeface="Amazon Ember Heavy" panose="020B0603020204020204" pitchFamily="34" charset="0"/>
                <a:cs typeface="Amazon Ember Heavy" panose="020B0603020204020204" pitchFamily="34" charset="0"/>
              </a:rPr>
              <a:t>What is the customer problem or opportunity?</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Get applications to production quicker through the evaluation based on the well-architected framework</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400" b="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lnSpc>
                <a:spcPct val="100000"/>
              </a:lnSpc>
              <a:buAutoNum type="arabicPeriod"/>
            </a:pPr>
            <a:r>
              <a:rPr lang="en-US" sz="1200" i="1" dirty="0">
                <a:latin typeface="Amazon Ember Heavy" panose="020B0603020204020204" pitchFamily="34" charset="0"/>
                <a:ea typeface="Amazon Ember Heavy" panose="020B0603020204020204" pitchFamily="34" charset="0"/>
                <a:cs typeface="Amazon Ember Heavy" panose="020B0603020204020204" pitchFamily="34" charset="0"/>
              </a:rPr>
              <a:t>What is the most important customer benefit?</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Review and approve applications and services with speed</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400" b="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lnSpc>
                <a:spcPct val="100000"/>
              </a:lnSpc>
              <a:buAutoNum type="arabicPeriod"/>
            </a:pPr>
            <a:r>
              <a:rPr lang="en-US" sz="1200" i="1" dirty="0">
                <a:latin typeface="Amazon Ember Heavy" panose="020B0603020204020204" pitchFamily="34" charset="0"/>
                <a:ea typeface="Amazon Ember Heavy" panose="020B0603020204020204" pitchFamily="34" charset="0"/>
                <a:cs typeface="Amazon Ember Heavy" panose="020B0603020204020204" pitchFamily="34" charset="0"/>
              </a:rPr>
              <a:t>How do you know what the customer needs or wants?</a:t>
            </a:r>
            <a:br>
              <a:rPr lang="en-US" sz="1400" b="0" i="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Current process is time consuming and is a blocker to getting applications to production quickly</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400" b="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lnSpc>
                <a:spcPct val="100000"/>
              </a:lnSpc>
              <a:buAutoNum type="arabicPeriod"/>
            </a:pPr>
            <a:r>
              <a:rPr lang="en-US" sz="1200" i="1" dirty="0">
                <a:latin typeface="Amazon Ember Heavy" panose="020B0603020204020204" pitchFamily="34" charset="0"/>
                <a:ea typeface="Amazon Ember Heavy" panose="020B0603020204020204" pitchFamily="34" charset="0"/>
                <a:cs typeface="Amazon Ember Heavy" panose="020B0603020204020204" pitchFamily="34" charset="0"/>
              </a:rPr>
              <a:t>What does the customer experience look like?</a:t>
            </a:r>
            <a:b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400" b="0" dirty="0">
                <a:latin typeface="Amazon Ember Light" panose="020B0403020204020204" pitchFamily="34" charset="0"/>
                <a:ea typeface="Amazon Ember Light" panose="020B0403020204020204" pitchFamily="34" charset="0"/>
                <a:cs typeface="Amazon Ember Light" panose="020B0403020204020204" pitchFamily="34" charset="0"/>
              </a:rPr>
              <a:t>An automated PRR experience enabling teams to evaluate and deploy their services securely and confidently, with speed.</a:t>
            </a:r>
          </a:p>
        </p:txBody>
      </p:sp>
    </p:spTree>
    <p:extLst>
      <p:ext uri="{BB962C8B-B14F-4D97-AF65-F5344CB8AC3E}">
        <p14:creationId xmlns:p14="http://schemas.microsoft.com/office/powerpoint/2010/main" val="391478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Persona identification &amp; build out</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deep dive recap</a:t>
            </a:r>
          </a:p>
        </p:txBody>
      </p:sp>
      <p:sp>
        <p:nvSpPr>
          <p:cNvPr id="5" name="Title 1">
            <a:extLst>
              <a:ext uri="{FF2B5EF4-FFF2-40B4-BE49-F238E27FC236}">
                <a16:creationId xmlns:a16="http://schemas.microsoft.com/office/drawing/2014/main" id="{7F9B018E-1B3E-0340-91A6-A13D7E6CE3E7}"/>
              </a:ext>
            </a:extLst>
          </p:cNvPr>
          <p:cNvSpPr txBox="1">
            <a:spLocks/>
          </p:cNvSpPr>
          <p:nvPr/>
        </p:nvSpPr>
        <p:spPr>
          <a:xfrm>
            <a:off x="548640" y="1414816"/>
            <a:ext cx="10966420"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The team identified a key customer of the PRR team and dove deep to understand the needs of this persona.</a:t>
            </a:r>
          </a:p>
        </p:txBody>
      </p:sp>
      <p:pic>
        <p:nvPicPr>
          <p:cNvPr id="1028" name="Picture 4" descr="man wearing black and white top">
            <a:extLst>
              <a:ext uri="{FF2B5EF4-FFF2-40B4-BE49-F238E27FC236}">
                <a16:creationId xmlns:a16="http://schemas.microsoft.com/office/drawing/2014/main" id="{F0183CD7-D28C-AD4E-80FE-5F7B9364A6B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34" r="14805"/>
          <a:stretch/>
        </p:blipFill>
        <p:spPr bwMode="auto">
          <a:xfrm>
            <a:off x="548639" y="1915009"/>
            <a:ext cx="1086765" cy="1090637"/>
          </a:xfrm>
          <a:prstGeom prst="roundRect">
            <a:avLst>
              <a:gd name="adj" fmla="val 50000"/>
            </a:avLst>
          </a:prstGeom>
          <a:solidFill>
            <a:srgbClr val="FFFFFF">
              <a:shade val="85000"/>
            </a:srgbClr>
          </a:solidFill>
          <a:ln w="28575">
            <a:solidFill>
              <a:srgbClr val="5682FF"/>
            </a:solidFill>
          </a:ln>
          <a:effectLst/>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D059495-C3B2-7442-8F18-708D23AD25E3}"/>
              </a:ext>
            </a:extLst>
          </p:cNvPr>
          <p:cNvSpPr txBox="1">
            <a:spLocks/>
          </p:cNvSpPr>
          <p:nvPr/>
        </p:nvSpPr>
        <p:spPr>
          <a:xfrm>
            <a:off x="1807170" y="2212655"/>
            <a:ext cx="1948754" cy="30400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2000" i="1" dirty="0">
                <a:solidFill>
                  <a:schemeClr val="tx2">
                    <a:lumMod val="75000"/>
                  </a:schemeClr>
                </a:solidFill>
                <a:latin typeface="Amazon Ember Heavy" panose="020B0603020204020204" pitchFamily="34" charset="0"/>
                <a:ea typeface="Amazon Ember Heavy" panose="020B0603020204020204" pitchFamily="34" charset="0"/>
                <a:cs typeface="Amazon Ember Heavy" panose="020B0603020204020204" pitchFamily="34" charset="0"/>
              </a:rPr>
              <a:t>Shawn Carter</a:t>
            </a:r>
          </a:p>
        </p:txBody>
      </p:sp>
      <p:sp>
        <p:nvSpPr>
          <p:cNvPr id="10" name="Title 1">
            <a:extLst>
              <a:ext uri="{FF2B5EF4-FFF2-40B4-BE49-F238E27FC236}">
                <a16:creationId xmlns:a16="http://schemas.microsoft.com/office/drawing/2014/main" id="{6523DA1E-E14E-B249-B8F8-388AAD54105F}"/>
              </a:ext>
            </a:extLst>
          </p:cNvPr>
          <p:cNvSpPr txBox="1">
            <a:spLocks/>
          </p:cNvSpPr>
          <p:nvPr/>
        </p:nvSpPr>
        <p:spPr>
          <a:xfrm>
            <a:off x="1807170" y="2517057"/>
            <a:ext cx="1948754" cy="30400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200" b="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Itaú architect</a:t>
            </a:r>
          </a:p>
        </p:txBody>
      </p:sp>
      <p:sp>
        <p:nvSpPr>
          <p:cNvPr id="2" name="Rounded Rectangle 1">
            <a:extLst>
              <a:ext uri="{FF2B5EF4-FFF2-40B4-BE49-F238E27FC236}">
                <a16:creationId xmlns:a16="http://schemas.microsoft.com/office/drawing/2014/main" id="{C88987FA-E26E-764C-B15F-847089A85CB8}"/>
              </a:ext>
            </a:extLst>
          </p:cNvPr>
          <p:cNvSpPr/>
          <p:nvPr/>
        </p:nvSpPr>
        <p:spPr>
          <a:xfrm>
            <a:off x="567321" y="3429000"/>
            <a:ext cx="2930013" cy="117895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Shawn is a 37 year old architect at Itaú with almost 15 years of experience in the field.  He works with his teams on building</a:t>
            </a:r>
          </a:p>
        </p:txBody>
      </p:sp>
      <p:sp>
        <p:nvSpPr>
          <p:cNvPr id="3" name="Rectangle 2">
            <a:extLst>
              <a:ext uri="{FF2B5EF4-FFF2-40B4-BE49-F238E27FC236}">
                <a16:creationId xmlns:a16="http://schemas.microsoft.com/office/drawing/2014/main" id="{869D42C2-F382-6D44-842B-4FE4320A32E6}"/>
              </a:ext>
            </a:extLst>
          </p:cNvPr>
          <p:cNvSpPr/>
          <p:nvPr/>
        </p:nvSpPr>
        <p:spPr>
          <a:xfrm>
            <a:off x="548639" y="3152001"/>
            <a:ext cx="426720"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Bio</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3" name="Rounded Rectangle 12">
            <a:extLst>
              <a:ext uri="{FF2B5EF4-FFF2-40B4-BE49-F238E27FC236}">
                <a16:creationId xmlns:a16="http://schemas.microsoft.com/office/drawing/2014/main" id="{ABE29010-2FE5-DA41-BA6D-E8471E2F9A5A}"/>
              </a:ext>
            </a:extLst>
          </p:cNvPr>
          <p:cNvSpPr/>
          <p:nvPr/>
        </p:nvSpPr>
        <p:spPr>
          <a:xfrm>
            <a:off x="567321" y="5150446"/>
            <a:ext cx="2930013" cy="794529"/>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"Deploying services today can take awhile and I just don't know where </a:t>
            </a:r>
            <a:b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to start."</a:t>
            </a:r>
          </a:p>
        </p:txBody>
      </p:sp>
      <p:sp>
        <p:nvSpPr>
          <p:cNvPr id="14" name="Rectangle 13">
            <a:extLst>
              <a:ext uri="{FF2B5EF4-FFF2-40B4-BE49-F238E27FC236}">
                <a16:creationId xmlns:a16="http://schemas.microsoft.com/office/drawing/2014/main" id="{CE73386B-4F74-D946-AD64-5A16B80830CC}"/>
              </a:ext>
            </a:extLst>
          </p:cNvPr>
          <p:cNvSpPr/>
          <p:nvPr/>
        </p:nvSpPr>
        <p:spPr>
          <a:xfrm>
            <a:off x="548639" y="4873447"/>
            <a:ext cx="647934"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Quote</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5" name="Rounded Rectangle 14">
            <a:extLst>
              <a:ext uri="{FF2B5EF4-FFF2-40B4-BE49-F238E27FC236}">
                <a16:creationId xmlns:a16="http://schemas.microsoft.com/office/drawing/2014/main" id="{117A9C06-E0F4-C643-AC89-50BF0E6DAAD9}"/>
              </a:ext>
            </a:extLst>
          </p:cNvPr>
          <p:cNvSpPr/>
          <p:nvPr/>
        </p:nvSpPr>
        <p:spPr>
          <a:xfrm>
            <a:off x="4205257" y="2271233"/>
            <a:ext cx="3373450"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Believes that simple is better</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Develops and deploys services and applications for Itaú</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Believes it takes too long to get applications to production</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assessment takes too long</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Stressed when applications go down</a:t>
            </a:r>
          </a:p>
        </p:txBody>
      </p:sp>
      <p:sp>
        <p:nvSpPr>
          <p:cNvPr id="16" name="Rectangle 15">
            <a:extLst>
              <a:ext uri="{FF2B5EF4-FFF2-40B4-BE49-F238E27FC236}">
                <a16:creationId xmlns:a16="http://schemas.microsoft.com/office/drawing/2014/main" id="{A6D3E40A-A242-D641-9671-702ED032BE1C}"/>
              </a:ext>
            </a:extLst>
          </p:cNvPr>
          <p:cNvSpPr/>
          <p:nvPr/>
        </p:nvSpPr>
        <p:spPr>
          <a:xfrm>
            <a:off x="4186575" y="1994234"/>
            <a:ext cx="1653017"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Beliefs &amp; behaviors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7" name="Rounded Rectangle 16">
            <a:extLst>
              <a:ext uri="{FF2B5EF4-FFF2-40B4-BE49-F238E27FC236}">
                <a16:creationId xmlns:a16="http://schemas.microsoft.com/office/drawing/2014/main" id="{54AEA8EA-3596-D049-A234-9FC6BFBA2623}"/>
              </a:ext>
            </a:extLst>
          </p:cNvPr>
          <p:cNvSpPr/>
          <p:nvPr/>
        </p:nvSpPr>
        <p:spPr>
          <a:xfrm>
            <a:off x="4205257" y="4355672"/>
            <a:ext cx="3373450"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Deploy applications to production</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Anticipate problems that may come up through the PRR process</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Leverage the best practices for high quality and reliable workloads</a:t>
            </a:r>
          </a:p>
        </p:txBody>
      </p:sp>
      <p:sp>
        <p:nvSpPr>
          <p:cNvPr id="18" name="Rectangle 17">
            <a:extLst>
              <a:ext uri="{FF2B5EF4-FFF2-40B4-BE49-F238E27FC236}">
                <a16:creationId xmlns:a16="http://schemas.microsoft.com/office/drawing/2014/main" id="{1B9BCC09-61E2-234F-9ED4-3F07B209A26F}"/>
              </a:ext>
            </a:extLst>
          </p:cNvPr>
          <p:cNvSpPr/>
          <p:nvPr/>
        </p:nvSpPr>
        <p:spPr>
          <a:xfrm>
            <a:off x="4186575" y="4088505"/>
            <a:ext cx="603050"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Goals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23" name="Rounded Rectangle 22">
            <a:extLst>
              <a:ext uri="{FF2B5EF4-FFF2-40B4-BE49-F238E27FC236}">
                <a16:creationId xmlns:a16="http://schemas.microsoft.com/office/drawing/2014/main" id="{86AAFF87-B5B5-384A-A15C-9A6A536B4FB7}"/>
              </a:ext>
            </a:extLst>
          </p:cNvPr>
          <p:cNvSpPr/>
          <p:nvPr/>
        </p:nvSpPr>
        <p:spPr>
          <a:xfrm>
            <a:off x="7931682" y="2271233"/>
            <a:ext cx="3373450"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Investing too much time in the PRR process (2 weeks per pillar.  About 1 month total)</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Managing governance bureaucracy</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technical debt backlog produced as a result of the PRR review</a:t>
            </a:r>
          </a:p>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Rectangle 23">
            <a:extLst>
              <a:ext uri="{FF2B5EF4-FFF2-40B4-BE49-F238E27FC236}">
                <a16:creationId xmlns:a16="http://schemas.microsoft.com/office/drawing/2014/main" id="{AC9A683C-3BE3-8D47-B09F-8598C2CD58DC}"/>
              </a:ext>
            </a:extLst>
          </p:cNvPr>
          <p:cNvSpPr/>
          <p:nvPr/>
        </p:nvSpPr>
        <p:spPr>
          <a:xfrm>
            <a:off x="7913000" y="1994234"/>
            <a:ext cx="1059906"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Pain points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25" name="Rounded Rectangle 24">
            <a:extLst>
              <a:ext uri="{FF2B5EF4-FFF2-40B4-BE49-F238E27FC236}">
                <a16:creationId xmlns:a16="http://schemas.microsoft.com/office/drawing/2014/main" id="{63ABEB13-2008-0245-BDA2-606DFEDEFB95}"/>
              </a:ext>
            </a:extLst>
          </p:cNvPr>
          <p:cNvSpPr/>
          <p:nvPr/>
        </p:nvSpPr>
        <p:spPr>
          <a:xfrm>
            <a:off x="7931682" y="4365504"/>
            <a:ext cx="3373450"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Speed. Speed. Speed.</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Being recognized for his and his team’s work</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Getting the job done quickly with high quality</a:t>
            </a:r>
          </a:p>
          <a:p>
            <a:pPr marL="171450" indent="-171450">
              <a:spcAft>
                <a:spcPts val="400"/>
              </a:spcAft>
              <a:buFont typeface="Arial" panose="020B0604020202020204" pitchFamily="34" charset="0"/>
              <a:buChar char="•"/>
            </a:pP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Constantly improving</a:t>
            </a:r>
          </a:p>
        </p:txBody>
      </p:sp>
      <p:sp>
        <p:nvSpPr>
          <p:cNvPr id="26" name="Rectangle 25">
            <a:extLst>
              <a:ext uri="{FF2B5EF4-FFF2-40B4-BE49-F238E27FC236}">
                <a16:creationId xmlns:a16="http://schemas.microsoft.com/office/drawing/2014/main" id="{4FBA4035-2D13-5543-A6BB-5528E1E1054B}"/>
              </a:ext>
            </a:extLst>
          </p:cNvPr>
          <p:cNvSpPr/>
          <p:nvPr/>
        </p:nvSpPr>
        <p:spPr>
          <a:xfrm>
            <a:off x="7913000" y="4088505"/>
            <a:ext cx="1112805"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Motivations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cxnSp>
        <p:nvCxnSpPr>
          <p:cNvPr id="27" name="Straight Connector 26">
            <a:extLst>
              <a:ext uri="{FF2B5EF4-FFF2-40B4-BE49-F238E27FC236}">
                <a16:creationId xmlns:a16="http://schemas.microsoft.com/office/drawing/2014/main" id="{BB821FDB-7A08-4D4D-8EDC-809CE8DDE556}"/>
              </a:ext>
            </a:extLst>
          </p:cNvPr>
          <p:cNvCxnSpPr>
            <a:cxnSpLocks/>
          </p:cNvCxnSpPr>
          <p:nvPr/>
        </p:nvCxnSpPr>
        <p:spPr>
          <a:xfrm>
            <a:off x="3856383" y="2048536"/>
            <a:ext cx="0" cy="4008135"/>
          </a:xfrm>
          <a:prstGeom prst="line">
            <a:avLst/>
          </a:prstGeom>
          <a:ln w="12700">
            <a:solidFill>
              <a:srgbClr val="D6DCE5">
                <a:alpha val="50196"/>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10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17EE5ACD-7239-E641-A0B6-4CB00274BB52}"/>
              </a:ext>
            </a:extLst>
          </p:cNvPr>
          <p:cNvSpPr/>
          <p:nvPr/>
        </p:nvSpPr>
        <p:spPr>
          <a:xfrm>
            <a:off x="4683634" y="2271232"/>
            <a:ext cx="3097155"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7</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Empathy mapping</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deep dive recap</a:t>
            </a:r>
          </a:p>
        </p:txBody>
      </p:sp>
      <p:sp>
        <p:nvSpPr>
          <p:cNvPr id="7" name="Rounded Rectangle 6">
            <a:extLst>
              <a:ext uri="{FF2B5EF4-FFF2-40B4-BE49-F238E27FC236}">
                <a16:creationId xmlns:a16="http://schemas.microsoft.com/office/drawing/2014/main" id="{F247E0B8-987B-004B-A876-C0A388BBFD2B}"/>
              </a:ext>
            </a:extLst>
          </p:cNvPr>
          <p:cNvSpPr/>
          <p:nvPr/>
        </p:nvSpPr>
        <p:spPr>
          <a:xfrm>
            <a:off x="8531451" y="2271233"/>
            <a:ext cx="2594225"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Rectangle 7">
            <a:extLst>
              <a:ext uri="{FF2B5EF4-FFF2-40B4-BE49-F238E27FC236}">
                <a16:creationId xmlns:a16="http://schemas.microsoft.com/office/drawing/2014/main" id="{B38AAA49-C674-3B46-9CB8-E8B442EE31B1}"/>
              </a:ext>
            </a:extLst>
          </p:cNvPr>
          <p:cNvSpPr/>
          <p:nvPr/>
        </p:nvSpPr>
        <p:spPr>
          <a:xfrm>
            <a:off x="8512769" y="1994234"/>
            <a:ext cx="583814" cy="276999"/>
          </a:xfrm>
          <a:prstGeom prst="rect">
            <a:avLst/>
          </a:prstGeom>
        </p:spPr>
        <p:txBody>
          <a:bodyPr wrap="none">
            <a:spAutoFit/>
          </a:bodyPr>
          <a:lstStyle/>
          <a:p>
            <a:r>
              <a:rPr lang="en-US" sz="120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rPr>
              <a:t>Pains</a:t>
            </a:r>
            <a:endParaRPr lang="en-US" sz="1400" b="1" dirty="0">
              <a:solidFill>
                <a:srgbClr val="FF9900"/>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0" name="Rounded Rectangle 9">
            <a:extLst>
              <a:ext uri="{FF2B5EF4-FFF2-40B4-BE49-F238E27FC236}">
                <a16:creationId xmlns:a16="http://schemas.microsoft.com/office/drawing/2014/main" id="{ABF45779-6D1C-C740-A2AE-F7264F073C92}"/>
              </a:ext>
            </a:extLst>
          </p:cNvPr>
          <p:cNvSpPr/>
          <p:nvPr/>
        </p:nvSpPr>
        <p:spPr>
          <a:xfrm>
            <a:off x="8531451" y="4355672"/>
            <a:ext cx="2594225"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Rectangle 11">
            <a:extLst>
              <a:ext uri="{FF2B5EF4-FFF2-40B4-BE49-F238E27FC236}">
                <a16:creationId xmlns:a16="http://schemas.microsoft.com/office/drawing/2014/main" id="{B182A8A0-6CE9-004C-AE89-35632A30A1BC}"/>
              </a:ext>
            </a:extLst>
          </p:cNvPr>
          <p:cNvSpPr/>
          <p:nvPr/>
        </p:nvSpPr>
        <p:spPr>
          <a:xfrm>
            <a:off x="8512769" y="4088505"/>
            <a:ext cx="598241" cy="276999"/>
          </a:xfrm>
          <a:prstGeom prst="rect">
            <a:avLst/>
          </a:prstGeom>
        </p:spPr>
        <p:txBody>
          <a:bodyPr wrap="none">
            <a:spAutoFit/>
          </a:bodyPr>
          <a:lstStyle/>
          <a:p>
            <a:r>
              <a:rPr lang="en-US" sz="1200" b="1" dirty="0">
                <a:solidFill>
                  <a:srgbClr val="59C1A9"/>
                </a:solidFill>
                <a:latin typeface="Amazon Ember Heavy" panose="020B0603020204020204" pitchFamily="34" charset="0"/>
                <a:ea typeface="Amazon Ember Heavy" panose="020B0603020204020204" pitchFamily="34" charset="0"/>
                <a:cs typeface="Amazon Ember Heavy" panose="020B0603020204020204" pitchFamily="34" charset="0"/>
              </a:rPr>
              <a:t>Gains</a:t>
            </a:r>
            <a:endParaRPr lang="en-US" sz="1400" b="1" dirty="0">
              <a:solidFill>
                <a:srgbClr val="59C1A9"/>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cxnSp>
        <p:nvCxnSpPr>
          <p:cNvPr id="13" name="Straight Connector 12">
            <a:extLst>
              <a:ext uri="{FF2B5EF4-FFF2-40B4-BE49-F238E27FC236}">
                <a16:creationId xmlns:a16="http://schemas.microsoft.com/office/drawing/2014/main" id="{07659B1D-6AEA-534E-BBAB-7EC778D66A5D}"/>
              </a:ext>
            </a:extLst>
          </p:cNvPr>
          <p:cNvCxnSpPr>
            <a:cxnSpLocks/>
          </p:cNvCxnSpPr>
          <p:nvPr/>
        </p:nvCxnSpPr>
        <p:spPr>
          <a:xfrm>
            <a:off x="8182577" y="2048536"/>
            <a:ext cx="0" cy="4008135"/>
          </a:xfrm>
          <a:prstGeom prst="line">
            <a:avLst/>
          </a:prstGeom>
          <a:ln w="12700">
            <a:solidFill>
              <a:srgbClr val="D6DCE5">
                <a:alpha val="50196"/>
              </a:srgbClr>
            </a:solidFill>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4EA833A8-931C-BD42-B660-7889CEAA8552}"/>
              </a:ext>
            </a:extLst>
          </p:cNvPr>
          <p:cNvSpPr/>
          <p:nvPr/>
        </p:nvSpPr>
        <p:spPr>
          <a:xfrm>
            <a:off x="4683634" y="4355672"/>
            <a:ext cx="3097155"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6" name="Rounded Rectangle 15">
            <a:extLst>
              <a:ext uri="{FF2B5EF4-FFF2-40B4-BE49-F238E27FC236}">
                <a16:creationId xmlns:a16="http://schemas.microsoft.com/office/drawing/2014/main" id="{334EC66A-C694-514D-ACBC-EF0DD958456D}"/>
              </a:ext>
            </a:extLst>
          </p:cNvPr>
          <p:cNvSpPr/>
          <p:nvPr/>
        </p:nvSpPr>
        <p:spPr>
          <a:xfrm>
            <a:off x="865244" y="2271232"/>
            <a:ext cx="3097155"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7" name="Rounded Rectangle 16">
            <a:extLst>
              <a:ext uri="{FF2B5EF4-FFF2-40B4-BE49-F238E27FC236}">
                <a16:creationId xmlns:a16="http://schemas.microsoft.com/office/drawing/2014/main" id="{156B6490-8E24-6E48-BC1E-DF9B6176A4EC}"/>
              </a:ext>
            </a:extLst>
          </p:cNvPr>
          <p:cNvSpPr/>
          <p:nvPr/>
        </p:nvSpPr>
        <p:spPr>
          <a:xfrm>
            <a:off x="865245" y="4355672"/>
            <a:ext cx="3097154" cy="1691167"/>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171450" indent="-171450">
              <a:spcAft>
                <a:spcPts val="400"/>
              </a:spcAft>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5" name="Picture 4" descr="man wearing black and white top">
            <a:extLst>
              <a:ext uri="{FF2B5EF4-FFF2-40B4-BE49-F238E27FC236}">
                <a16:creationId xmlns:a16="http://schemas.microsoft.com/office/drawing/2014/main" id="{FEAAF1E4-8E7D-0348-ABB7-D4EB5808226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34" r="14805"/>
          <a:stretch/>
        </p:blipFill>
        <p:spPr bwMode="auto">
          <a:xfrm>
            <a:off x="3323311" y="3024141"/>
            <a:ext cx="1984991" cy="1992063"/>
          </a:xfrm>
          <a:prstGeom prst="roundRect">
            <a:avLst>
              <a:gd name="adj" fmla="val 50000"/>
            </a:avLst>
          </a:prstGeom>
          <a:solidFill>
            <a:srgbClr val="FFFFFF">
              <a:shade val="85000"/>
            </a:srgbClr>
          </a:solidFill>
          <a:ln w="28575">
            <a:solidFill>
              <a:srgbClr val="5682FF"/>
            </a:solidFill>
          </a:ln>
          <a:effectLst/>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D99B9877-856D-434B-AA79-83768BBC0229}"/>
              </a:ext>
            </a:extLst>
          </p:cNvPr>
          <p:cNvSpPr/>
          <p:nvPr/>
        </p:nvSpPr>
        <p:spPr>
          <a:xfrm>
            <a:off x="865244" y="1994234"/>
            <a:ext cx="521297"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Says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19" name="Rectangle 18">
            <a:extLst>
              <a:ext uri="{FF2B5EF4-FFF2-40B4-BE49-F238E27FC236}">
                <a16:creationId xmlns:a16="http://schemas.microsoft.com/office/drawing/2014/main" id="{6C7DFDB3-31CD-834E-8B90-7421C064EAC0}"/>
              </a:ext>
            </a:extLst>
          </p:cNvPr>
          <p:cNvSpPr/>
          <p:nvPr/>
        </p:nvSpPr>
        <p:spPr>
          <a:xfrm>
            <a:off x="7092780" y="1994234"/>
            <a:ext cx="688009" cy="276999"/>
          </a:xfrm>
          <a:prstGeom prst="rect">
            <a:avLst/>
          </a:prstGeom>
        </p:spPr>
        <p:txBody>
          <a:bodyPr wrap="none">
            <a:spAutoFit/>
          </a:bodyPr>
          <a:lstStyle/>
          <a:p>
            <a:pPr algn="r"/>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Thinks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20" name="Rectangle 19">
            <a:extLst>
              <a:ext uri="{FF2B5EF4-FFF2-40B4-BE49-F238E27FC236}">
                <a16:creationId xmlns:a16="http://schemas.microsoft.com/office/drawing/2014/main" id="{F05E6192-0C36-F94C-AE32-EACCB282BEC0}"/>
              </a:ext>
            </a:extLst>
          </p:cNvPr>
          <p:cNvSpPr/>
          <p:nvPr/>
        </p:nvSpPr>
        <p:spPr>
          <a:xfrm>
            <a:off x="865244" y="6064789"/>
            <a:ext cx="548548" cy="276999"/>
          </a:xfrm>
          <a:prstGeom prst="rect">
            <a:avLst/>
          </a:prstGeom>
        </p:spPr>
        <p:txBody>
          <a:bodyPr wrap="none">
            <a:spAutoFit/>
          </a:bodyPr>
          <a:lstStyle/>
          <a:p>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Does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21" name="Rectangle 20">
            <a:extLst>
              <a:ext uri="{FF2B5EF4-FFF2-40B4-BE49-F238E27FC236}">
                <a16:creationId xmlns:a16="http://schemas.microsoft.com/office/drawing/2014/main" id="{1FC9EA77-80D6-C94B-AFE5-26B8DBDA6974}"/>
              </a:ext>
            </a:extLst>
          </p:cNvPr>
          <p:cNvSpPr/>
          <p:nvPr/>
        </p:nvSpPr>
        <p:spPr>
          <a:xfrm>
            <a:off x="7216211" y="6064789"/>
            <a:ext cx="564578" cy="276999"/>
          </a:xfrm>
          <a:prstGeom prst="rect">
            <a:avLst/>
          </a:prstGeom>
        </p:spPr>
        <p:txBody>
          <a:bodyPr wrap="none">
            <a:spAutoFit/>
          </a:bodyPr>
          <a:lstStyle/>
          <a:p>
            <a:pPr algn="r"/>
            <a:r>
              <a:rPr lang="en-US" sz="12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Feels</a:t>
            </a:r>
            <a:endParaRPr lang="en-US" sz="1400" b="1" dirty="0">
              <a:solidFill>
                <a:schemeClr val="tx2">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endParaRPr>
          </a:p>
        </p:txBody>
      </p:sp>
      <p:sp>
        <p:nvSpPr>
          <p:cNvPr id="22" name="Title 1">
            <a:extLst>
              <a:ext uri="{FF2B5EF4-FFF2-40B4-BE49-F238E27FC236}">
                <a16:creationId xmlns:a16="http://schemas.microsoft.com/office/drawing/2014/main" id="{944B5080-DC63-2F4D-A051-1D6C3C7D0056}"/>
              </a:ext>
            </a:extLst>
          </p:cNvPr>
          <p:cNvSpPr txBox="1">
            <a:spLocks/>
          </p:cNvSpPr>
          <p:nvPr/>
        </p:nvSpPr>
        <p:spPr>
          <a:xfrm>
            <a:off x="3336895" y="4452300"/>
            <a:ext cx="1948754" cy="30400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gn="ctr"/>
            <a:r>
              <a:rPr lang="en-US" sz="1400"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Shawn Carter</a:t>
            </a:r>
          </a:p>
        </p:txBody>
      </p:sp>
      <p:sp>
        <p:nvSpPr>
          <p:cNvPr id="23" name="Title 1">
            <a:extLst>
              <a:ext uri="{FF2B5EF4-FFF2-40B4-BE49-F238E27FC236}">
                <a16:creationId xmlns:a16="http://schemas.microsoft.com/office/drawing/2014/main" id="{650D0F1E-F092-B848-987C-C1055D606DD9}"/>
              </a:ext>
            </a:extLst>
          </p:cNvPr>
          <p:cNvSpPr txBox="1">
            <a:spLocks/>
          </p:cNvSpPr>
          <p:nvPr/>
        </p:nvSpPr>
        <p:spPr>
          <a:xfrm>
            <a:off x="3336895" y="4662878"/>
            <a:ext cx="1948754" cy="30400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gn="ctr"/>
            <a:r>
              <a:rPr lang="en-US" sz="1000" b="0" dirty="0">
                <a:solidFill>
                  <a:schemeClr val="tx2">
                    <a:lumMod val="40000"/>
                    <a:lumOff val="60000"/>
                  </a:schemeClr>
                </a:solidFill>
                <a:latin typeface="Amazon Ember" panose="020B0603020204020204" pitchFamily="34" charset="0"/>
                <a:ea typeface="Amazon Ember" panose="020B0603020204020204" pitchFamily="34" charset="0"/>
                <a:cs typeface="Amazon Ember" panose="020B0603020204020204" pitchFamily="34" charset="0"/>
              </a:rPr>
              <a:t>Itaú architect</a:t>
            </a:r>
          </a:p>
        </p:txBody>
      </p:sp>
      <p:sp>
        <p:nvSpPr>
          <p:cNvPr id="24" name="Title 1">
            <a:extLst>
              <a:ext uri="{FF2B5EF4-FFF2-40B4-BE49-F238E27FC236}">
                <a16:creationId xmlns:a16="http://schemas.microsoft.com/office/drawing/2014/main" id="{E0717B60-9427-C54F-8159-75DD6091B1AD}"/>
              </a:ext>
            </a:extLst>
          </p:cNvPr>
          <p:cNvSpPr txBox="1">
            <a:spLocks/>
          </p:cNvSpPr>
          <p:nvPr/>
        </p:nvSpPr>
        <p:spPr>
          <a:xfrm>
            <a:off x="548640" y="1414816"/>
            <a:ext cx="10966420"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Empathy mapping enabled the team to understand Shawn’s needs deeper that we need to solve for.</a:t>
            </a:r>
          </a:p>
        </p:txBody>
      </p:sp>
      <p:sp>
        <p:nvSpPr>
          <p:cNvPr id="25" name="Rounded Rectangle 24">
            <a:extLst>
              <a:ext uri="{FF2B5EF4-FFF2-40B4-BE49-F238E27FC236}">
                <a16:creationId xmlns:a16="http://schemas.microsoft.com/office/drawing/2014/main" id="{2E61DC75-41E2-AB4C-806C-81EA79C6ADDA}"/>
              </a:ext>
            </a:extLst>
          </p:cNvPr>
          <p:cNvSpPr/>
          <p:nvPr/>
        </p:nvSpPr>
        <p:spPr>
          <a:xfrm>
            <a:off x="981259" y="2391636"/>
            <a:ext cx="1219676"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“I don’t know what you expect out of this question.”</a:t>
            </a:r>
          </a:p>
        </p:txBody>
      </p:sp>
      <p:sp>
        <p:nvSpPr>
          <p:cNvPr id="26" name="Rounded Rectangle 25">
            <a:extLst>
              <a:ext uri="{FF2B5EF4-FFF2-40B4-BE49-F238E27FC236}">
                <a16:creationId xmlns:a16="http://schemas.microsoft.com/office/drawing/2014/main" id="{4F888076-3ECF-A94B-8835-168A2057ADFF}"/>
              </a:ext>
            </a:extLst>
          </p:cNvPr>
          <p:cNvSpPr/>
          <p:nvPr/>
        </p:nvSpPr>
        <p:spPr>
          <a:xfrm>
            <a:off x="2329148" y="2391636"/>
            <a:ext cx="1495506"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“Why does PRR have so many questions in the process?”</a:t>
            </a:r>
          </a:p>
        </p:txBody>
      </p:sp>
      <p:sp>
        <p:nvSpPr>
          <p:cNvPr id="27" name="Rounded Rectangle 26">
            <a:extLst>
              <a:ext uri="{FF2B5EF4-FFF2-40B4-BE49-F238E27FC236}">
                <a16:creationId xmlns:a16="http://schemas.microsoft.com/office/drawing/2014/main" id="{BF2AA5FD-91A0-F649-828A-34B905BBC5E8}"/>
              </a:ext>
            </a:extLst>
          </p:cNvPr>
          <p:cNvSpPr/>
          <p:nvPr/>
        </p:nvSpPr>
        <p:spPr>
          <a:xfrm>
            <a:off x="4811847" y="2391636"/>
            <a:ext cx="1078999"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Is this process worth it?</a:t>
            </a:r>
          </a:p>
        </p:txBody>
      </p:sp>
      <p:sp>
        <p:nvSpPr>
          <p:cNvPr id="28" name="Rounded Rectangle 27">
            <a:extLst>
              <a:ext uri="{FF2B5EF4-FFF2-40B4-BE49-F238E27FC236}">
                <a16:creationId xmlns:a16="http://schemas.microsoft.com/office/drawing/2014/main" id="{CEDC155D-0ECF-EB45-8911-DAC3404C1280}"/>
              </a:ext>
            </a:extLst>
          </p:cNvPr>
          <p:cNvSpPr/>
          <p:nvPr/>
        </p:nvSpPr>
        <p:spPr>
          <a:xfrm>
            <a:off x="5981224" y="2391636"/>
            <a:ext cx="1615330"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This process is taking way too much time.</a:t>
            </a:r>
          </a:p>
        </p:txBody>
      </p:sp>
      <p:sp>
        <p:nvSpPr>
          <p:cNvPr id="29" name="Rounded Rectangle 28">
            <a:extLst>
              <a:ext uri="{FF2B5EF4-FFF2-40B4-BE49-F238E27FC236}">
                <a16:creationId xmlns:a16="http://schemas.microsoft.com/office/drawing/2014/main" id="{55F23838-1B34-674C-8D56-AFACB39722ED}"/>
              </a:ext>
            </a:extLst>
          </p:cNvPr>
          <p:cNvSpPr/>
          <p:nvPr/>
        </p:nvSpPr>
        <p:spPr>
          <a:xfrm>
            <a:off x="981259" y="2910382"/>
            <a:ext cx="1219676"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“Sorry, I have to drop to another meeting.”</a:t>
            </a:r>
          </a:p>
        </p:txBody>
      </p:sp>
      <p:sp>
        <p:nvSpPr>
          <p:cNvPr id="30" name="Rounded Rectangle 29">
            <a:extLst>
              <a:ext uri="{FF2B5EF4-FFF2-40B4-BE49-F238E27FC236}">
                <a16:creationId xmlns:a16="http://schemas.microsoft.com/office/drawing/2014/main" id="{AD1B11FE-87CC-024E-888C-C0EB621ABF36}"/>
              </a:ext>
            </a:extLst>
          </p:cNvPr>
          <p:cNvSpPr/>
          <p:nvPr/>
        </p:nvSpPr>
        <p:spPr>
          <a:xfrm>
            <a:off x="2329148" y="2910382"/>
            <a:ext cx="994163"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“How do I resolve this tech debt?”</a:t>
            </a:r>
          </a:p>
        </p:txBody>
      </p:sp>
      <p:sp>
        <p:nvSpPr>
          <p:cNvPr id="31" name="Rounded Rectangle 30">
            <a:extLst>
              <a:ext uri="{FF2B5EF4-FFF2-40B4-BE49-F238E27FC236}">
                <a16:creationId xmlns:a16="http://schemas.microsoft.com/office/drawing/2014/main" id="{86A1C33B-770E-2A42-BE02-0AADB64D4606}"/>
              </a:ext>
            </a:extLst>
          </p:cNvPr>
          <p:cNvSpPr/>
          <p:nvPr/>
        </p:nvSpPr>
        <p:spPr>
          <a:xfrm>
            <a:off x="1353869" y="3411544"/>
            <a:ext cx="1219676"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“Won’t the PRR process just bring us more cost?”</a:t>
            </a:r>
          </a:p>
        </p:txBody>
      </p:sp>
      <p:sp>
        <p:nvSpPr>
          <p:cNvPr id="32" name="Rounded Rectangle 31">
            <a:extLst>
              <a:ext uri="{FF2B5EF4-FFF2-40B4-BE49-F238E27FC236}">
                <a16:creationId xmlns:a16="http://schemas.microsoft.com/office/drawing/2014/main" id="{49F0249F-5606-D846-BB5C-0ADDF2148E30}"/>
              </a:ext>
            </a:extLst>
          </p:cNvPr>
          <p:cNvSpPr/>
          <p:nvPr/>
        </p:nvSpPr>
        <p:spPr>
          <a:xfrm>
            <a:off x="5181124" y="2892798"/>
            <a:ext cx="1078999"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Oh great! Another issue to my backlog...</a:t>
            </a:r>
          </a:p>
        </p:txBody>
      </p:sp>
      <p:sp>
        <p:nvSpPr>
          <p:cNvPr id="33" name="Rounded Rectangle 32">
            <a:extLst>
              <a:ext uri="{FF2B5EF4-FFF2-40B4-BE49-F238E27FC236}">
                <a16:creationId xmlns:a16="http://schemas.microsoft.com/office/drawing/2014/main" id="{A8C7508F-8D4B-9847-ACD0-FF34B000B80A}"/>
              </a:ext>
            </a:extLst>
          </p:cNvPr>
          <p:cNvSpPr/>
          <p:nvPr/>
        </p:nvSpPr>
        <p:spPr>
          <a:xfrm>
            <a:off x="6403255" y="2892798"/>
            <a:ext cx="1193299"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Wonder what would happen if I skipped the PRR review</a:t>
            </a:r>
          </a:p>
        </p:txBody>
      </p:sp>
      <p:sp>
        <p:nvSpPr>
          <p:cNvPr id="34" name="Rounded Rectangle 33">
            <a:extLst>
              <a:ext uri="{FF2B5EF4-FFF2-40B4-BE49-F238E27FC236}">
                <a16:creationId xmlns:a16="http://schemas.microsoft.com/office/drawing/2014/main" id="{D819177B-5C0F-DF42-B347-81E0C8F6F723}"/>
              </a:ext>
            </a:extLst>
          </p:cNvPr>
          <p:cNvSpPr/>
          <p:nvPr/>
        </p:nvSpPr>
        <p:spPr>
          <a:xfrm>
            <a:off x="5447491" y="3393960"/>
            <a:ext cx="1193299"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Will my product be more reliable after this process?</a:t>
            </a:r>
          </a:p>
        </p:txBody>
      </p:sp>
      <p:sp>
        <p:nvSpPr>
          <p:cNvPr id="35" name="Rounded Rectangle 34">
            <a:extLst>
              <a:ext uri="{FF2B5EF4-FFF2-40B4-BE49-F238E27FC236}">
                <a16:creationId xmlns:a16="http://schemas.microsoft.com/office/drawing/2014/main" id="{C6BAA1BE-94D3-8F49-99CE-C57DB568BD74}"/>
              </a:ext>
            </a:extLst>
          </p:cNvPr>
          <p:cNvSpPr/>
          <p:nvPr/>
        </p:nvSpPr>
        <p:spPr>
          <a:xfrm>
            <a:off x="990052" y="4492998"/>
            <a:ext cx="844518"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Taking notes</a:t>
            </a:r>
          </a:p>
        </p:txBody>
      </p:sp>
      <p:sp>
        <p:nvSpPr>
          <p:cNvPr id="36" name="Rounded Rectangle 35">
            <a:extLst>
              <a:ext uri="{FF2B5EF4-FFF2-40B4-BE49-F238E27FC236}">
                <a16:creationId xmlns:a16="http://schemas.microsoft.com/office/drawing/2014/main" id="{17F51DB3-18FE-A745-8F66-792C0080A96A}"/>
              </a:ext>
            </a:extLst>
          </p:cNvPr>
          <p:cNvSpPr/>
          <p:nvPr/>
        </p:nvSpPr>
        <p:spPr>
          <a:xfrm>
            <a:off x="1945533" y="4492997"/>
            <a:ext cx="1313085"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Trying to reach different people to answer the questions</a:t>
            </a:r>
          </a:p>
        </p:txBody>
      </p:sp>
      <p:sp>
        <p:nvSpPr>
          <p:cNvPr id="37" name="Rounded Rectangle 36">
            <a:extLst>
              <a:ext uri="{FF2B5EF4-FFF2-40B4-BE49-F238E27FC236}">
                <a16:creationId xmlns:a16="http://schemas.microsoft.com/office/drawing/2014/main" id="{57C8497A-B9FD-7043-B090-F1C6C64EC0D5}"/>
              </a:ext>
            </a:extLst>
          </p:cNvPr>
          <p:cNvSpPr/>
          <p:nvPr/>
        </p:nvSpPr>
        <p:spPr>
          <a:xfrm>
            <a:off x="995515" y="5012772"/>
            <a:ext cx="1386305"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Gather information and reference material for the PRR review</a:t>
            </a:r>
          </a:p>
        </p:txBody>
      </p:sp>
      <p:sp>
        <p:nvSpPr>
          <p:cNvPr id="38" name="Rounded Rectangle 37">
            <a:extLst>
              <a:ext uri="{FF2B5EF4-FFF2-40B4-BE49-F238E27FC236}">
                <a16:creationId xmlns:a16="http://schemas.microsoft.com/office/drawing/2014/main" id="{7D08B661-F079-2C48-B094-D9415B7187C2}"/>
              </a:ext>
            </a:extLst>
          </p:cNvPr>
          <p:cNvSpPr/>
          <p:nvPr/>
        </p:nvSpPr>
        <p:spPr>
          <a:xfrm>
            <a:off x="2557108" y="5012772"/>
            <a:ext cx="1031573"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Redirect questions to another team</a:t>
            </a:r>
          </a:p>
        </p:txBody>
      </p:sp>
      <p:sp>
        <p:nvSpPr>
          <p:cNvPr id="39" name="Rounded Rectangle 38">
            <a:extLst>
              <a:ext uri="{FF2B5EF4-FFF2-40B4-BE49-F238E27FC236}">
                <a16:creationId xmlns:a16="http://schemas.microsoft.com/office/drawing/2014/main" id="{60D1F510-9DC7-FF40-951D-DB9D4B2B3608}"/>
              </a:ext>
            </a:extLst>
          </p:cNvPr>
          <p:cNvSpPr/>
          <p:nvPr/>
        </p:nvSpPr>
        <p:spPr>
          <a:xfrm>
            <a:off x="996787" y="5536845"/>
            <a:ext cx="1204148"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Providing evidence to the questions being asked</a:t>
            </a:r>
          </a:p>
        </p:txBody>
      </p:sp>
      <p:sp>
        <p:nvSpPr>
          <p:cNvPr id="40" name="Rounded Rectangle 39">
            <a:extLst>
              <a:ext uri="{FF2B5EF4-FFF2-40B4-BE49-F238E27FC236}">
                <a16:creationId xmlns:a16="http://schemas.microsoft.com/office/drawing/2014/main" id="{C620D987-9371-A74F-B036-11DA656C13CF}"/>
              </a:ext>
            </a:extLst>
          </p:cNvPr>
          <p:cNvSpPr/>
          <p:nvPr/>
        </p:nvSpPr>
        <p:spPr>
          <a:xfrm>
            <a:off x="2333218" y="5536845"/>
            <a:ext cx="1204148"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Preparing for the upcoming PRR assessment</a:t>
            </a:r>
          </a:p>
        </p:txBody>
      </p:sp>
      <p:sp>
        <p:nvSpPr>
          <p:cNvPr id="41" name="Rounded Rectangle 40">
            <a:extLst>
              <a:ext uri="{FF2B5EF4-FFF2-40B4-BE49-F238E27FC236}">
                <a16:creationId xmlns:a16="http://schemas.microsoft.com/office/drawing/2014/main" id="{CAEED7E2-A255-1C48-87C4-3B444B7A72F7}"/>
              </a:ext>
            </a:extLst>
          </p:cNvPr>
          <p:cNvSpPr/>
          <p:nvPr/>
        </p:nvSpPr>
        <p:spPr>
          <a:xfrm>
            <a:off x="5276357" y="4464047"/>
            <a:ext cx="894383"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Excited for production release</a:t>
            </a:r>
          </a:p>
        </p:txBody>
      </p:sp>
      <p:sp>
        <p:nvSpPr>
          <p:cNvPr id="42" name="Rounded Rectangle 41">
            <a:extLst>
              <a:ext uri="{FF2B5EF4-FFF2-40B4-BE49-F238E27FC236}">
                <a16:creationId xmlns:a16="http://schemas.microsoft.com/office/drawing/2014/main" id="{B5963B96-D536-D647-B89B-B798A06A2AFF}"/>
              </a:ext>
            </a:extLst>
          </p:cNvPr>
          <p:cNvSpPr/>
          <p:nvPr/>
        </p:nvSpPr>
        <p:spPr>
          <a:xfrm>
            <a:off x="6225927" y="4464047"/>
            <a:ext cx="1443803"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Disappointed the PRR process slowed the progress to production</a:t>
            </a:r>
          </a:p>
        </p:txBody>
      </p:sp>
      <p:sp>
        <p:nvSpPr>
          <p:cNvPr id="43" name="Rounded Rectangle 42">
            <a:extLst>
              <a:ext uri="{FF2B5EF4-FFF2-40B4-BE49-F238E27FC236}">
                <a16:creationId xmlns:a16="http://schemas.microsoft.com/office/drawing/2014/main" id="{21871C4F-D22F-8046-A500-A4258E4F65D4}"/>
              </a:ext>
            </a:extLst>
          </p:cNvPr>
          <p:cNvSpPr/>
          <p:nvPr/>
        </p:nvSpPr>
        <p:spPr>
          <a:xfrm>
            <a:off x="4879792" y="5010898"/>
            <a:ext cx="1011054"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Bored by spending so much time in interview</a:t>
            </a:r>
          </a:p>
        </p:txBody>
      </p:sp>
      <p:sp>
        <p:nvSpPr>
          <p:cNvPr id="44" name="Rounded Rectangle 43">
            <a:extLst>
              <a:ext uri="{FF2B5EF4-FFF2-40B4-BE49-F238E27FC236}">
                <a16:creationId xmlns:a16="http://schemas.microsoft.com/office/drawing/2014/main" id="{936F272B-6F2C-0344-A7E9-5497E4632719}"/>
              </a:ext>
            </a:extLst>
          </p:cNvPr>
          <p:cNvSpPr/>
          <p:nvPr/>
        </p:nvSpPr>
        <p:spPr>
          <a:xfrm>
            <a:off x="5996414" y="5010898"/>
            <a:ext cx="1673315"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Confident the product will now be within the bank’s security parameters</a:t>
            </a:r>
          </a:p>
        </p:txBody>
      </p:sp>
      <p:sp>
        <p:nvSpPr>
          <p:cNvPr id="45" name="Rounded Rectangle 44">
            <a:extLst>
              <a:ext uri="{FF2B5EF4-FFF2-40B4-BE49-F238E27FC236}">
                <a16:creationId xmlns:a16="http://schemas.microsoft.com/office/drawing/2014/main" id="{A732B88E-F333-3F40-A281-7E8906803F61}"/>
              </a:ext>
            </a:extLst>
          </p:cNvPr>
          <p:cNvSpPr/>
          <p:nvPr/>
        </p:nvSpPr>
        <p:spPr>
          <a:xfrm>
            <a:off x="4811847" y="5536845"/>
            <a:ext cx="1100949"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Anxious due to deadlines</a:t>
            </a:r>
          </a:p>
        </p:txBody>
      </p:sp>
      <p:sp>
        <p:nvSpPr>
          <p:cNvPr id="46" name="Rounded Rectangle 45">
            <a:extLst>
              <a:ext uri="{FF2B5EF4-FFF2-40B4-BE49-F238E27FC236}">
                <a16:creationId xmlns:a16="http://schemas.microsoft.com/office/drawing/2014/main" id="{4AEE8E40-2789-C442-8203-A3ADCAE30972}"/>
              </a:ext>
            </a:extLst>
          </p:cNvPr>
          <p:cNvSpPr/>
          <p:nvPr/>
        </p:nvSpPr>
        <p:spPr>
          <a:xfrm>
            <a:off x="6033978" y="5536845"/>
            <a:ext cx="600053"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Insecure</a:t>
            </a:r>
          </a:p>
        </p:txBody>
      </p:sp>
      <p:sp>
        <p:nvSpPr>
          <p:cNvPr id="47" name="Rounded Rectangle 46">
            <a:extLst>
              <a:ext uri="{FF2B5EF4-FFF2-40B4-BE49-F238E27FC236}">
                <a16:creationId xmlns:a16="http://schemas.microsoft.com/office/drawing/2014/main" id="{089F99A3-8D90-4645-B6EC-FA91E72DFAF4}"/>
              </a:ext>
            </a:extLst>
          </p:cNvPr>
          <p:cNvSpPr/>
          <p:nvPr/>
        </p:nvSpPr>
        <p:spPr>
          <a:xfrm>
            <a:off x="6738446" y="3393960"/>
            <a:ext cx="903153" cy="419789"/>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Should have started this earlier</a:t>
            </a:r>
          </a:p>
        </p:txBody>
      </p:sp>
      <p:sp>
        <p:nvSpPr>
          <p:cNvPr id="48" name="Rounded Rectangle 47">
            <a:extLst>
              <a:ext uri="{FF2B5EF4-FFF2-40B4-BE49-F238E27FC236}">
                <a16:creationId xmlns:a16="http://schemas.microsoft.com/office/drawing/2014/main" id="{616E0463-7C8D-B742-A987-EEE34F7062CF}"/>
              </a:ext>
            </a:extLst>
          </p:cNvPr>
          <p:cNvSpPr/>
          <p:nvPr/>
        </p:nvSpPr>
        <p:spPr>
          <a:xfrm>
            <a:off x="8707400" y="2365157"/>
            <a:ext cx="1615330" cy="324110"/>
          </a:xfrm>
          <a:prstGeom prst="roundRect">
            <a:avLst>
              <a:gd name="adj" fmla="val 918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Time consuming</a:t>
            </a:r>
          </a:p>
        </p:txBody>
      </p:sp>
      <p:sp>
        <p:nvSpPr>
          <p:cNvPr id="49" name="Rounded Rectangle 48">
            <a:extLst>
              <a:ext uri="{FF2B5EF4-FFF2-40B4-BE49-F238E27FC236}">
                <a16:creationId xmlns:a16="http://schemas.microsoft.com/office/drawing/2014/main" id="{B096C6AC-DB92-BB40-8176-F876F13ECA20}"/>
              </a:ext>
            </a:extLst>
          </p:cNvPr>
          <p:cNvSpPr/>
          <p:nvPr/>
        </p:nvSpPr>
        <p:spPr>
          <a:xfrm>
            <a:off x="8707400" y="2752019"/>
            <a:ext cx="1615330" cy="324110"/>
          </a:xfrm>
          <a:prstGeom prst="roundRect">
            <a:avLst>
              <a:gd name="adj" fmla="val 918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Many people involved in the process</a:t>
            </a:r>
          </a:p>
        </p:txBody>
      </p:sp>
      <p:sp>
        <p:nvSpPr>
          <p:cNvPr id="50" name="Rounded Rectangle 49">
            <a:extLst>
              <a:ext uri="{FF2B5EF4-FFF2-40B4-BE49-F238E27FC236}">
                <a16:creationId xmlns:a16="http://schemas.microsoft.com/office/drawing/2014/main" id="{24C766DF-F073-C04D-ACBF-051DD27FE1B7}"/>
              </a:ext>
            </a:extLst>
          </p:cNvPr>
          <p:cNvSpPr/>
          <p:nvPr/>
        </p:nvSpPr>
        <p:spPr>
          <a:xfrm>
            <a:off x="8707400" y="3147672"/>
            <a:ext cx="1615330" cy="324110"/>
          </a:xfrm>
          <a:prstGeom prst="roundRect">
            <a:avLst>
              <a:gd name="adj" fmla="val 918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Confusing</a:t>
            </a:r>
          </a:p>
        </p:txBody>
      </p:sp>
      <p:sp>
        <p:nvSpPr>
          <p:cNvPr id="51" name="Rounded Rectangle 50">
            <a:extLst>
              <a:ext uri="{FF2B5EF4-FFF2-40B4-BE49-F238E27FC236}">
                <a16:creationId xmlns:a16="http://schemas.microsoft.com/office/drawing/2014/main" id="{ADD311C6-DBD4-0B4F-818F-92E1B28DBD07}"/>
              </a:ext>
            </a:extLst>
          </p:cNvPr>
          <p:cNvSpPr/>
          <p:nvPr/>
        </p:nvSpPr>
        <p:spPr>
          <a:xfrm>
            <a:off x="8707400" y="3534534"/>
            <a:ext cx="1615330" cy="324110"/>
          </a:xfrm>
          <a:prstGeom prst="roundRect">
            <a:avLst>
              <a:gd name="adj" fmla="val 918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accent4">
                    <a:lumMod val="50000"/>
                  </a:schemeClr>
                </a:solidFill>
                <a:latin typeface="Amazon Ember" panose="020B0603020204020204" pitchFamily="34" charset="0"/>
                <a:ea typeface="Amazon Ember" panose="020B0603020204020204" pitchFamily="34" charset="0"/>
                <a:cs typeface="Amazon Ember" panose="020B0603020204020204" pitchFamily="34" charset="0"/>
              </a:rPr>
              <a:t>Adds work and effort</a:t>
            </a:r>
          </a:p>
        </p:txBody>
      </p:sp>
      <p:sp>
        <p:nvSpPr>
          <p:cNvPr id="52" name="Rounded Rectangle 51">
            <a:extLst>
              <a:ext uri="{FF2B5EF4-FFF2-40B4-BE49-F238E27FC236}">
                <a16:creationId xmlns:a16="http://schemas.microsoft.com/office/drawing/2014/main" id="{FA720ACF-5FAB-8544-93A9-564E7F2B6ED6}"/>
              </a:ext>
            </a:extLst>
          </p:cNvPr>
          <p:cNvSpPr/>
          <p:nvPr/>
        </p:nvSpPr>
        <p:spPr>
          <a:xfrm>
            <a:off x="8707400" y="4457726"/>
            <a:ext cx="1615330" cy="324110"/>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Quality services in production</a:t>
            </a:r>
          </a:p>
        </p:txBody>
      </p:sp>
      <p:sp>
        <p:nvSpPr>
          <p:cNvPr id="53" name="Rounded Rectangle 52">
            <a:extLst>
              <a:ext uri="{FF2B5EF4-FFF2-40B4-BE49-F238E27FC236}">
                <a16:creationId xmlns:a16="http://schemas.microsoft.com/office/drawing/2014/main" id="{646E8892-1B46-3948-A508-479EC1657C3C}"/>
              </a:ext>
            </a:extLst>
          </p:cNvPr>
          <p:cNvSpPr/>
          <p:nvPr/>
        </p:nvSpPr>
        <p:spPr>
          <a:xfrm>
            <a:off x="8707400" y="4844588"/>
            <a:ext cx="1615330" cy="324110"/>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Cost optimized solutions</a:t>
            </a:r>
          </a:p>
        </p:txBody>
      </p:sp>
      <p:sp>
        <p:nvSpPr>
          <p:cNvPr id="54" name="Rounded Rectangle 53">
            <a:extLst>
              <a:ext uri="{FF2B5EF4-FFF2-40B4-BE49-F238E27FC236}">
                <a16:creationId xmlns:a16="http://schemas.microsoft.com/office/drawing/2014/main" id="{C0A3415F-740E-D34E-A19E-4269EBAFF061}"/>
              </a:ext>
            </a:extLst>
          </p:cNvPr>
          <p:cNvSpPr/>
          <p:nvPr/>
        </p:nvSpPr>
        <p:spPr>
          <a:xfrm>
            <a:off x="8707400" y="5240241"/>
            <a:ext cx="1615330" cy="324110"/>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Decreases operational tasks</a:t>
            </a:r>
          </a:p>
        </p:txBody>
      </p:sp>
      <p:sp>
        <p:nvSpPr>
          <p:cNvPr id="55" name="Rounded Rectangle 54">
            <a:extLst>
              <a:ext uri="{FF2B5EF4-FFF2-40B4-BE49-F238E27FC236}">
                <a16:creationId xmlns:a16="http://schemas.microsoft.com/office/drawing/2014/main" id="{7FEB2622-2788-F343-A7DE-1520FECC5528}"/>
              </a:ext>
            </a:extLst>
          </p:cNvPr>
          <p:cNvSpPr/>
          <p:nvPr/>
        </p:nvSpPr>
        <p:spPr>
          <a:xfrm>
            <a:off x="8707400" y="5627103"/>
            <a:ext cx="1615330" cy="324110"/>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Running products with confidence</a:t>
            </a:r>
          </a:p>
        </p:txBody>
      </p:sp>
    </p:spTree>
    <p:extLst>
      <p:ext uri="{BB962C8B-B14F-4D97-AF65-F5344CB8AC3E}">
        <p14:creationId xmlns:p14="http://schemas.microsoft.com/office/powerpoint/2010/main" val="34811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8</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Problem opportunity</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deep dive recap</a:t>
            </a:r>
          </a:p>
        </p:txBody>
      </p:sp>
      <p:sp>
        <p:nvSpPr>
          <p:cNvPr id="5" name="Title 1">
            <a:extLst>
              <a:ext uri="{FF2B5EF4-FFF2-40B4-BE49-F238E27FC236}">
                <a16:creationId xmlns:a16="http://schemas.microsoft.com/office/drawing/2014/main" id="{5D07E9AE-34F7-224F-9076-B3B225B9D390}"/>
              </a:ext>
            </a:extLst>
          </p:cNvPr>
          <p:cNvSpPr txBox="1">
            <a:spLocks/>
          </p:cNvSpPr>
          <p:nvPr/>
        </p:nvSpPr>
        <p:spPr>
          <a:xfrm>
            <a:off x="548640" y="1289419"/>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Once the team aligned on the needs of Shawn, the team mapped out the challenges Shawn faces throughout the PRR process.</a:t>
            </a:r>
          </a:p>
        </p:txBody>
      </p:sp>
      <p:sp>
        <p:nvSpPr>
          <p:cNvPr id="7" name="Rounded Rectangle 6">
            <a:extLst>
              <a:ext uri="{FF2B5EF4-FFF2-40B4-BE49-F238E27FC236}">
                <a16:creationId xmlns:a16="http://schemas.microsoft.com/office/drawing/2014/main" id="{C554B9B6-2F20-4049-9123-AE39FF4ED594}"/>
              </a:ext>
            </a:extLst>
          </p:cNvPr>
          <p:cNvSpPr/>
          <p:nvPr/>
        </p:nvSpPr>
        <p:spPr>
          <a:xfrm>
            <a:off x="620774" y="2127868"/>
            <a:ext cx="3362141" cy="304402"/>
          </a:xfrm>
          <a:prstGeom prst="roundRect">
            <a:avLst>
              <a:gd name="adj" fmla="val 9184"/>
            </a:avLst>
          </a:prstGeom>
          <a:solidFill>
            <a:srgbClr val="5682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Prepare</a:t>
            </a:r>
          </a:p>
        </p:txBody>
      </p:sp>
      <p:sp>
        <p:nvSpPr>
          <p:cNvPr id="12" name="Rounded Rectangle 11">
            <a:extLst>
              <a:ext uri="{FF2B5EF4-FFF2-40B4-BE49-F238E27FC236}">
                <a16:creationId xmlns:a16="http://schemas.microsoft.com/office/drawing/2014/main" id="{0A0371D1-8E75-314C-8FB3-ED7B1C273A71}"/>
              </a:ext>
            </a:extLst>
          </p:cNvPr>
          <p:cNvSpPr/>
          <p:nvPr/>
        </p:nvSpPr>
        <p:spPr>
          <a:xfrm>
            <a:off x="4155281" y="2127868"/>
            <a:ext cx="3362141" cy="304402"/>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accent4">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Evaluate</a:t>
            </a:r>
          </a:p>
        </p:txBody>
      </p:sp>
      <p:sp>
        <p:nvSpPr>
          <p:cNvPr id="13" name="Rounded Rectangle 12">
            <a:extLst>
              <a:ext uri="{FF2B5EF4-FFF2-40B4-BE49-F238E27FC236}">
                <a16:creationId xmlns:a16="http://schemas.microsoft.com/office/drawing/2014/main" id="{2495A190-2494-5347-88D1-D596A0C89C52}"/>
              </a:ext>
            </a:extLst>
          </p:cNvPr>
          <p:cNvSpPr/>
          <p:nvPr/>
        </p:nvSpPr>
        <p:spPr>
          <a:xfrm>
            <a:off x="7654620" y="2127868"/>
            <a:ext cx="3362141" cy="304402"/>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Resolve</a:t>
            </a:r>
          </a:p>
        </p:txBody>
      </p:sp>
      <p:sp>
        <p:nvSpPr>
          <p:cNvPr id="14" name="Rounded Rectangle 13">
            <a:extLst>
              <a:ext uri="{FF2B5EF4-FFF2-40B4-BE49-F238E27FC236}">
                <a16:creationId xmlns:a16="http://schemas.microsoft.com/office/drawing/2014/main" id="{2A714128-01B1-5C41-BAC7-8ECD8455E329}"/>
              </a:ext>
            </a:extLst>
          </p:cNvPr>
          <p:cNvSpPr/>
          <p:nvPr/>
        </p:nvSpPr>
        <p:spPr>
          <a:xfrm>
            <a:off x="838319" y="2647800"/>
            <a:ext cx="1324589"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Why am I just now going through this?</a:t>
            </a:r>
          </a:p>
        </p:txBody>
      </p:sp>
      <p:sp>
        <p:nvSpPr>
          <p:cNvPr id="15" name="Rounded Rectangle 14">
            <a:extLst>
              <a:ext uri="{FF2B5EF4-FFF2-40B4-BE49-F238E27FC236}">
                <a16:creationId xmlns:a16="http://schemas.microsoft.com/office/drawing/2014/main" id="{4778FB08-527D-D942-8D73-264A84C74C1D}"/>
              </a:ext>
            </a:extLst>
          </p:cNvPr>
          <p:cNvSpPr/>
          <p:nvPr/>
        </p:nvSpPr>
        <p:spPr>
          <a:xfrm>
            <a:off x="2333011" y="2788477"/>
            <a:ext cx="1324589"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When should I do the PRR review?</a:t>
            </a:r>
          </a:p>
        </p:txBody>
      </p:sp>
      <p:sp>
        <p:nvSpPr>
          <p:cNvPr id="16" name="Rounded Rectangle 15">
            <a:extLst>
              <a:ext uri="{FF2B5EF4-FFF2-40B4-BE49-F238E27FC236}">
                <a16:creationId xmlns:a16="http://schemas.microsoft.com/office/drawing/2014/main" id="{4CF8FBD5-04CF-1C4E-85B6-96BB84B5AA51}"/>
              </a:ext>
            </a:extLst>
          </p:cNvPr>
          <p:cNvSpPr/>
          <p:nvPr/>
        </p:nvSpPr>
        <p:spPr>
          <a:xfrm>
            <a:off x="732812" y="3385039"/>
            <a:ext cx="1535603" cy="703384"/>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So many documents to pull together for the PRR review</a:t>
            </a:r>
          </a:p>
        </p:txBody>
      </p:sp>
      <p:sp>
        <p:nvSpPr>
          <p:cNvPr id="17" name="Rounded Rectangle 16">
            <a:extLst>
              <a:ext uri="{FF2B5EF4-FFF2-40B4-BE49-F238E27FC236}">
                <a16:creationId xmlns:a16="http://schemas.microsoft.com/office/drawing/2014/main" id="{FEEDDEA7-7113-1341-8752-A4DB3136950B}"/>
              </a:ext>
            </a:extLst>
          </p:cNvPr>
          <p:cNvSpPr/>
          <p:nvPr/>
        </p:nvSpPr>
        <p:spPr>
          <a:xfrm>
            <a:off x="2447312" y="3634424"/>
            <a:ext cx="1324589"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Missing documentation</a:t>
            </a:r>
          </a:p>
        </p:txBody>
      </p:sp>
      <p:sp>
        <p:nvSpPr>
          <p:cNvPr id="18" name="Rounded Rectangle 17">
            <a:extLst>
              <a:ext uri="{FF2B5EF4-FFF2-40B4-BE49-F238E27FC236}">
                <a16:creationId xmlns:a16="http://schemas.microsoft.com/office/drawing/2014/main" id="{DD1802FD-8BF0-0F4F-9D68-B288AA2F5B69}"/>
              </a:ext>
            </a:extLst>
          </p:cNvPr>
          <p:cNvSpPr/>
          <p:nvPr/>
        </p:nvSpPr>
        <p:spPr>
          <a:xfrm>
            <a:off x="970205" y="4337808"/>
            <a:ext cx="1904880" cy="852853"/>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How much prep time is needed to prepare for PRR so I know where to plan it in my Sprint plan.</a:t>
            </a:r>
          </a:p>
        </p:txBody>
      </p:sp>
      <p:sp>
        <p:nvSpPr>
          <p:cNvPr id="19" name="Rounded Rectangle 18">
            <a:extLst>
              <a:ext uri="{FF2B5EF4-FFF2-40B4-BE49-F238E27FC236}">
                <a16:creationId xmlns:a16="http://schemas.microsoft.com/office/drawing/2014/main" id="{B52173D0-4614-AD4A-83A2-CC57CF053C54}"/>
              </a:ext>
            </a:extLst>
          </p:cNvPr>
          <p:cNvSpPr/>
          <p:nvPr/>
        </p:nvSpPr>
        <p:spPr>
          <a:xfrm>
            <a:off x="2092569" y="5304962"/>
            <a:ext cx="1521072" cy="85285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What or how many resources are needed from our Pod to have successful PRR. </a:t>
            </a:r>
          </a:p>
        </p:txBody>
      </p:sp>
      <p:sp>
        <p:nvSpPr>
          <p:cNvPr id="20" name="Rounded Rectangle 19">
            <a:extLst>
              <a:ext uri="{FF2B5EF4-FFF2-40B4-BE49-F238E27FC236}">
                <a16:creationId xmlns:a16="http://schemas.microsoft.com/office/drawing/2014/main" id="{774036D6-705D-4748-95C2-ED6A8391D583}"/>
              </a:ext>
            </a:extLst>
          </p:cNvPr>
          <p:cNvSpPr/>
          <p:nvPr/>
        </p:nvSpPr>
        <p:spPr>
          <a:xfrm>
            <a:off x="4346449" y="2682969"/>
            <a:ext cx="1324589"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Unclear purpose to questions</a:t>
            </a:r>
          </a:p>
        </p:txBody>
      </p:sp>
      <p:sp>
        <p:nvSpPr>
          <p:cNvPr id="21" name="Rounded Rectangle 20">
            <a:extLst>
              <a:ext uri="{FF2B5EF4-FFF2-40B4-BE49-F238E27FC236}">
                <a16:creationId xmlns:a16="http://schemas.microsoft.com/office/drawing/2014/main" id="{2C87B242-C0C6-8741-849F-321096AF07DD}"/>
              </a:ext>
            </a:extLst>
          </p:cNvPr>
          <p:cNvSpPr/>
          <p:nvPr/>
        </p:nvSpPr>
        <p:spPr>
          <a:xfrm>
            <a:off x="5902686" y="2728244"/>
            <a:ext cx="1614736" cy="784401"/>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Clearing out time on my team's calendar for these reviews is challenging</a:t>
            </a:r>
          </a:p>
        </p:txBody>
      </p:sp>
      <p:sp>
        <p:nvSpPr>
          <p:cNvPr id="22" name="Rounded Rectangle 21">
            <a:extLst>
              <a:ext uri="{FF2B5EF4-FFF2-40B4-BE49-F238E27FC236}">
                <a16:creationId xmlns:a16="http://schemas.microsoft.com/office/drawing/2014/main" id="{5979BC74-CEDB-F24C-9E77-42863BC7223E}"/>
              </a:ext>
            </a:extLst>
          </p:cNvPr>
          <p:cNvSpPr/>
          <p:nvPr/>
        </p:nvSpPr>
        <p:spPr>
          <a:xfrm>
            <a:off x="4425580" y="3518239"/>
            <a:ext cx="1324589"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This doesn't apply for my workload/product</a:t>
            </a:r>
          </a:p>
        </p:txBody>
      </p:sp>
      <p:sp>
        <p:nvSpPr>
          <p:cNvPr id="23" name="Rounded Rectangle 22">
            <a:extLst>
              <a:ext uri="{FF2B5EF4-FFF2-40B4-BE49-F238E27FC236}">
                <a16:creationId xmlns:a16="http://schemas.microsoft.com/office/drawing/2014/main" id="{4921A9C1-6CD7-0A4B-A76F-94DEEE2B3A9B}"/>
              </a:ext>
            </a:extLst>
          </p:cNvPr>
          <p:cNvSpPr/>
          <p:nvPr/>
        </p:nvSpPr>
        <p:spPr>
          <a:xfrm>
            <a:off x="5867519" y="3738047"/>
            <a:ext cx="1324589"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Have difficulty to answer the questions</a:t>
            </a:r>
          </a:p>
        </p:txBody>
      </p:sp>
      <p:sp>
        <p:nvSpPr>
          <p:cNvPr id="24" name="Rounded Rectangle 23">
            <a:extLst>
              <a:ext uri="{FF2B5EF4-FFF2-40B4-BE49-F238E27FC236}">
                <a16:creationId xmlns:a16="http://schemas.microsoft.com/office/drawing/2014/main" id="{9104A32E-56FB-E641-9237-A7A51347ED37}"/>
              </a:ext>
            </a:extLst>
          </p:cNvPr>
          <p:cNvSpPr/>
          <p:nvPr/>
        </p:nvSpPr>
        <p:spPr>
          <a:xfrm>
            <a:off x="5008743" y="4520141"/>
            <a:ext cx="1324589"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Time consuming</a:t>
            </a:r>
          </a:p>
        </p:txBody>
      </p:sp>
      <p:sp>
        <p:nvSpPr>
          <p:cNvPr id="25" name="Rounded Rectangle 24">
            <a:extLst>
              <a:ext uri="{FF2B5EF4-FFF2-40B4-BE49-F238E27FC236}">
                <a16:creationId xmlns:a16="http://schemas.microsoft.com/office/drawing/2014/main" id="{EA73430F-1F83-E749-81A4-539D4A1822A7}"/>
              </a:ext>
            </a:extLst>
          </p:cNvPr>
          <p:cNvSpPr/>
          <p:nvPr/>
        </p:nvSpPr>
        <p:spPr>
          <a:xfrm>
            <a:off x="9481157" y="2647800"/>
            <a:ext cx="1535603" cy="880980"/>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Not sure how to prioritize PRR tech debt with new product features</a:t>
            </a:r>
          </a:p>
        </p:txBody>
      </p:sp>
      <p:sp>
        <p:nvSpPr>
          <p:cNvPr id="26" name="Rounded Rectangle 25">
            <a:extLst>
              <a:ext uri="{FF2B5EF4-FFF2-40B4-BE49-F238E27FC236}">
                <a16:creationId xmlns:a16="http://schemas.microsoft.com/office/drawing/2014/main" id="{263D57C0-2CD5-334C-B116-5C77A37658B1}"/>
              </a:ext>
            </a:extLst>
          </p:cNvPr>
          <p:cNvSpPr/>
          <p:nvPr/>
        </p:nvSpPr>
        <p:spPr>
          <a:xfrm>
            <a:off x="7854579" y="2902777"/>
            <a:ext cx="1412513"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Priority of PRR issues.  What should I focus on first?</a:t>
            </a:r>
          </a:p>
        </p:txBody>
      </p:sp>
      <p:sp>
        <p:nvSpPr>
          <p:cNvPr id="27" name="Rounded Rectangle 26">
            <a:extLst>
              <a:ext uri="{FF2B5EF4-FFF2-40B4-BE49-F238E27FC236}">
                <a16:creationId xmlns:a16="http://schemas.microsoft.com/office/drawing/2014/main" id="{F2685D23-3A99-3E42-9AF9-009C07AFDF1E}"/>
              </a:ext>
            </a:extLst>
          </p:cNvPr>
          <p:cNvSpPr/>
          <p:nvPr/>
        </p:nvSpPr>
        <p:spPr>
          <a:xfrm>
            <a:off x="9355359" y="3634424"/>
            <a:ext cx="1412513"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Need to meet </a:t>
            </a:r>
            <a:r>
              <a:rPr lang="en-US" sz="1000" dirty="0" err="1">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Itau</a:t>
            </a: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standards</a:t>
            </a:r>
          </a:p>
        </p:txBody>
      </p:sp>
      <p:sp>
        <p:nvSpPr>
          <p:cNvPr id="28" name="Rounded Rectangle 27">
            <a:extLst>
              <a:ext uri="{FF2B5EF4-FFF2-40B4-BE49-F238E27FC236}">
                <a16:creationId xmlns:a16="http://schemas.microsoft.com/office/drawing/2014/main" id="{E2D29EF6-4B9F-DE4B-BBF7-BD65B9F12B20}"/>
              </a:ext>
            </a:extLst>
          </p:cNvPr>
          <p:cNvSpPr/>
          <p:nvPr/>
        </p:nvSpPr>
        <p:spPr>
          <a:xfrm>
            <a:off x="7731487" y="3634424"/>
            <a:ext cx="1412513"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Looking for answers to my doubts</a:t>
            </a:r>
          </a:p>
        </p:txBody>
      </p:sp>
      <p:sp>
        <p:nvSpPr>
          <p:cNvPr id="30" name="Rounded Rectangle 29">
            <a:extLst>
              <a:ext uri="{FF2B5EF4-FFF2-40B4-BE49-F238E27FC236}">
                <a16:creationId xmlns:a16="http://schemas.microsoft.com/office/drawing/2014/main" id="{A406449D-479B-8D48-951B-57C25311E807}"/>
              </a:ext>
            </a:extLst>
          </p:cNvPr>
          <p:cNvSpPr/>
          <p:nvPr/>
        </p:nvSpPr>
        <p:spPr>
          <a:xfrm>
            <a:off x="7731487" y="4465953"/>
            <a:ext cx="1512276"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Challenge figuring out how to solve an issue</a:t>
            </a:r>
          </a:p>
        </p:txBody>
      </p:sp>
      <p:sp>
        <p:nvSpPr>
          <p:cNvPr id="31" name="Rounded Rectangle 30">
            <a:extLst>
              <a:ext uri="{FF2B5EF4-FFF2-40B4-BE49-F238E27FC236}">
                <a16:creationId xmlns:a16="http://schemas.microsoft.com/office/drawing/2014/main" id="{81D0C3B6-2A01-0841-BFDD-0DDB7E383ECA}"/>
              </a:ext>
            </a:extLst>
          </p:cNvPr>
          <p:cNvSpPr/>
          <p:nvPr/>
        </p:nvSpPr>
        <p:spPr>
          <a:xfrm>
            <a:off x="9487077" y="4757036"/>
            <a:ext cx="1535603"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Takes time to cover the gaps discovered during the PRR review</a:t>
            </a:r>
          </a:p>
        </p:txBody>
      </p:sp>
    </p:spTree>
    <p:extLst>
      <p:ext uri="{BB962C8B-B14F-4D97-AF65-F5344CB8AC3E}">
        <p14:creationId xmlns:p14="http://schemas.microsoft.com/office/powerpoint/2010/main" val="266466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9</a:t>
            </a:fld>
            <a:endParaRPr lang="en-US" dirty="0"/>
          </a:p>
        </p:txBody>
      </p:sp>
      <p:sp>
        <p:nvSpPr>
          <p:cNvPr id="11" name="Title 1">
            <a:extLst>
              <a:ext uri="{FF2B5EF4-FFF2-40B4-BE49-F238E27FC236}">
                <a16:creationId xmlns:a16="http://schemas.microsoft.com/office/drawing/2014/main" id="{4D090BED-9BBE-4543-AFA6-B3A6C4DAFA81}"/>
              </a:ext>
            </a:extLst>
          </p:cNvPr>
          <p:cNvSpPr txBox="1">
            <a:spLocks/>
          </p:cNvSpPr>
          <p:nvPr/>
        </p:nvSpPr>
        <p:spPr>
          <a:xfrm>
            <a:off x="548640" y="429245"/>
            <a:ext cx="8595360" cy="602113"/>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3200" dirty="0"/>
              <a:t>Customer solution</a:t>
            </a:r>
          </a:p>
        </p:txBody>
      </p:sp>
      <p:sp>
        <p:nvSpPr>
          <p:cNvPr id="9" name="Title 1">
            <a:extLst>
              <a:ext uri="{FF2B5EF4-FFF2-40B4-BE49-F238E27FC236}">
                <a16:creationId xmlns:a16="http://schemas.microsoft.com/office/drawing/2014/main" id="{D025248A-E7F6-C344-8045-2662C04D3944}"/>
              </a:ext>
            </a:extLst>
          </p:cNvPr>
          <p:cNvSpPr txBox="1">
            <a:spLocks/>
          </p:cNvSpPr>
          <p:nvPr/>
        </p:nvSpPr>
        <p:spPr>
          <a:xfrm>
            <a:off x="548639" y="913025"/>
            <a:ext cx="5222895" cy="304402"/>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r>
              <a:rPr lang="en-US" sz="1400" b="0" dirty="0">
                <a:solidFill>
                  <a:schemeClr val="tx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working backwards deep dive recap</a:t>
            </a:r>
          </a:p>
        </p:txBody>
      </p:sp>
      <p:sp>
        <p:nvSpPr>
          <p:cNvPr id="5" name="Rounded Rectangle 4">
            <a:extLst>
              <a:ext uri="{FF2B5EF4-FFF2-40B4-BE49-F238E27FC236}">
                <a16:creationId xmlns:a16="http://schemas.microsoft.com/office/drawing/2014/main" id="{3E4B894C-5BAB-EF47-8B89-65413903717C}"/>
              </a:ext>
            </a:extLst>
          </p:cNvPr>
          <p:cNvSpPr/>
          <p:nvPr/>
        </p:nvSpPr>
        <p:spPr>
          <a:xfrm>
            <a:off x="137198" y="2127868"/>
            <a:ext cx="2860980" cy="304402"/>
          </a:xfrm>
          <a:prstGeom prst="roundRect">
            <a:avLst>
              <a:gd name="adj" fmla="val 9184"/>
            </a:avLst>
          </a:prstGeom>
          <a:solidFill>
            <a:srgbClr val="5682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Prepare</a:t>
            </a:r>
          </a:p>
        </p:txBody>
      </p:sp>
      <p:sp>
        <p:nvSpPr>
          <p:cNvPr id="7" name="Rounded Rectangle 6">
            <a:extLst>
              <a:ext uri="{FF2B5EF4-FFF2-40B4-BE49-F238E27FC236}">
                <a16:creationId xmlns:a16="http://schemas.microsoft.com/office/drawing/2014/main" id="{F7C03708-E321-714F-B6A1-B97581EF2FFA}"/>
              </a:ext>
            </a:extLst>
          </p:cNvPr>
          <p:cNvSpPr/>
          <p:nvPr/>
        </p:nvSpPr>
        <p:spPr>
          <a:xfrm>
            <a:off x="3108997" y="2127868"/>
            <a:ext cx="2860980" cy="304402"/>
          </a:xfrm>
          <a:prstGeom prst="roundRect">
            <a:avLst>
              <a:gd name="adj" fmla="val 9184"/>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accent4">
                    <a:lumMod val="50000"/>
                  </a:schemeClr>
                </a:solidFill>
                <a:latin typeface="Amazon Ember Heavy" panose="020B0603020204020204" pitchFamily="34" charset="0"/>
                <a:ea typeface="Amazon Ember Heavy" panose="020B0603020204020204" pitchFamily="34" charset="0"/>
                <a:cs typeface="Amazon Ember Heavy" panose="020B0603020204020204" pitchFamily="34" charset="0"/>
              </a:rPr>
              <a:t>Evaluate</a:t>
            </a:r>
          </a:p>
        </p:txBody>
      </p:sp>
      <p:sp>
        <p:nvSpPr>
          <p:cNvPr id="8" name="Rounded Rectangle 7">
            <a:extLst>
              <a:ext uri="{FF2B5EF4-FFF2-40B4-BE49-F238E27FC236}">
                <a16:creationId xmlns:a16="http://schemas.microsoft.com/office/drawing/2014/main" id="{BC6F0A7B-A7D6-B449-87D4-30335D2FDDC8}"/>
              </a:ext>
            </a:extLst>
          </p:cNvPr>
          <p:cNvSpPr/>
          <p:nvPr/>
        </p:nvSpPr>
        <p:spPr>
          <a:xfrm>
            <a:off x="6080796" y="2127868"/>
            <a:ext cx="2860980" cy="304402"/>
          </a:xfrm>
          <a:prstGeom prst="roundRect">
            <a:avLst>
              <a:gd name="adj" fmla="val 9184"/>
            </a:avLst>
          </a:prstGeom>
          <a:solidFill>
            <a:srgbClr val="62D3B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Resolve</a:t>
            </a:r>
          </a:p>
        </p:txBody>
      </p:sp>
      <p:sp>
        <p:nvSpPr>
          <p:cNvPr id="10" name="Title 1">
            <a:extLst>
              <a:ext uri="{FF2B5EF4-FFF2-40B4-BE49-F238E27FC236}">
                <a16:creationId xmlns:a16="http://schemas.microsoft.com/office/drawing/2014/main" id="{56FD509A-2D9B-0240-97A5-EBF8646D4300}"/>
              </a:ext>
            </a:extLst>
          </p:cNvPr>
          <p:cNvSpPr txBox="1">
            <a:spLocks/>
          </p:cNvSpPr>
          <p:nvPr/>
        </p:nvSpPr>
        <p:spPr>
          <a:xfrm>
            <a:off x="548640" y="1289419"/>
            <a:ext cx="8146952" cy="394319"/>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2400" b="1" i="0" kern="1200">
                <a:solidFill>
                  <a:srgbClr val="232F3E"/>
                </a:solidFill>
                <a:latin typeface="Amazon Ember Heavy" charset="0"/>
                <a:ea typeface="Amazon Ember Heavy" charset="0"/>
                <a:cs typeface="Amazon Ember Heavy" charset="0"/>
              </a:defRPr>
            </a:lvl1pPr>
          </a:lstStyle>
          <a:p>
            <a:pPr>
              <a:lnSpc>
                <a:spcPct val="100000"/>
              </a:lnSpc>
            </a:pP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The team brainstormed future state opportunities to raise the bar when </a:t>
            </a:r>
            <a:b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0" dirty="0">
                <a:latin typeface="Amazon Ember Light" panose="020B0403020204020204" pitchFamily="34" charset="0"/>
                <a:ea typeface="Amazon Ember Light" panose="020B0403020204020204" pitchFamily="34" charset="0"/>
                <a:cs typeface="Amazon Ember Light" panose="020B0403020204020204" pitchFamily="34" charset="0"/>
              </a:rPr>
              <a:t>delivering an automated PRR experience.</a:t>
            </a:r>
          </a:p>
        </p:txBody>
      </p:sp>
      <p:sp>
        <p:nvSpPr>
          <p:cNvPr id="12" name="Rounded Rectangle 11">
            <a:extLst>
              <a:ext uri="{FF2B5EF4-FFF2-40B4-BE49-F238E27FC236}">
                <a16:creationId xmlns:a16="http://schemas.microsoft.com/office/drawing/2014/main" id="{0652DF6A-8108-A340-BFCE-D9F660EE6C2F}"/>
              </a:ext>
            </a:extLst>
          </p:cNvPr>
          <p:cNvSpPr/>
          <p:nvPr/>
        </p:nvSpPr>
        <p:spPr>
          <a:xfrm>
            <a:off x="9052596" y="2127868"/>
            <a:ext cx="2860980" cy="304402"/>
          </a:xfrm>
          <a:prstGeom prst="roundRect">
            <a:avLst>
              <a:gd name="adj" fmla="val 9184"/>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spcAft>
                <a:spcPts val="400"/>
              </a:spcAft>
            </a:pPr>
            <a:r>
              <a:rPr lang="en-US" sz="800" b="1" i="1" dirty="0">
                <a:solidFill>
                  <a:schemeClr val="bg1"/>
                </a:solidFill>
                <a:latin typeface="Amazon Ember Heavy" panose="020B0603020204020204" pitchFamily="34" charset="0"/>
                <a:ea typeface="Amazon Ember Heavy" panose="020B0603020204020204" pitchFamily="34" charset="0"/>
                <a:cs typeface="Amazon Ember Heavy" panose="020B0603020204020204" pitchFamily="34" charset="0"/>
              </a:rPr>
              <a:t>Deploy</a:t>
            </a:r>
          </a:p>
        </p:txBody>
      </p:sp>
      <p:sp>
        <p:nvSpPr>
          <p:cNvPr id="13" name="Rounded Rectangle 12">
            <a:extLst>
              <a:ext uri="{FF2B5EF4-FFF2-40B4-BE49-F238E27FC236}">
                <a16:creationId xmlns:a16="http://schemas.microsoft.com/office/drawing/2014/main" id="{D9A59141-191D-4C44-B823-7D61335A0F26}"/>
              </a:ext>
            </a:extLst>
          </p:cNvPr>
          <p:cNvSpPr/>
          <p:nvPr/>
        </p:nvSpPr>
        <p:spPr>
          <a:xfrm>
            <a:off x="243099" y="2578119"/>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Scheduled PRR (every 15 days or so?  running in the background?)</a:t>
            </a:r>
          </a:p>
        </p:txBody>
      </p:sp>
      <p:sp>
        <p:nvSpPr>
          <p:cNvPr id="14" name="Rounded Rectangle 13">
            <a:extLst>
              <a:ext uri="{FF2B5EF4-FFF2-40B4-BE49-F238E27FC236}">
                <a16:creationId xmlns:a16="http://schemas.microsoft.com/office/drawing/2014/main" id="{3727897F-906D-3349-AEEA-008C845CDE2C}"/>
              </a:ext>
            </a:extLst>
          </p:cNvPr>
          <p:cNvSpPr/>
          <p:nvPr/>
        </p:nvSpPr>
        <p:spPr>
          <a:xfrm>
            <a:off x="243099" y="3299088"/>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Continuous evaluation</a:t>
            </a:r>
          </a:p>
        </p:txBody>
      </p:sp>
      <p:sp>
        <p:nvSpPr>
          <p:cNvPr id="15" name="Rounded Rectangle 14">
            <a:extLst>
              <a:ext uri="{FF2B5EF4-FFF2-40B4-BE49-F238E27FC236}">
                <a16:creationId xmlns:a16="http://schemas.microsoft.com/office/drawing/2014/main" id="{E4D913F9-78B1-274E-91A8-AC93FDA7B42C}"/>
              </a:ext>
            </a:extLst>
          </p:cNvPr>
          <p:cNvSpPr/>
          <p:nvPr/>
        </p:nvSpPr>
        <p:spPr>
          <a:xfrm>
            <a:off x="243099" y="4011265"/>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Automated assessment</a:t>
            </a:r>
          </a:p>
        </p:txBody>
      </p:sp>
      <p:sp>
        <p:nvSpPr>
          <p:cNvPr id="16" name="Rounded Rectangle 15">
            <a:extLst>
              <a:ext uri="{FF2B5EF4-FFF2-40B4-BE49-F238E27FC236}">
                <a16:creationId xmlns:a16="http://schemas.microsoft.com/office/drawing/2014/main" id="{4BED1C26-FFE0-CF43-B05F-54FAB51D059D}"/>
              </a:ext>
            </a:extLst>
          </p:cNvPr>
          <p:cNvSpPr/>
          <p:nvPr/>
        </p:nvSpPr>
        <p:spPr>
          <a:xfrm>
            <a:off x="243099" y="4732235"/>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Self service</a:t>
            </a:r>
          </a:p>
        </p:txBody>
      </p:sp>
      <p:sp>
        <p:nvSpPr>
          <p:cNvPr id="17" name="Rounded Rectangle 16">
            <a:extLst>
              <a:ext uri="{FF2B5EF4-FFF2-40B4-BE49-F238E27FC236}">
                <a16:creationId xmlns:a16="http://schemas.microsoft.com/office/drawing/2014/main" id="{ABAA61C6-E0E7-3249-BF42-4E0B1EAF7390}"/>
              </a:ext>
            </a:extLst>
          </p:cNvPr>
          <p:cNvSpPr/>
          <p:nvPr/>
        </p:nvSpPr>
        <p:spPr>
          <a:xfrm>
            <a:off x="243099" y="5444412"/>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Define standards with the </a:t>
            </a:r>
            <a:b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responsible teams</a:t>
            </a:r>
          </a:p>
        </p:txBody>
      </p:sp>
      <p:sp>
        <p:nvSpPr>
          <p:cNvPr id="18" name="Rounded Rectangle 17">
            <a:extLst>
              <a:ext uri="{FF2B5EF4-FFF2-40B4-BE49-F238E27FC236}">
                <a16:creationId xmlns:a16="http://schemas.microsoft.com/office/drawing/2014/main" id="{C0643BEC-4B99-FB44-BEDB-B445081FBEBD}"/>
              </a:ext>
            </a:extLst>
          </p:cNvPr>
          <p:cNvSpPr/>
          <p:nvPr/>
        </p:nvSpPr>
        <p:spPr>
          <a:xfrm>
            <a:off x="3223692" y="2578119"/>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Show incremental PRR improvements </a:t>
            </a:r>
          </a:p>
        </p:txBody>
      </p:sp>
      <p:sp>
        <p:nvSpPr>
          <p:cNvPr id="19" name="Rounded Rectangle 18">
            <a:extLst>
              <a:ext uri="{FF2B5EF4-FFF2-40B4-BE49-F238E27FC236}">
                <a16:creationId xmlns:a16="http://schemas.microsoft.com/office/drawing/2014/main" id="{18A0A02D-3A9D-064F-B150-C327EF5FFCD5}"/>
              </a:ext>
            </a:extLst>
          </p:cNvPr>
          <p:cNvSpPr/>
          <p:nvPr/>
        </p:nvSpPr>
        <p:spPr>
          <a:xfrm>
            <a:off x="3223692" y="3299088"/>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Automated prioritization of gaps</a:t>
            </a:r>
          </a:p>
        </p:txBody>
      </p:sp>
      <p:sp>
        <p:nvSpPr>
          <p:cNvPr id="20" name="Rounded Rectangle 19">
            <a:extLst>
              <a:ext uri="{FF2B5EF4-FFF2-40B4-BE49-F238E27FC236}">
                <a16:creationId xmlns:a16="http://schemas.microsoft.com/office/drawing/2014/main" id="{B2C497CE-F60C-824A-8B18-93DC6EAABEA5}"/>
              </a:ext>
            </a:extLst>
          </p:cNvPr>
          <p:cNvSpPr/>
          <p:nvPr/>
        </p:nvSpPr>
        <p:spPr>
          <a:xfrm>
            <a:off x="3223692" y="4011265"/>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PRR done in 5 minutes</a:t>
            </a:r>
          </a:p>
        </p:txBody>
      </p:sp>
      <p:sp>
        <p:nvSpPr>
          <p:cNvPr id="21" name="Rounded Rectangle 20">
            <a:extLst>
              <a:ext uri="{FF2B5EF4-FFF2-40B4-BE49-F238E27FC236}">
                <a16:creationId xmlns:a16="http://schemas.microsoft.com/office/drawing/2014/main" id="{1B77D4AB-63E4-F544-976A-C8C0707B3104}"/>
              </a:ext>
            </a:extLst>
          </p:cNvPr>
          <p:cNvSpPr/>
          <p:nvPr/>
        </p:nvSpPr>
        <p:spPr>
          <a:xfrm>
            <a:off x="3223692" y="4732235"/>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Different Lens (user can choose what kind of questions should be applied)</a:t>
            </a:r>
          </a:p>
        </p:txBody>
      </p:sp>
      <p:sp>
        <p:nvSpPr>
          <p:cNvPr id="22" name="Rounded Rectangle 21">
            <a:extLst>
              <a:ext uri="{FF2B5EF4-FFF2-40B4-BE49-F238E27FC236}">
                <a16:creationId xmlns:a16="http://schemas.microsoft.com/office/drawing/2014/main" id="{D550FC4E-001A-9945-BBFC-E804A18A2E18}"/>
              </a:ext>
            </a:extLst>
          </p:cNvPr>
          <p:cNvSpPr/>
          <p:nvPr/>
        </p:nvSpPr>
        <p:spPr>
          <a:xfrm>
            <a:off x="3223692" y="5444412"/>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Documentation/Examples on how to solve mapped gaps</a:t>
            </a:r>
          </a:p>
        </p:txBody>
      </p:sp>
      <p:sp>
        <p:nvSpPr>
          <p:cNvPr id="23" name="Rounded Rectangle 22">
            <a:extLst>
              <a:ext uri="{FF2B5EF4-FFF2-40B4-BE49-F238E27FC236}">
                <a16:creationId xmlns:a16="http://schemas.microsoft.com/office/drawing/2014/main" id="{231C9DF8-619C-D644-952F-4F7ED42BC1B5}"/>
              </a:ext>
            </a:extLst>
          </p:cNvPr>
          <p:cNvSpPr/>
          <p:nvPr/>
        </p:nvSpPr>
        <p:spPr>
          <a:xfrm>
            <a:off x="6186700" y="2578119"/>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Automated action plan</a:t>
            </a:r>
          </a:p>
        </p:txBody>
      </p:sp>
      <p:sp>
        <p:nvSpPr>
          <p:cNvPr id="24" name="Rounded Rectangle 23">
            <a:extLst>
              <a:ext uri="{FF2B5EF4-FFF2-40B4-BE49-F238E27FC236}">
                <a16:creationId xmlns:a16="http://schemas.microsoft.com/office/drawing/2014/main" id="{74BBC783-458B-974E-A8EC-F9BFC61D5A89}"/>
              </a:ext>
            </a:extLst>
          </p:cNvPr>
          <p:cNvSpPr/>
          <p:nvPr/>
        </p:nvSpPr>
        <p:spPr>
          <a:xfrm>
            <a:off x="6186700" y="3299088"/>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Chat with Alexa.  how do I resolve this?  what resources are available?</a:t>
            </a:r>
          </a:p>
        </p:txBody>
      </p:sp>
      <p:sp>
        <p:nvSpPr>
          <p:cNvPr id="25" name="Rounded Rectangle 24">
            <a:extLst>
              <a:ext uri="{FF2B5EF4-FFF2-40B4-BE49-F238E27FC236}">
                <a16:creationId xmlns:a16="http://schemas.microsoft.com/office/drawing/2014/main" id="{ABC01018-0716-774A-9EE5-7F4200E3F5C2}"/>
              </a:ext>
            </a:extLst>
          </p:cNvPr>
          <p:cNvSpPr/>
          <p:nvPr/>
        </p:nvSpPr>
        <p:spPr>
          <a:xfrm>
            <a:off x="6186700" y="4011265"/>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Have a documentation of knowledges from previous PRR solutions applied</a:t>
            </a:r>
          </a:p>
        </p:txBody>
      </p:sp>
      <p:sp>
        <p:nvSpPr>
          <p:cNvPr id="26" name="Rounded Rectangle 25">
            <a:extLst>
              <a:ext uri="{FF2B5EF4-FFF2-40B4-BE49-F238E27FC236}">
                <a16:creationId xmlns:a16="http://schemas.microsoft.com/office/drawing/2014/main" id="{50883360-AE31-F245-A897-1910FF4EE592}"/>
              </a:ext>
            </a:extLst>
          </p:cNvPr>
          <p:cNvSpPr/>
          <p:nvPr/>
        </p:nvSpPr>
        <p:spPr>
          <a:xfrm>
            <a:off x="6186700" y="4732235"/>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Backlog calculator.  Show me the cost of addressing tech debt could actually save me money!</a:t>
            </a:r>
          </a:p>
        </p:txBody>
      </p:sp>
      <p:sp>
        <p:nvSpPr>
          <p:cNvPr id="28" name="Rounded Rectangle 27">
            <a:extLst>
              <a:ext uri="{FF2B5EF4-FFF2-40B4-BE49-F238E27FC236}">
                <a16:creationId xmlns:a16="http://schemas.microsoft.com/office/drawing/2014/main" id="{8977B0E5-3BCA-D842-9700-D2860902FA34}"/>
              </a:ext>
            </a:extLst>
          </p:cNvPr>
          <p:cNvSpPr/>
          <p:nvPr/>
        </p:nvSpPr>
        <p:spPr>
          <a:xfrm>
            <a:off x="9184877" y="2578119"/>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 page to consult the scores, evolves and pending action plans.</a:t>
            </a:r>
          </a:p>
        </p:txBody>
      </p:sp>
      <p:sp>
        <p:nvSpPr>
          <p:cNvPr id="29" name="Rounded Rectangle 28">
            <a:extLst>
              <a:ext uri="{FF2B5EF4-FFF2-40B4-BE49-F238E27FC236}">
                <a16:creationId xmlns:a16="http://schemas.microsoft.com/office/drawing/2014/main" id="{FD62901F-78B1-7646-AA6B-47AF942593BC}"/>
              </a:ext>
            </a:extLst>
          </p:cNvPr>
          <p:cNvSpPr/>
          <p:nvPr/>
        </p:nvSpPr>
        <p:spPr>
          <a:xfrm>
            <a:off x="9184877" y="3299088"/>
            <a:ext cx="2649570" cy="596562"/>
          </a:xfrm>
          <a:prstGeom prst="roundRect">
            <a:avLst>
              <a:gd name="adj" fmla="val 9184"/>
            </a:avLst>
          </a:prstGeom>
          <a:solidFill>
            <a:srgbClr val="D6DCE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spcAft>
                <a:spcPts val="400"/>
              </a:spcAft>
            </a:pPr>
            <a:r>
              <a:rPr lang="en-US" sz="10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Correlation between gaps and deployments</a:t>
            </a:r>
          </a:p>
        </p:txBody>
      </p:sp>
    </p:spTree>
    <p:extLst>
      <p:ext uri="{BB962C8B-B14F-4D97-AF65-F5344CB8AC3E}">
        <p14:creationId xmlns:p14="http://schemas.microsoft.com/office/powerpoint/2010/main" val="7931269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Patrick &amp; Deedra - Slide 16 – add some degree of detail in the blue are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1917</Words>
  <Application>Microsoft Macintosh PowerPoint</Application>
  <PresentationFormat>Widescreen</PresentationFormat>
  <Paragraphs>274</Paragraphs>
  <Slides>20</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Amazon Ember</vt:lpstr>
      <vt:lpstr>Amazon Ember Heavy</vt:lpstr>
      <vt:lpstr>Amazon Ember Light</vt:lpstr>
      <vt:lpstr>Amazon Ember Regular</vt:lpstr>
      <vt:lpstr>Arial</vt:lpstr>
      <vt:lpstr>Calibri</vt:lpstr>
      <vt:lpstr>Office Theme</vt:lpstr>
      <vt:lpstr>DeckTemplate-AWS</vt:lpstr>
      <vt:lpstr>PowerPoint Presentation</vt:lpstr>
      <vt:lpstr>PowerPoint Presentation</vt:lpstr>
      <vt:lpstr>PRR working backwards 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PR/FAQ/Visuals</vt:lpstr>
      <vt:lpstr>PowerPoint Presentation</vt:lpstr>
      <vt:lpstr>PowerPoint Presentation</vt:lpstr>
      <vt:lpstr>PowerPoint Presentation</vt:lpstr>
      <vt:lpstr>PowerPoint Presentation</vt:lpstr>
      <vt:lpstr>PowerPoint Presentation</vt:lpstr>
      <vt:lpstr>Next steps</vt:lpstr>
      <vt:lpstr>PowerPoint Presentation</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2020-11-24T15:36:03Z</dcterms:created>
  <dcterms:modified xsi:type="dcterms:W3CDTF">2021-05-27T19:18:57Z</dcterms:modified>
</cp:coreProperties>
</file>