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Economica"/>
      <p:regular r:id="rId45"/>
      <p:bold r:id="rId46"/>
      <p:italic r:id="rId47"/>
      <p:boldItalic r:id="rId48"/>
    </p:embeddedFont>
    <p:embeddedFont>
      <p:font typeface="Robot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7" roundtripDataSignature="AMtx7mhEkLWQynlfUbWqnmkLtSe1yxby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32CAC1-F8C8-4932-8DB2-1CB9A917B8A0}">
  <a:tblStyle styleId="{7D32CAC1-F8C8-4932-8DB2-1CB9A917B8A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Economica-bold.fntdata"/><Relationship Id="rId45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Economica-boldItalic.fntdata"/><Relationship Id="rId47" Type="http://schemas.openxmlformats.org/officeDocument/2006/relationships/font" Target="fonts/Economica-italic.fntdata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5.xml"/><Relationship Id="rId55" Type="http://schemas.openxmlformats.org/officeDocument/2006/relationships/font" Target="fonts/OpenSans-italic.fntdata"/><Relationship Id="rId10" Type="http://schemas.openxmlformats.org/officeDocument/2006/relationships/slide" Target="slides/slide4.xml"/><Relationship Id="rId54" Type="http://schemas.openxmlformats.org/officeDocument/2006/relationships/font" Target="fonts/OpenSans-bold.fntdata"/><Relationship Id="rId13" Type="http://schemas.openxmlformats.org/officeDocument/2006/relationships/slide" Target="slides/slide7.xml"/><Relationship Id="rId57" Type="http://customschemas.google.com/relationships/presentationmetadata" Target="metadata"/><Relationship Id="rId12" Type="http://schemas.openxmlformats.org/officeDocument/2006/relationships/slide" Target="slides/slide6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Standard Scaler vs Normalisation: https://www.youtube.com/watch?v=sxEqtjLC0aM&amp;ab_channel=NormalizedNerd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e13ee0f88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6e13ee0f8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Standard Scaler vs Normalisation: https://www.youtube.com/watch?v=sxEqtjLC0aM&amp;ab_channel=NormalizedNerd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e13ee0f88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6e13ee0f8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Standard Scaler vs Normalisation: https://www.youtube.com/watch?v=sxEqtjLC0aM&amp;ab_channel=NormalizedNerd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e13ee0f88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6e13ee0f8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Standard Scaler vs Normalisation: https://www.youtube.com/watch?v=sxEqtjLC0aM&amp;ab_channel=NormalizedNerd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e13ee0f88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6e13ee0f8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Standard Scaler vs Normalisation: https://www.youtube.com/watch?v=sxEqtjLC0aM&amp;ab_channel=NormalizedNerd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Standard Scaler vs Normalisation: https://www.youtube.com/watch?v=sxEqtjLC0aM&amp;ab_channel=NormalizedNerd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e13ee0f88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26e13ee0f8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Standard Scaler vs Normalisation: https://www.youtube.com/watch?v=sxEqtjLC0aM&amp;ab_channel=NormalizedNerd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Standard Scaler vs Normalisation: https://www.youtube.com/watch?v=sxEqtjLC0aM&amp;ab_channel=NormalizedNerd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d2f1b0b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3d2f1b0b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6e13ee11a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26e13ee11a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3d2f1b0b1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3d2f1b0b1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d31d7c20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3d31d7c20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3d31d7c20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3d31d7c20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3d31d7c20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3d31d7c20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31d7c2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23d31d7c2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3d31d7c20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3d31d7c20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e13ee11a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26e13ee11a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6e13ee11a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26e13ee11a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3d31d7c20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23d31d7c20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" name="Google Shape;12;p4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5" name="Google Shape;5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42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Google Shape;18;p42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9" name="Google Shape;19;p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3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76A5A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" name="Google Shape;27;p4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76A5A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8" name="Google Shape;28;p4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" name="Google Shape;2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" name="Google Shape;33;p45"/>
          <p:cNvSpPr txBox="1"/>
          <p:nvPr>
            <p:ph idx="1" type="body"/>
          </p:nvPr>
        </p:nvSpPr>
        <p:spPr>
          <a:xfrm>
            <a:off x="311700" y="48570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7" name="Google Shape;3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7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0" name="Google Shape;40;p47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1" name="Google Shape;41;p47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Font typeface="Roboto"/>
              <a:buNone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2" name="Google Shape;42;p47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None/>
              <a:defRPr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3" name="Google Shape;4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6" name="Google Shape;46;p4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4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1" name="Google Shape;51;p4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idx="1" type="body"/>
          </p:nvPr>
        </p:nvSpPr>
        <p:spPr>
          <a:xfrm>
            <a:off x="329125" y="456375"/>
            <a:ext cx="86466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CSCI 316 Big Data Mining Techniques &amp; Implementation</a:t>
            </a:r>
            <a:endParaRPr b="1" sz="2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Group Assignment 2</a:t>
            </a:r>
            <a:endParaRPr b="1" sz="2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T01 | G04</a:t>
            </a:r>
            <a:endParaRPr b="1"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3" name="Google Shape;63;p1"/>
          <p:cNvGraphicFramePr/>
          <p:nvPr/>
        </p:nvGraphicFramePr>
        <p:xfrm>
          <a:off x="1124138" y="246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{7D32CAC1-F8C8-4932-8DB2-1CB9A917B8A0}</a:tableStyleId>
              </a:tblPr>
              <a:tblGrid>
                <a:gridCol w="3484800"/>
                <a:gridCol w="3410925"/>
              </a:tblGrid>
              <a:tr h="462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 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UOW ID 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Emily Gong Xue Ying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7673620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Lai Wei Jie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7770042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Lee Kuok Wei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7673607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type="title"/>
          </p:nvPr>
        </p:nvSpPr>
        <p:spPr>
          <a:xfrm>
            <a:off x="380875" y="1433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SzPts val="4200"/>
              <a:buNone/>
            </a:pPr>
            <a:r>
              <a:rPr b="1" lang="en" sz="2000">
                <a:solidFill>
                  <a:srgbClr val="434343"/>
                </a:solidFill>
                <a:highlight>
                  <a:schemeClr val="lt1"/>
                </a:highlight>
              </a:rPr>
              <a:t>Data Preprocessing: Overview </a:t>
            </a:r>
            <a:endParaRPr b="1" sz="4300">
              <a:solidFill>
                <a:srgbClr val="434343"/>
              </a:solidFill>
            </a:endParaRPr>
          </a:p>
        </p:txBody>
      </p:sp>
      <p:sp>
        <p:nvSpPr>
          <p:cNvPr id="128" name="Google Shape;128;p10"/>
          <p:cNvSpPr txBox="1"/>
          <p:nvPr>
            <p:ph idx="1" type="body"/>
          </p:nvPr>
        </p:nvSpPr>
        <p:spPr>
          <a:xfrm>
            <a:off x="527125" y="1237650"/>
            <a:ext cx="6604500" cy="22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Remove non-relevant columns  (‘id’ , ‘attack_cat’)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Removing duplicates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Encode categorical features, </a:t>
            </a:r>
            <a:r>
              <a:rPr lang="en" sz="1400">
                <a:solidFill>
                  <a:srgbClr val="434343"/>
                </a:solidFill>
              </a:rPr>
              <a:t>object</a:t>
            </a:r>
            <a:r>
              <a:rPr lang="en" sz="1400">
                <a:solidFill>
                  <a:srgbClr val="434343"/>
                </a:solidFill>
              </a:rPr>
              <a:t> data types</a:t>
            </a:r>
            <a:endParaRPr i="1"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Outliers</a:t>
            </a:r>
            <a:endParaRPr sz="1050">
              <a:solidFill>
                <a:srgbClr val="43434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Min-Max</a:t>
            </a:r>
            <a:r>
              <a:rPr lang="en" sz="1400">
                <a:solidFill>
                  <a:srgbClr val="434343"/>
                </a:solidFill>
              </a:rPr>
              <a:t> Scaler (Due to outliers presence)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Remove unuseful columns below correlation threshold of 0.01</a:t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/>
        </p:nvSpPr>
        <p:spPr>
          <a:xfrm>
            <a:off x="413550" y="427800"/>
            <a:ext cx="8882400" cy="29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Preprocessing: </a:t>
            </a:r>
            <a:endParaRPr b="1" i="0" sz="2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="1" i="0" lang="en" sz="2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bject type columns</a:t>
            </a:r>
            <a:endParaRPr b="1"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* Point to note: Number of unique values in train set and test set differ: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‘proto’ : train (133)/ test (131)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‘state’ : train (7)/ test (9) 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Applying simple one hot encoding will result in: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Addition of too many dimensions, especially in ‘proto’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Mismatch of number of features, and sequence. Inability to properly train a model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Removal of [‘id’, ‘attack_cat’]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417625" y="771225"/>
            <a:ext cx="40452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2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Preprocessing:</a:t>
            </a:r>
            <a:endParaRPr b="1"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2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Duplicate rows dropping</a:t>
            </a:r>
            <a:endParaRPr b="1"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417625" y="1696625"/>
            <a:ext cx="38004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Number of duplicate rows dropped: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Training set : 74072 duplicate rows 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Testing set : 28380 duplicate rows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4898350" y="313150"/>
            <a:ext cx="3980100" cy="4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1" name="Google Shape;14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075" y="450725"/>
            <a:ext cx="4250649" cy="37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e13ee0f88_0_7"/>
          <p:cNvSpPr txBox="1"/>
          <p:nvPr/>
        </p:nvSpPr>
        <p:spPr>
          <a:xfrm>
            <a:off x="358825" y="169850"/>
            <a:ext cx="8882400" cy="29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Preprocessing: </a:t>
            </a:r>
            <a:endParaRPr b="1" i="0" sz="2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="1" i="0" lang="en" sz="2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bject type columns</a:t>
            </a:r>
            <a:r>
              <a:rPr b="1" lang="en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‘proto’</a:t>
            </a:r>
            <a:endParaRPr b="1"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Most values are in the tcp and udp category. 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If we simply OHE all unique values, we will add 133 features (not ideal)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g26e13ee0f88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50" y="2814350"/>
            <a:ext cx="5626977" cy="21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6e13ee0f88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150" y="2814350"/>
            <a:ext cx="2983700" cy="21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e13ee0f88_0_11"/>
          <p:cNvSpPr txBox="1"/>
          <p:nvPr/>
        </p:nvSpPr>
        <p:spPr>
          <a:xfrm>
            <a:off x="358825" y="169850"/>
            <a:ext cx="4370700" cy="29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Preprocessing: </a:t>
            </a:r>
            <a:endParaRPr b="1" i="0" sz="2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="1" i="0" lang="en" sz="2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bject type columns</a:t>
            </a:r>
            <a:r>
              <a:rPr b="1" lang="en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‘service’</a:t>
            </a:r>
            <a:endParaRPr b="1"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g26e13ee0f88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50" y="1344150"/>
            <a:ext cx="6294651" cy="34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e13ee0f88_0_15"/>
          <p:cNvSpPr txBox="1"/>
          <p:nvPr/>
        </p:nvSpPr>
        <p:spPr>
          <a:xfrm>
            <a:off x="358825" y="169850"/>
            <a:ext cx="8882400" cy="29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Preprocessing: </a:t>
            </a:r>
            <a:endParaRPr b="1" i="0" sz="2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="1" i="0" lang="en" sz="2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bject type columns</a:t>
            </a:r>
            <a:r>
              <a:rPr b="1" lang="en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‘state’</a:t>
            </a:r>
            <a:endParaRPr b="1"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" name="Google Shape;160;g26e13ee0f88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75" y="1035175"/>
            <a:ext cx="6676325" cy="389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e13ee0f88_0_38"/>
          <p:cNvSpPr txBox="1"/>
          <p:nvPr>
            <p:ph type="title"/>
          </p:nvPr>
        </p:nvSpPr>
        <p:spPr>
          <a:xfrm>
            <a:off x="283200" y="343425"/>
            <a:ext cx="4100100" cy="22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Preprocessing: </a:t>
            </a:r>
            <a:endParaRPr b="1"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Outliers</a:t>
            </a:r>
            <a:endParaRPr b="1"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Top 3 outliers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sload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rate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dload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However, they also have relatively high co-relation values, so we chose to </a:t>
            </a:r>
            <a:r>
              <a:rPr b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keep these features.</a:t>
            </a:r>
            <a:endParaRPr b="1"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g26e13ee0f88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575" y="1040500"/>
            <a:ext cx="4248976" cy="25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/>
          <p:nvPr>
            <p:ph type="title"/>
          </p:nvPr>
        </p:nvSpPr>
        <p:spPr>
          <a:xfrm>
            <a:off x="283200" y="343425"/>
            <a:ext cx="4100100" cy="45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Preprocessing: </a:t>
            </a:r>
            <a:endParaRPr b="1"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Correlation</a:t>
            </a:r>
            <a:endParaRPr b="1"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Removal of features 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with correlation less than </a:t>
            </a:r>
            <a:r>
              <a:rPr b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0.01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‘dinpkt’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‘response_body_len’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‘spkts’, ‘service_other’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‘is_ftp_login’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‘ct_ftp_cmd’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b="1"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387" y="533275"/>
            <a:ext cx="3505436" cy="214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275" y="3226800"/>
            <a:ext cx="4100100" cy="159490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3"/>
          <p:cNvSpPr txBox="1"/>
          <p:nvPr/>
        </p:nvSpPr>
        <p:spPr>
          <a:xfrm>
            <a:off x="6090994" y="148375"/>
            <a:ext cx="167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Correlation Result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13"/>
          <p:cNvSpPr txBox="1"/>
          <p:nvPr/>
        </p:nvSpPr>
        <p:spPr>
          <a:xfrm>
            <a:off x="6024219" y="2794350"/>
            <a:ext cx="167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Attribute Removals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type="title"/>
          </p:nvPr>
        </p:nvSpPr>
        <p:spPr>
          <a:xfrm>
            <a:off x="310800" y="340575"/>
            <a:ext cx="4100100" cy="47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Preprocessing: </a:t>
            </a:r>
            <a:endParaRPr b="1"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splitting</a:t>
            </a:r>
            <a:endParaRPr b="1"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Since the dataset is already split into a training and testing set, there is no need to split it.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Part of the requirements is to maintain each set.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However, before training, we need to check that it has the same shape in terms of number of dependent features and its order in the dataframe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175" y="1956750"/>
            <a:ext cx="4100099" cy="134622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4"/>
          <p:cNvSpPr txBox="1"/>
          <p:nvPr/>
        </p:nvSpPr>
        <p:spPr>
          <a:xfrm>
            <a:off x="5804110" y="1395150"/>
            <a:ext cx="2210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Datasets Shape Checking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e13ee0f88_0_43"/>
          <p:cNvSpPr txBox="1"/>
          <p:nvPr>
            <p:ph type="title"/>
          </p:nvPr>
        </p:nvSpPr>
        <p:spPr>
          <a:xfrm>
            <a:off x="283200" y="343425"/>
            <a:ext cx="41001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Preprocessing: </a:t>
            </a:r>
            <a:endParaRPr b="1"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After Cleaning</a:t>
            </a:r>
            <a:endParaRPr b="1"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g26e13ee0f88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825" y="1604300"/>
            <a:ext cx="2028050" cy="22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26e13ee0f88_0_43"/>
          <p:cNvSpPr txBox="1"/>
          <p:nvPr/>
        </p:nvSpPr>
        <p:spPr>
          <a:xfrm>
            <a:off x="5683660" y="1074650"/>
            <a:ext cx="2210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Datasets Shape Checking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g26e13ee0f88_0_43"/>
          <p:cNvSpPr txBox="1"/>
          <p:nvPr/>
        </p:nvSpPr>
        <p:spPr>
          <a:xfrm>
            <a:off x="283200" y="1725150"/>
            <a:ext cx="300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Training Set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101269 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rows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49 columns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Testing Set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53952 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rows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49 columns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idx="2" type="body"/>
          </p:nvPr>
        </p:nvSpPr>
        <p:spPr>
          <a:xfrm>
            <a:off x="857950" y="98165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4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CONTENT</a:t>
            </a:r>
            <a:endParaRPr b="1" sz="3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4694950" y="1090800"/>
            <a:ext cx="49365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0" i="0" lang="e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Visualisation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0" i="0" lang="e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Preprocessing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0" i="0" lang="e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and Train Models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0" i="0" lang="e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Fine Tuning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0" i="0" lang="e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Evaluate Outcomes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Library Comparison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0" i="0" lang="e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/>
          <p:nvPr/>
        </p:nvSpPr>
        <p:spPr>
          <a:xfrm>
            <a:off x="333625" y="470350"/>
            <a:ext cx="2770800" cy="15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343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Data Preprocessing: </a:t>
            </a:r>
            <a:endParaRPr b="1" i="0" sz="2000" u="none" cap="none" strike="noStrike">
              <a:solidFill>
                <a:srgbClr val="43434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343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Min Max</a:t>
            </a:r>
            <a:r>
              <a:rPr b="1" i="0" lang="en" sz="2000" u="none" cap="none" strike="noStrike">
                <a:solidFill>
                  <a:srgbClr val="4343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Scalar</a:t>
            </a:r>
            <a:endParaRPr b="1" i="0" sz="2000" u="none" cap="none" strike="noStrike">
              <a:solidFill>
                <a:srgbClr val="43434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000" u="none" cap="none" strike="noStrike">
                <a:solidFill>
                  <a:srgbClr val="4343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" sz="1200" u="none" cap="none" strike="noStrike">
                <a:solidFill>
                  <a:srgbClr val="4343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We </a:t>
            </a: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ran two versions: </a:t>
            </a:r>
            <a:endParaRPr b="1" sz="1200">
              <a:solidFill>
                <a:srgbClr val="43434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Standard Scaler led to slightly reduced performance.</a:t>
            </a:r>
            <a:endParaRPr b="1" sz="1200">
              <a:solidFill>
                <a:srgbClr val="43434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Therefore, the models are trained on a Min-max scaled version of datasets.</a:t>
            </a:r>
            <a:endParaRPr b="1" sz="1200">
              <a:solidFill>
                <a:srgbClr val="43434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175" y="152400"/>
            <a:ext cx="4298424" cy="489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3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SELECT AND TRAIN MODELS</a:t>
            </a:r>
            <a:endParaRPr b="1" sz="3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/>
        </p:nvSpPr>
        <p:spPr>
          <a:xfrm>
            <a:off x="490500" y="144700"/>
            <a:ext cx="795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>
              <a:rPr b="1" lang="en" sz="2000">
                <a:solidFill>
                  <a:schemeClr val="dk1"/>
                </a:solidFill>
              </a:rPr>
              <a:t>1</a:t>
            </a: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Performance: XGBOOST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1"/>
          <p:cNvSpPr txBox="1"/>
          <p:nvPr>
            <p:ph type="title"/>
          </p:nvPr>
        </p:nvSpPr>
        <p:spPr>
          <a:xfrm>
            <a:off x="490500" y="646050"/>
            <a:ext cx="85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: Evaluation Report  </a:t>
            </a:r>
            <a:endParaRPr sz="3800"/>
          </a:p>
        </p:txBody>
      </p:sp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 b="0" l="7002" r="0" t="0"/>
          <a:stretch/>
        </p:blipFill>
        <p:spPr>
          <a:xfrm>
            <a:off x="642300" y="1473150"/>
            <a:ext cx="64486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/>
          <p:nvPr>
            <p:ph type="title"/>
          </p:nvPr>
        </p:nvSpPr>
        <p:spPr>
          <a:xfrm>
            <a:off x="311700" y="820775"/>
            <a:ext cx="85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Linear Support Vector: Evaluation Report  </a:t>
            </a:r>
            <a:endParaRPr sz="3800"/>
          </a:p>
        </p:txBody>
      </p:sp>
      <p:sp>
        <p:nvSpPr>
          <p:cNvPr id="214" name="Google Shape;214;p19"/>
          <p:cNvSpPr txBox="1"/>
          <p:nvPr/>
        </p:nvSpPr>
        <p:spPr>
          <a:xfrm>
            <a:off x="311700" y="190200"/>
            <a:ext cx="795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>
              <a:rPr b="1" lang="en" sz="2000">
                <a:solidFill>
                  <a:schemeClr val="dk1"/>
                </a:solidFill>
              </a:rPr>
              <a:t>2</a:t>
            </a: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Performance: Linear Support Vector Classifier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00" y="1451350"/>
            <a:ext cx="63436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g23d2f1b0b1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600" y="1406775"/>
            <a:ext cx="5663774" cy="25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23d2f1b0b1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600" y="3919850"/>
            <a:ext cx="3297881" cy="11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23d2f1b0b19_0_0"/>
          <p:cNvSpPr txBox="1"/>
          <p:nvPr/>
        </p:nvSpPr>
        <p:spPr>
          <a:xfrm>
            <a:off x="311700" y="190200"/>
            <a:ext cx="795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>
              <a:rPr b="1" lang="en" sz="2000">
                <a:solidFill>
                  <a:schemeClr val="dk1"/>
                </a:solidFill>
              </a:rPr>
              <a:t>2</a:t>
            </a: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Performance: Linear Support Vector Classifier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3d2f1b0b19_0_0"/>
          <p:cNvSpPr txBox="1"/>
          <p:nvPr>
            <p:ph type="title"/>
          </p:nvPr>
        </p:nvSpPr>
        <p:spPr>
          <a:xfrm>
            <a:off x="311700" y="798488"/>
            <a:ext cx="85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Linear Support Vector: Hyper Parameter Exploration</a:t>
            </a:r>
            <a:endParaRPr sz="3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e13ee11af_1_13"/>
          <p:cNvSpPr txBox="1"/>
          <p:nvPr/>
        </p:nvSpPr>
        <p:spPr>
          <a:xfrm>
            <a:off x="490500" y="144700"/>
            <a:ext cx="795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>
              <a:rPr b="1" lang="en" sz="2000">
                <a:solidFill>
                  <a:schemeClr val="dk1"/>
                </a:solidFill>
              </a:rPr>
              <a:t>3</a:t>
            </a: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Performance: </a:t>
            </a:r>
            <a:r>
              <a:rPr b="1" lang="en" sz="2000">
                <a:solidFill>
                  <a:schemeClr val="dk1"/>
                </a:solidFill>
              </a:rPr>
              <a:t>Logistic Regression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6e13ee11af_1_13"/>
          <p:cNvSpPr txBox="1"/>
          <p:nvPr>
            <p:ph type="title"/>
          </p:nvPr>
        </p:nvSpPr>
        <p:spPr>
          <a:xfrm>
            <a:off x="490500" y="646050"/>
            <a:ext cx="85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Logistic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 Regression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: Evaluation Report  </a:t>
            </a:r>
            <a:endParaRPr sz="3800"/>
          </a:p>
        </p:txBody>
      </p:sp>
      <p:pic>
        <p:nvPicPr>
          <p:cNvPr id="230" name="Google Shape;230;g26e13ee11af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50" y="1473125"/>
            <a:ext cx="62674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g23d2f1b0b19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00" y="3535900"/>
            <a:ext cx="43910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23d2f1b0b19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975" y="1007825"/>
            <a:ext cx="5785150" cy="26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23d2f1b0b19_0_8"/>
          <p:cNvSpPr txBox="1"/>
          <p:nvPr/>
        </p:nvSpPr>
        <p:spPr>
          <a:xfrm>
            <a:off x="490500" y="144700"/>
            <a:ext cx="795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>
              <a:rPr b="1" lang="en" sz="2000">
                <a:solidFill>
                  <a:schemeClr val="dk1"/>
                </a:solidFill>
              </a:rPr>
              <a:t>3</a:t>
            </a: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Performance: </a:t>
            </a:r>
            <a:r>
              <a:rPr b="1" lang="en" sz="2000">
                <a:solidFill>
                  <a:schemeClr val="dk1"/>
                </a:solidFill>
              </a:rPr>
              <a:t>Logistic Regression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23d2f1b0b19_0_8"/>
          <p:cNvSpPr txBox="1"/>
          <p:nvPr>
            <p:ph type="title"/>
          </p:nvPr>
        </p:nvSpPr>
        <p:spPr>
          <a:xfrm>
            <a:off x="490500" y="515225"/>
            <a:ext cx="85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Logistic Regression: Hyper Parameter Exploration</a:t>
            </a:r>
            <a:endParaRPr sz="3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d31d7c207_0_17"/>
          <p:cNvSpPr txBox="1"/>
          <p:nvPr/>
        </p:nvSpPr>
        <p:spPr>
          <a:xfrm>
            <a:off x="490500" y="144700"/>
            <a:ext cx="795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1"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Model 4 Performance: Decision Tree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44" name="Google Shape;244;g23d31d7c207_0_17"/>
          <p:cNvSpPr txBox="1"/>
          <p:nvPr/>
        </p:nvSpPr>
        <p:spPr>
          <a:xfrm>
            <a:off x="559875" y="804725"/>
            <a:ext cx="463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Decision Tree</a:t>
            </a:r>
            <a:r>
              <a:rPr b="1" lang="en" sz="1600">
                <a:solidFill>
                  <a:schemeClr val="dk1"/>
                </a:solidFill>
              </a:rPr>
              <a:t>: Evaluation Report  </a:t>
            </a:r>
            <a:endParaRPr/>
          </a:p>
        </p:txBody>
      </p:sp>
      <p:pic>
        <p:nvPicPr>
          <p:cNvPr id="245" name="Google Shape;245;g23d31d7c207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25" y="1472874"/>
            <a:ext cx="3922575" cy="1278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23d31d7c207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425" y="2988452"/>
            <a:ext cx="5482199" cy="13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3d31d7c207_0_31"/>
          <p:cNvSpPr txBox="1"/>
          <p:nvPr/>
        </p:nvSpPr>
        <p:spPr>
          <a:xfrm>
            <a:off x="490500" y="144700"/>
            <a:ext cx="795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1"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Model 4 Performance: Decision Tree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52" name="Google Shape;252;g23d31d7c207_0_31"/>
          <p:cNvSpPr txBox="1"/>
          <p:nvPr>
            <p:ph type="title"/>
          </p:nvPr>
        </p:nvSpPr>
        <p:spPr>
          <a:xfrm>
            <a:off x="522425" y="637300"/>
            <a:ext cx="85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Decision Tree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: Hyper Parameter Exploration</a:t>
            </a:r>
            <a:endParaRPr sz="3800"/>
          </a:p>
        </p:txBody>
      </p:sp>
      <p:pic>
        <p:nvPicPr>
          <p:cNvPr id="253" name="Google Shape;253;g23d31d7c207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25" y="1266975"/>
            <a:ext cx="7057311" cy="222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23d31d7c207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150" y="3627325"/>
            <a:ext cx="3391575" cy="11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d31d7c207_0_42"/>
          <p:cNvSpPr txBox="1"/>
          <p:nvPr/>
        </p:nvSpPr>
        <p:spPr>
          <a:xfrm>
            <a:off x="490500" y="144700"/>
            <a:ext cx="795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1"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Model 5 Performance: Random Forest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60" name="Google Shape;260;g23d31d7c207_0_42"/>
          <p:cNvSpPr txBox="1"/>
          <p:nvPr/>
        </p:nvSpPr>
        <p:spPr>
          <a:xfrm>
            <a:off x="559875" y="804725"/>
            <a:ext cx="463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Random Forest</a:t>
            </a:r>
            <a:r>
              <a:rPr b="1" lang="en" sz="1600">
                <a:solidFill>
                  <a:schemeClr val="dk1"/>
                </a:solidFill>
              </a:rPr>
              <a:t>: Evaluation Report  </a:t>
            </a:r>
            <a:endParaRPr/>
          </a:p>
        </p:txBody>
      </p:sp>
      <p:pic>
        <p:nvPicPr>
          <p:cNvPr id="261" name="Google Shape;261;g23d31d7c207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25" y="1437075"/>
            <a:ext cx="3933529" cy="13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23d31d7c207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200" y="2905625"/>
            <a:ext cx="5962600" cy="14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d31d7c207_0_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3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sz="3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3d31d7c207_0_53"/>
          <p:cNvSpPr txBox="1"/>
          <p:nvPr/>
        </p:nvSpPr>
        <p:spPr>
          <a:xfrm>
            <a:off x="490500" y="144700"/>
            <a:ext cx="795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1"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Model 5 Performance: Random Forest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68" name="Google Shape;268;g23d31d7c207_0_53"/>
          <p:cNvSpPr txBox="1"/>
          <p:nvPr>
            <p:ph type="title"/>
          </p:nvPr>
        </p:nvSpPr>
        <p:spPr>
          <a:xfrm>
            <a:off x="522425" y="637300"/>
            <a:ext cx="85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Random Forest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: Hyper Parameter Exploration</a:t>
            </a:r>
            <a:endParaRPr sz="3800"/>
          </a:p>
        </p:txBody>
      </p:sp>
      <p:pic>
        <p:nvPicPr>
          <p:cNvPr id="269" name="Google Shape;269;g23d31d7c207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25" y="1202800"/>
            <a:ext cx="7474125" cy="25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23d31d7c207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700" y="3914775"/>
            <a:ext cx="2781300" cy="9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3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EVALUATE OUTCOMES</a:t>
            </a:r>
            <a:endParaRPr b="1" sz="3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680550" y="590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2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Side by side comparison of classification results</a:t>
            </a:r>
            <a:endParaRPr b="1" sz="2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81" name="Google Shape;281;p36"/>
          <p:cNvGraphicFramePr/>
          <p:nvPr/>
        </p:nvGraphicFramePr>
        <p:xfrm>
          <a:off x="741876" y="118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{7D32CAC1-F8C8-4932-8DB2-1CB9A917B8A0}</a:tableStyleId>
              </a:tblPr>
              <a:tblGrid>
                <a:gridCol w="1547975"/>
                <a:gridCol w="2354450"/>
                <a:gridCol w="1922625"/>
                <a:gridCol w="1835175"/>
              </a:tblGrid>
              <a:tr h="2648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Ranking according to performance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Models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hMerge="1"/>
              </a:tr>
              <a:tr h="2648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Before Tuning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After Tuning</a:t>
                      </a:r>
                      <a:endParaRPr b="1"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XGBOOST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0.8168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"/>
                        <a:buChar char="-"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0.7351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0.8131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1"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DECISION TREE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0.7350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0.8084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b="1"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LOGISTIC REGRESSION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0.7369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0.7377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b="1"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LINEAR SUPPORT VECTOR CLASSIFIER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0.7341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0.7366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" name="Google Shape;286;p37"/>
          <p:cNvGraphicFramePr/>
          <p:nvPr/>
        </p:nvGraphicFramePr>
        <p:xfrm>
          <a:off x="356888" y="69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{7D32CAC1-F8C8-4932-8DB2-1CB9A917B8A0}</a:tableStyleId>
              </a:tblPr>
              <a:tblGrid>
                <a:gridCol w="1607500"/>
                <a:gridCol w="2316925"/>
                <a:gridCol w="2211825"/>
                <a:gridCol w="2377850"/>
              </a:tblGrid>
              <a:tr h="26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Models</a:t>
                      </a:r>
                      <a:endParaRPr b="1"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XGBOOST</a:t>
                      </a:r>
                      <a:endParaRPr b="1"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Linear Support Vector</a:t>
                      </a:r>
                      <a:endParaRPr b="1"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Logistic Regression </a:t>
                      </a:r>
                      <a:endParaRPr b="1"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09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Advantages</a:t>
                      </a:r>
                      <a:endParaRPr b="1"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Excellent predictive performance.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Efficient: scalable for large datasets.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Regularization to prevent overfitting.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Effective for high-dimensional data.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Regularization to prevent overfitting.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Simple and interpretable.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Efficient: scalable for large datasets.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83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Disadvantages</a:t>
                      </a:r>
                      <a:endParaRPr b="1"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Computational complex. 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Complexity: Extensive set of hyperparameters. 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Computational complex. 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Less effective for non-linear data. 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Limited expressiveness for complex relationship. 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Less effective for non-linear data. 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p38"/>
          <p:cNvGraphicFramePr/>
          <p:nvPr/>
        </p:nvGraphicFramePr>
        <p:xfrm>
          <a:off x="314938" y="186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{7D32CAC1-F8C8-4932-8DB2-1CB9A917B8A0}</a:tableStyleId>
              </a:tblPr>
              <a:tblGrid>
                <a:gridCol w="1513050"/>
                <a:gridCol w="2299750"/>
                <a:gridCol w="2297700"/>
                <a:gridCol w="2403600"/>
              </a:tblGrid>
              <a:tr h="26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Models</a:t>
                      </a:r>
                      <a:endParaRPr b="1"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Decision Tree</a:t>
                      </a:r>
                      <a:endParaRPr b="1"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 b="1"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9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Advantages</a:t>
                      </a:r>
                      <a:endParaRPr b="1"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Simple and interpretable.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 data normalization required: Decision Trees are not sensitive to data scaling.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accuracy.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Efficient: scalable for large datasets.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Robust to outliers. 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Disadvantages</a:t>
                      </a:r>
                      <a:endParaRPr b="1"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Prone to Overfitting.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Limited expressiveness for complex relationship.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May introduce bias in the presence of imbalanced datasets.</a:t>
                      </a:r>
                      <a:endParaRPr sz="14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374151"/>
                        </a:solidFill>
                        <a:highlight>
                          <a:srgbClr val="F7F7F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374151"/>
                        </a:solidFill>
                        <a:highlight>
                          <a:srgbClr val="F7F7F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e13ee11af_0_1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3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LIBRARY COMPARISON</a:t>
            </a:r>
            <a:endParaRPr b="1" sz="3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" name="Google Shape;301;g26e13ee11af_0_17"/>
          <p:cNvGraphicFramePr/>
          <p:nvPr/>
        </p:nvGraphicFramePr>
        <p:xfrm>
          <a:off x="247513" y="4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{7D32CAC1-F8C8-4932-8DB2-1CB9A917B8A0}</a:tableStyleId>
              </a:tblPr>
              <a:tblGrid>
                <a:gridCol w="927525"/>
                <a:gridCol w="1523500"/>
                <a:gridCol w="1317400"/>
                <a:gridCol w="1288250"/>
                <a:gridCol w="1689375"/>
                <a:gridCol w="1768025"/>
              </a:tblGrid>
              <a:tr h="70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Libraries</a:t>
                      </a:r>
                      <a:endParaRPr b="1" sz="13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Ease of use</a:t>
                      </a:r>
                      <a:endParaRPr b="1" sz="13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Algorithms</a:t>
                      </a:r>
                      <a:endParaRPr b="1" sz="13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processing</a:t>
                      </a:r>
                      <a:endParaRPr b="1" sz="13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Training times</a:t>
                      </a:r>
                      <a:endParaRPr b="1" sz="13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Similarities</a:t>
                      </a:r>
                      <a:endParaRPr b="1" sz="13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192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SKLearn</a:t>
                      </a:r>
                      <a:endParaRPr b="1" sz="13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Intuitive and easy to implement.</a:t>
                      </a:r>
                      <a:endParaRPr sz="11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5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Output returned from ML Library functions </a:t>
                      </a: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grants clear, concise, and instant overview of progress.</a:t>
                      </a:r>
                      <a:endParaRPr sz="13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Offers a more comprehensive collection of machine learning algorithms.</a:t>
                      </a:r>
                      <a:endParaRPr sz="13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Straightforward implementation of scaling, train/ test splits. Easy for small applications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Slower training times, which might be exponentially slower for large datasets that cannot be </a:t>
                      </a: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encapsulated</a:t>
                      </a: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in a single machine.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Similar functions exist to cater to requirements along the end-to-end data mining project pipeline. 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Similar steps of visualising, pre-processing, selecting and training models, and evaluating outcomes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60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Spark</a:t>
                      </a:r>
                      <a:endParaRPr b="1" sz="13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5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Output returned from ML Library functions r</a:t>
                      </a: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equire some interpretation and understanding. </a:t>
                      </a:r>
                      <a:endParaRPr sz="1300" u="none" cap="none" strike="noStrike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Provides a subset of machine learning algorithms, primarily focusing on scalable algorithms that can be distributed across a cluster. 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Slightly slower when scaling.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Faster training times, especially on large datasets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3d31d7c207_0_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3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1" sz="3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title"/>
          </p:nvPr>
        </p:nvSpPr>
        <p:spPr>
          <a:xfrm>
            <a:off x="311700" y="1089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2700">
                <a:solidFill>
                  <a:srgbClr val="434343"/>
                </a:solidFill>
              </a:rPr>
              <a:t>CONCLUSION</a:t>
            </a:r>
            <a:endParaRPr b="1" sz="2700">
              <a:solidFill>
                <a:srgbClr val="434343"/>
              </a:solidFill>
            </a:endParaRPr>
          </a:p>
        </p:txBody>
      </p:sp>
      <p:sp>
        <p:nvSpPr>
          <p:cNvPr id="312" name="Google Shape;312;p39"/>
          <p:cNvSpPr txBox="1"/>
          <p:nvPr>
            <p:ph idx="1" type="body"/>
          </p:nvPr>
        </p:nvSpPr>
        <p:spPr>
          <a:xfrm>
            <a:off x="97050" y="94020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Training set of 170k values (100k after removing duplicates) is relatively small compared to Assignment 1 (800k values), possibly leading to reduced model performance.</a:t>
            </a:r>
            <a:endParaRPr sz="15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Spark and its distributed model usually results in faster training times. However, complicated models: Fine-tuning of Random Forest, still take a long time, and require smart usage of hyper parameters. </a:t>
            </a:r>
            <a:endParaRPr sz="15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SKLearn is very intuitive and easily readable and understood. The output from Spark requires more </a:t>
            </a:r>
            <a:r>
              <a:rPr lang="en" sz="1500">
                <a:solidFill>
                  <a:srgbClr val="434343"/>
                </a:solidFill>
              </a:rPr>
              <a:t>interpretation</a:t>
            </a:r>
            <a:r>
              <a:rPr lang="en" sz="1500">
                <a:solidFill>
                  <a:srgbClr val="434343"/>
                </a:solidFill>
              </a:rPr>
              <a:t>. Also, closing a Spark session prematurely after a certain code block, will result in training errors.</a:t>
            </a:r>
            <a:endParaRPr sz="15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Spark’s lack of an inbuilt classification report leads to more work comparing results of training. </a:t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idx="4294967295" type="subTitle"/>
          </p:nvPr>
        </p:nvSpPr>
        <p:spPr>
          <a:xfrm>
            <a:off x="986500" y="429950"/>
            <a:ext cx="7714200" cy="3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en" sz="265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Binary </a:t>
            </a:r>
            <a:r>
              <a:rPr b="1" i="0" lang="en" sz="265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Classification Problem </a:t>
            </a:r>
            <a:endParaRPr b="1" i="0" sz="2650" u="none" cap="none" strike="noStrike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task is to predict whether a record represents “normal” or “attack” .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" sz="19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Target variable: </a:t>
            </a:r>
            <a:r>
              <a:rPr i="1" lang="en" sz="19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label (0 for “normal”, 1 for “attack”)</a:t>
            </a:r>
            <a:endParaRPr i="1" sz="19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"/>
              <a:buChar char="●"/>
            </a:pPr>
            <a:r>
              <a:rPr b="0" i="0" lang="en" sz="19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a) Discover and visualise the data</a:t>
            </a:r>
            <a:endParaRPr b="0" i="0" sz="1900" u="none" cap="none" strike="noStrike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"/>
              <a:buChar char="●"/>
            </a:pPr>
            <a:r>
              <a:rPr b="0" i="0" lang="en" sz="19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b) Preprocessing data for machine learning. </a:t>
            </a:r>
            <a:endParaRPr b="0" i="0" sz="1900" u="none" cap="none" strike="noStrike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"/>
              <a:buChar char="●"/>
            </a:pPr>
            <a:r>
              <a:rPr b="0" i="0" lang="en" sz="19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c) Select and train models</a:t>
            </a:r>
            <a:endParaRPr b="0" i="0" sz="1900" u="none" cap="none" strike="noStrike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"/>
              <a:buChar char="●"/>
            </a:pPr>
            <a:r>
              <a:rPr b="0" i="0" lang="en" sz="19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d) Fine-tune the models</a:t>
            </a:r>
            <a:endParaRPr b="0" i="0" sz="1900" u="none" cap="none" strike="noStrike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"/>
              <a:buChar char="●"/>
            </a:pPr>
            <a:r>
              <a:rPr b="0" i="0" lang="en" sz="19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e) Evaluate outcomes</a:t>
            </a:r>
            <a:endParaRPr b="0" i="0" sz="1900" u="none" cap="none" strike="noStrike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986500" y="4032050"/>
            <a:ext cx="70827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Dataset</a:t>
            </a: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Network Intrusion Detection Systems</a:t>
            </a:r>
            <a:endParaRPr b="1"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200" u="non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https://research.unsw.edu.au/projects/unsw-nb15-dataset)</a:t>
            </a:r>
            <a:endParaRPr b="0" i="0" sz="1200" u="none" cap="none" strike="noStrike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323800" y="313150"/>
            <a:ext cx="40452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Explore Datasets</a:t>
            </a:r>
            <a:endParaRPr b="1"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/>
        </p:nvSpPr>
        <p:spPr>
          <a:xfrm>
            <a:off x="416500" y="966000"/>
            <a:ext cx="3859800" cy="4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Training Set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175341 rows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45 columns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Testing Set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82322 rows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45 columns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Categorical variables:</a:t>
            </a:r>
            <a:endParaRPr b="1" i="0" sz="14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‘proto’ : transaction protocol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‘service’ (eg. http, ftp..)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‘s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tate’ : </a:t>
            </a:r>
            <a:r>
              <a:rPr lang="en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state and its dependent protocol (eg. ACC, CLO..)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‘Attack_cat’ : name of each 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attack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category (eg. Fuzzers, Analysis…)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4898350" y="313150"/>
            <a:ext cx="3980100" cy="4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5192663" y="2138838"/>
            <a:ext cx="3269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Identifying categorical variables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5715550" y="313150"/>
            <a:ext cx="23457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Overview of datasets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724" y="737675"/>
            <a:ext cx="1393279" cy="11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675" y="2672425"/>
            <a:ext cx="4133375" cy="8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625" y="3747775"/>
            <a:ext cx="4215475" cy="9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3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VISUALISATION</a:t>
            </a:r>
            <a:endParaRPr b="1" sz="3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988" y="888500"/>
            <a:ext cx="2651613" cy="10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/>
          <p:nvPr/>
        </p:nvSpPr>
        <p:spPr>
          <a:xfrm>
            <a:off x="367925" y="2294725"/>
            <a:ext cx="3000000" cy="22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Interpretation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1) Shape of histograms</a:t>
            </a:r>
            <a:endParaRPr b="0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Symmetric distribution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b="0" i="0" lang="en" sz="12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Skewed Distribution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2) Central Tendency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3) Spread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4) Outliers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5) </a:t>
            </a: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Multimodal</a:t>
            </a: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distribution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7"/>
          <p:cNvSpPr txBox="1"/>
          <p:nvPr/>
        </p:nvSpPr>
        <p:spPr>
          <a:xfrm>
            <a:off x="260100" y="308150"/>
            <a:ext cx="39174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Histograms</a:t>
            </a:r>
            <a:endParaRPr b="0" i="0" sz="14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500" y="1121425"/>
            <a:ext cx="4146933" cy="30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7"/>
          <p:cNvSpPr txBox="1"/>
          <p:nvPr/>
        </p:nvSpPr>
        <p:spPr>
          <a:xfrm>
            <a:off x="5848200" y="462650"/>
            <a:ext cx="26517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Histograms Overview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/>
        </p:nvSpPr>
        <p:spPr>
          <a:xfrm>
            <a:off x="501600" y="1020625"/>
            <a:ext cx="2307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Skewed distribution example</a:t>
            </a:r>
            <a:endParaRPr b="0" i="0" sz="1300" u="none" cap="none" strike="noStrike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3785700" y="1024975"/>
            <a:ext cx="157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Outliers example</a:t>
            </a:r>
            <a:endParaRPr b="0" i="0" sz="13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8"/>
          <p:cNvSpPr txBox="1"/>
          <p:nvPr/>
        </p:nvSpPr>
        <p:spPr>
          <a:xfrm>
            <a:off x="159275" y="419875"/>
            <a:ext cx="3498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Example of histograms</a:t>
            </a:r>
            <a:endParaRPr b="0" i="0" sz="14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8"/>
          <p:cNvPicPr preferRelativeResize="0"/>
          <p:nvPr/>
        </p:nvPicPr>
        <p:blipFill rotWithShape="1">
          <a:blip r:embed="rId3">
            <a:alphaModFix/>
          </a:blip>
          <a:srcRect b="0" l="0" r="11730" t="0"/>
          <a:stretch/>
        </p:blipFill>
        <p:spPr>
          <a:xfrm>
            <a:off x="159275" y="1599274"/>
            <a:ext cx="2695575" cy="25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8"/>
          <p:cNvPicPr preferRelativeResize="0"/>
          <p:nvPr/>
        </p:nvPicPr>
        <p:blipFill rotWithShape="1">
          <a:blip r:embed="rId4">
            <a:alphaModFix/>
          </a:blip>
          <a:srcRect b="0" l="0" r="11347" t="0"/>
          <a:stretch/>
        </p:blipFill>
        <p:spPr>
          <a:xfrm>
            <a:off x="3136100" y="1599275"/>
            <a:ext cx="2934975" cy="25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1475" y="1580025"/>
            <a:ext cx="2767575" cy="281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/>
          <p:nvPr/>
        </p:nvSpPr>
        <p:spPr>
          <a:xfrm>
            <a:off x="6211513" y="1020625"/>
            <a:ext cx="269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Multimodal</a:t>
            </a:r>
            <a:r>
              <a:rPr b="0" i="0" lang="en" sz="13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distribution example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PREPROCESSING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