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829E5D-D4E4-4280-8F47-595606DFA3BE}">
  <a:tblStyle styleId="{51829E5D-D4E4-4280-8F47-595606DFA3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OpenSans-italic.fntdata"/><Relationship Id="rId10" Type="http://schemas.openxmlformats.org/officeDocument/2006/relationships/slide" Target="slides/slide4.xml"/><Relationship Id="rId54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3743e8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3743e8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c26bba591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c26bba59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bc4b407c1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bc4b407c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c26bba591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c26bba59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Scaler vs Normalisation: https://www.youtube.com/watch?v=sxEqtjLC0aM&amp;ab_channel=NormalizedNerd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c26bba591_0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c26bba59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bc4b407c1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bc4b407c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d3743e87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d3743e87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bc4b407c1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bc4b407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d3743e8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d3743e8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d24f0d3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d24f0d3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c4b407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c4b407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26bba5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26bba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d3743e87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d3743e87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d24f0d3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d24f0d3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d24f0d38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d24f0d38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c26bba591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c26bba5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d3743e87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d3743e87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d3743e87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d3743e87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c26bba59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c26bba5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d3743e87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d3743e87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c26bba59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c26bba5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c26bba5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c26bba5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c26bba59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c26bba5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d58851e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d58851e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d58851e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d58851e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d3743e8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d3743e8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c26bba591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c26bba59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d58851e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d58851e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d3743e8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d3743e8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d3743e8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d3743e8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c26bba591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c26bba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d3743e87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d3743e87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c26bba591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c26bba5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bc4b407c1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bc4b407c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c5a1b096a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c5a1b09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3743e87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d3743e87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Font typeface="Roboto"/>
              <a:buNone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None/>
              <a:defRPr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76A5A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76A5A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485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corgiredirector?site=https%3A%2F%2Fwww.kaggle.com%2Fdatasets%2Frameshmehta%2Fcredit-risk-analysis&amp;link_redirector=1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438975"/>
            <a:ext cx="86466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CSCI 316 Big Data Mining Techniques &amp; Implementation</a:t>
            </a:r>
            <a:endParaRPr b="1"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Group Assignment 1</a:t>
            </a:r>
            <a:endParaRPr b="1"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T01 | G12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3" name="Google Shape;63;p13"/>
          <p:cNvGraphicFramePr/>
          <p:nvPr/>
        </p:nvGraphicFramePr>
        <p:xfrm>
          <a:off x="926375" y="227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{51829E5D-D4E4-4280-8F47-595606DFA3BE}</a:tableStyleId>
              </a:tblPr>
              <a:tblGrid>
                <a:gridCol w="2465250"/>
                <a:gridCol w="2413000"/>
                <a:gridCol w="2413000"/>
              </a:tblGrid>
              <a:tr h="4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 </a:t>
                      </a:r>
                      <a:endParaRPr b="1"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UOW ID </a:t>
                      </a:r>
                      <a:endParaRPr b="1"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Contribution</a:t>
                      </a:r>
                      <a:endParaRPr b="1"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Emily Gong Xue Ying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7673620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Lai Wei Jie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7770042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Lee Kuok Wei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7673607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 Biyang 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7352670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60%</a:t>
                      </a:r>
                      <a:endParaRPr sz="16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48000" y="1433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en" sz="2000">
                <a:solidFill>
                  <a:srgbClr val="434343"/>
                </a:solidFill>
                <a:highlight>
                  <a:schemeClr val="lt1"/>
                </a:highlight>
              </a:rPr>
              <a:t>Data </a:t>
            </a:r>
            <a:r>
              <a:rPr b="1" lang="en" sz="2000">
                <a:solidFill>
                  <a:srgbClr val="434343"/>
                </a:solidFill>
                <a:highlight>
                  <a:schemeClr val="lt1"/>
                </a:highlight>
              </a:rPr>
              <a:t>Preprocessing: Overview </a:t>
            </a:r>
            <a:endParaRPr b="1" sz="4300">
              <a:solidFill>
                <a:srgbClr val="434343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550575" y="1050050"/>
            <a:ext cx="85206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Remove columns with duplicated meanings </a:t>
            </a:r>
            <a:r>
              <a:rPr lang="en" sz="1400">
                <a:solidFill>
                  <a:srgbClr val="434343"/>
                </a:solidFill>
              </a:rPr>
              <a:t> (Grades and Sub-Grades etc)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Replace descriptive columns with useful columns (date columns form time period)  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Extract numbers from obj type column &amp;  convert to float (term, emp_length)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Label encoder (ordinal) : </a:t>
            </a:r>
            <a:r>
              <a:rPr i="1" lang="en" sz="1400">
                <a:solidFill>
                  <a:srgbClr val="434343"/>
                </a:solidFill>
              </a:rPr>
              <a:t>sub_grade</a:t>
            </a:r>
            <a:endParaRPr i="1"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One-hot encoder (nominal) : </a:t>
            </a:r>
            <a:r>
              <a:rPr i="1" lang="en" sz="1400">
                <a:solidFill>
                  <a:srgbClr val="434343"/>
                </a:solidFill>
              </a:rPr>
              <a:t>list_status</a:t>
            </a:r>
            <a:endParaRPr i="1"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Missing values via Imputer strategy: median </a:t>
            </a:r>
            <a:endParaRPr sz="1050">
              <a:solidFill>
                <a:srgbClr val="434343"/>
              </a:solidFill>
              <a:highlight>
                <a:srgbClr val="F7F7F7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Outliers: </a:t>
            </a:r>
            <a:endParaRPr sz="1400">
              <a:solidFill>
                <a:srgbClr val="434343"/>
              </a:solidFill>
            </a:endParaRPr>
          </a:p>
          <a:p>
            <a:pPr indent="-2952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Roboto"/>
              <a:buAutoNum type="alphaLcPeriod"/>
            </a:pPr>
            <a:r>
              <a:rPr lang="en" sz="105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 is 168074 outliers in pymnt_gap</a:t>
            </a:r>
            <a:endParaRPr sz="1050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Roboto"/>
              <a:buAutoNum type="alphaLcPeriod"/>
            </a:pPr>
            <a:r>
              <a:rPr lang="en" sz="105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 is 144596 outliers in last_pymnt_amnt</a:t>
            </a:r>
            <a:endParaRPr sz="1050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Standard Scaler (Due to outliers presence)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Remove unuseful columns below correlation threshold of 0.01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358825" y="2833250"/>
            <a:ext cx="37239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Label Encoder</a:t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sub_grade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addr_state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888850" y="2833250"/>
            <a:ext cx="39429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One hot Encoder</a:t>
            </a:r>
            <a:endParaRPr b="1"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Home_ownership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Verification_statis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Pymnt_plan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Initial_list_status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application_type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58825" y="169850"/>
            <a:ext cx="88824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 Cleaning on object </a:t>
            </a: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columns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454375" y="121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{51829E5D-D4E4-4280-8F47-595606DFA3BE}</a:tableStyleId>
              </a:tblPr>
              <a:tblGrid>
                <a:gridCol w="1379700"/>
                <a:gridCol w="2178175"/>
              </a:tblGrid>
              <a:tr h="5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Label Encoder 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Columns with wider range of </a:t>
                      </a:r>
                      <a:r>
                        <a:rPr lang="en" sz="1100"/>
                        <a:t>values</a:t>
                      </a:r>
                      <a:r>
                        <a:rPr lang="en" sz="1100"/>
                        <a:t>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7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One Hot Encoder 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Columns with few possible values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00" y="1025188"/>
            <a:ext cx="4307876" cy="35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667725" y="4621150"/>
            <a:ext cx="3942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Additional Columns from one hot encoding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-3960" l="5347" r="0" t="-3949"/>
          <a:stretch/>
        </p:blipFill>
        <p:spPr>
          <a:xfrm>
            <a:off x="4734725" y="515350"/>
            <a:ext cx="4197500" cy="40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333625" y="470350"/>
            <a:ext cx="27708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sz="2000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Standard Scalar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62725" y="1966025"/>
            <a:ext cx="45720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Improved Model Performance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Effective for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distance based algorithm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better visualisation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Provide correct interpretability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Less sensitive to outliers than feature scaling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283200" y="343425"/>
            <a:ext cx="41001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After Cleaning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325" y="152400"/>
            <a:ext cx="40071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198650" y="1742300"/>
            <a:ext cx="39429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Cleaned Data before Splitting and Training: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42 independent variables with significant correlation.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float64 or int64 types only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 missing values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475" y="1365875"/>
            <a:ext cx="4150974" cy="17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0" y="959525"/>
            <a:ext cx="4410900" cy="4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Stratified Shuffle Split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Drop target feature column (default_ind).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Proportion of class labels is even in SSS.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Split 80 / 20 into train / test datasets.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SMOTE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12121"/>
                </a:solidFill>
                <a:highlight>
                  <a:srgbClr val="FFFFFF"/>
                </a:highlight>
              </a:rPr>
              <a:t>(Synthetic Minority Oversampling Technique)</a:t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Synthesize new samples from minority class so that training and classification is more balanced.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310800" y="340575"/>
            <a:ext cx="4100100" cy="5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198100" y="987250"/>
            <a:ext cx="4155300" cy="4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FF"/>
                </a:solidFill>
                <a:highlight>
                  <a:srgbClr val="F7F7F7"/>
                </a:highlight>
              </a:rPr>
              <a:t>def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 </a:t>
            </a:r>
            <a:r>
              <a:rPr lang="en" sz="1250">
                <a:solidFill>
                  <a:srgbClr val="795E26"/>
                </a:solidFill>
                <a:highlight>
                  <a:srgbClr val="F7F7F7"/>
                </a:highlight>
              </a:rPr>
              <a:t>add_total_pymnt_ratio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7F7F7"/>
                </a:highlight>
              </a:rPr>
              <a:t>df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, </a:t>
            </a:r>
            <a:r>
              <a:rPr lang="en" sz="1250">
                <a:solidFill>
                  <a:srgbClr val="001080"/>
                </a:solidFill>
                <a:highlight>
                  <a:srgbClr val="F7F7F7"/>
                </a:highlight>
              </a:rPr>
              <a:t>flag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):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</a:rPr>
              <a:t>if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 flag: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df[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</a:rPr>
              <a:t>'total_pymnt_ratio'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] = df[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</a:rPr>
              <a:t>'total_pymnt'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] / df[</a:t>
            </a:r>
            <a:r>
              <a:rPr lang="en" sz="1250">
                <a:solidFill>
                  <a:srgbClr val="A31515"/>
                </a:solidFill>
                <a:highlight>
                  <a:srgbClr val="F7F7F7"/>
                </a:highlight>
              </a:rPr>
              <a:t>'loan_amnt'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]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7F7F7"/>
                </a:highlight>
              </a:rPr>
              <a:t>return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 df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df_encoded = add_total_pymnt_ratio(df_encoded, </a:t>
            </a:r>
            <a:r>
              <a:rPr lang="en" sz="1250">
                <a:solidFill>
                  <a:srgbClr val="0000FF"/>
                </a:solidFill>
                <a:highlight>
                  <a:srgbClr val="F7F7F7"/>
                </a:highlight>
              </a:rPr>
              <a:t>True</a:t>
            </a:r>
            <a:r>
              <a:rPr lang="en" sz="1250">
                <a:solidFill>
                  <a:schemeClr val="dk1"/>
                </a:solidFill>
                <a:highlight>
                  <a:srgbClr val="F7F7F7"/>
                </a:highlight>
              </a:rPr>
              <a:t>)</a:t>
            </a:r>
            <a:endParaRPr sz="12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total_pymnt_ratio: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Ratio of payment to total loan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Higher Value = </a:t>
            </a:r>
            <a:r>
              <a:rPr lang="en">
                <a:solidFill>
                  <a:schemeClr val="dk1"/>
                </a:solidFill>
              </a:rPr>
              <a:t>Higher % of loan paid off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Lower Value = </a:t>
            </a:r>
            <a:r>
              <a:rPr lang="en">
                <a:solidFill>
                  <a:schemeClr val="dk1"/>
                </a:solidFill>
              </a:rPr>
              <a:t>Higher % of unpaid balance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200" y="936700"/>
            <a:ext cx="3565275" cy="27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180475" y="233550"/>
            <a:ext cx="3264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Preprocessing: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User-Defined Feature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SELECT AND TRAIN MODELS</a:t>
            </a:r>
            <a:endParaRPr b="1" sz="3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75" y="713650"/>
            <a:ext cx="4313675" cy="17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279100" y="1541700"/>
            <a:ext cx="39342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Reference to graph on the right, an</a:t>
            </a:r>
            <a:r>
              <a:rPr lang="en" sz="1800">
                <a:solidFill>
                  <a:srgbClr val="374151"/>
                </a:solidFill>
              </a:rPr>
              <a:t> AUC-ROC score of 0.98 indicates high discriminatory power for the model. </a:t>
            </a:r>
            <a:endParaRPr sz="18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15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It is able to correctly classify positive and negative classes 98% of the time, assuming an optimal threshold for classification.</a:t>
            </a:r>
            <a:endParaRPr sz="18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79100" y="265800"/>
            <a:ext cx="41217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Model 1 Performance: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Linear Support Vector Classifier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76" y="3127475"/>
            <a:ext cx="4368890" cy="11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4655175" y="2533850"/>
            <a:ext cx="32487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Confusion Matrix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4655175" y="120050"/>
            <a:ext cx="32487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Classification Report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237" y="1873800"/>
            <a:ext cx="4121785" cy="298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3458975" y="1151325"/>
            <a:ext cx="1498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ROC Curve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596700" y="49365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Model 1 Performance: Linear Support Vector Classifier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Linear Support Vector: Training &amp; Test Classification Comparison 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875" y="1448675"/>
            <a:ext cx="4229700" cy="30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412000" y="1595175"/>
            <a:ext cx="36417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evaluation results indicate that the performance metrics on the training set and the test set are relatively consistent.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Conclusion: No overfitting is observed.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57950" y="9816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b="1" sz="3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94950" y="1090800"/>
            <a:ext cx="49365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Discover and Visualise the Data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User-defined Feature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and Train Models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Fine Tuning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Evaluate Outcomes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950" y="677450"/>
            <a:ext cx="4238550" cy="1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305675" y="1621475"/>
            <a:ext cx="38544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sz="1800">
                <a:solidFill>
                  <a:srgbClr val="374151"/>
                </a:solidFill>
              </a:rPr>
              <a:t>Similarly, </a:t>
            </a:r>
            <a:r>
              <a:rPr lang="en" sz="1800">
                <a:solidFill>
                  <a:srgbClr val="374151"/>
                </a:solidFill>
              </a:rPr>
              <a:t>high discriminatory power is inferred for XGBoost model from the classification report as well as </a:t>
            </a:r>
            <a:r>
              <a:rPr lang="en" sz="1800">
                <a:solidFill>
                  <a:schemeClr val="dk1"/>
                </a:solidFill>
              </a:rPr>
              <a:t>an</a:t>
            </a:r>
            <a:r>
              <a:rPr lang="en" sz="1800">
                <a:solidFill>
                  <a:srgbClr val="374151"/>
                </a:solidFill>
              </a:rPr>
              <a:t> AUC-ROC score of 1.00. </a:t>
            </a:r>
            <a:endParaRPr sz="18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279100" y="265800"/>
            <a:ext cx="41217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Model 2 Performance: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XGBOOST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975" y="3347270"/>
            <a:ext cx="3854400" cy="103015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4655175" y="120050"/>
            <a:ext cx="32487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Classification Report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742950" y="2709025"/>
            <a:ext cx="32487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Confusion Matrix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3458975" y="1151325"/>
            <a:ext cx="1498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ROC Curve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96700" y="493650"/>
            <a:ext cx="795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Model 2 Performance: XGBOOST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50" y="1708722"/>
            <a:ext cx="4045200" cy="308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790800" y="212700"/>
            <a:ext cx="75624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XGBoost: Cross Validation Result </a:t>
            </a:r>
            <a:endParaRPr sz="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1169575" y="1143000"/>
            <a:ext cx="37878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0" y="1222700"/>
            <a:ext cx="3881825" cy="354504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4771350" y="1023375"/>
            <a:ext cx="41601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191" y="920287"/>
            <a:ext cx="3251234" cy="41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Arial"/>
                <a:ea typeface="Arial"/>
                <a:cs typeface="Arial"/>
                <a:sym typeface="Arial"/>
              </a:rPr>
              <a:t>XGBoost: Cross Validation Result Analysis </a:t>
            </a:r>
            <a:endParaRPr sz="2700"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292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train-logloss mean and test-logloss mean values are both steadily decreasing and seem to decrease in tandem. This suggests model is learning general patterns that also apply to the validation set.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point where the test loss starts increasing while the train loss continues decreasing.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Conclusion: No clear sign of overfitting is observed from the cross validation table.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0" y="-70775"/>
            <a:ext cx="4045200" cy="18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3 Performance: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50" y="782600"/>
            <a:ext cx="4134451" cy="1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75" y="1140650"/>
            <a:ext cx="4090325" cy="30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5832325" y="288375"/>
            <a:ext cx="20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Classification report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09825" y="2920150"/>
            <a:ext cx="20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Accuracy result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137" y="3368600"/>
            <a:ext cx="2896675" cy="79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2" type="body"/>
          </p:nvPr>
        </p:nvSpPr>
        <p:spPr>
          <a:xfrm>
            <a:off x="189225" y="847500"/>
            <a:ext cx="3837000" cy="42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model has a very high accuracy of around 99%, which is in doubt to be a result of overfitting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K-fold 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-validation splits the data into k subsets (folds), training the model on k-1 subsets, and then evaluating it on the remaining fold. This process is repeated k times, with each subset acting as the test set once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the average accuracy is close to the accuracy on the training data, it indicates that the model is not overfitting </a:t>
            </a: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440450" y="570350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Tree: </a:t>
            </a: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k-fold cross-validation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850" y="1812975"/>
            <a:ext cx="3688675" cy="18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5824475" y="1251350"/>
            <a:ext cx="20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Implementation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idx="2" type="body"/>
          </p:nvPr>
        </p:nvSpPr>
        <p:spPr>
          <a:xfrm>
            <a:off x="252150" y="1302900"/>
            <a:ext cx="3837000" cy="31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the results shown, the accuracy for each fold is highly similar to the average accuracy. Thus, this indicates that the model is not overfitting.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440450" y="570350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Tree: k-fold cross-validation analysis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475" y="2310300"/>
            <a:ext cx="4185202" cy="35723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8"/>
          <p:cNvSpPr txBox="1"/>
          <p:nvPr/>
        </p:nvSpPr>
        <p:spPr>
          <a:xfrm>
            <a:off x="6561375" y="1782650"/>
            <a:ext cx="7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0" y="0"/>
            <a:ext cx="4045200" cy="18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4 Performance: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25" y="684100"/>
            <a:ext cx="4115974" cy="17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00" y="1868225"/>
            <a:ext cx="3954550" cy="21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213" y="3459950"/>
            <a:ext cx="3546600" cy="7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 txBox="1"/>
          <p:nvPr/>
        </p:nvSpPr>
        <p:spPr>
          <a:xfrm>
            <a:off x="5832325" y="288375"/>
            <a:ext cx="20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Classification report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6209825" y="2920150"/>
            <a:ext cx="20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Accuracy result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idx="2" type="body"/>
          </p:nvPr>
        </p:nvSpPr>
        <p:spPr>
          <a:xfrm>
            <a:off x="228525" y="1586025"/>
            <a:ext cx="3837000" cy="13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random forest model has a very high accuracy of around 99%, which is in doubt to be a result of overfitting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440450" y="570350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</a:t>
            </a: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k-fold cross-validation &amp; analysis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0"/>
          <p:cNvSpPr txBox="1"/>
          <p:nvPr/>
        </p:nvSpPr>
        <p:spPr>
          <a:xfrm>
            <a:off x="5787038" y="299725"/>
            <a:ext cx="20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Implementation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00" y="806175"/>
            <a:ext cx="4042599" cy="2296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6468500" y="3402775"/>
            <a:ext cx="7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213" y="3903500"/>
            <a:ext cx="4019971" cy="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>
            <p:ph idx="2" type="body"/>
          </p:nvPr>
        </p:nvSpPr>
        <p:spPr>
          <a:xfrm>
            <a:off x="228525" y="1586025"/>
            <a:ext cx="3837000" cy="31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the results shown, the accuracy for each fold is highly similar to the average accuracy. Thus, this indicates that the model is not overfitting.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0" y="0"/>
            <a:ext cx="4045200" cy="18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 ML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5: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Logistical Regression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00" y="128450"/>
            <a:ext cx="4210826" cy="17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50" y="1195550"/>
            <a:ext cx="4339776" cy="24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 txBox="1"/>
          <p:nvPr/>
        </p:nvSpPr>
        <p:spPr>
          <a:xfrm>
            <a:off x="392000" y="4034575"/>
            <a:ext cx="38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Log. Reg. is used to make a prediction about a categorical variable vs a continuous one (linear reg.)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200" y="2259675"/>
            <a:ext cx="4210825" cy="1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986500" y="429950"/>
            <a:ext cx="92898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Classification Problem: </a:t>
            </a:r>
            <a:endParaRPr b="1" sz="265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5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Risk Analysis via </a:t>
            </a:r>
            <a:r>
              <a:rPr b="1" lang="en" sz="265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lang="en" sz="265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oan Data Set </a:t>
            </a:r>
            <a:endParaRPr b="1" sz="2650">
              <a:solidFill>
                <a:srgbClr val="43434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Target variable: default (index)</a:t>
            </a:r>
            <a:endParaRPr i="1" sz="19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a) Discover and visualise the data</a:t>
            </a:r>
            <a:endParaRPr sz="19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b) Preprocessing data for machine learning. </a:t>
            </a:r>
            <a:endParaRPr sz="19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c) Select and train models</a:t>
            </a:r>
            <a:endParaRPr sz="19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d) Fine-tune the models</a:t>
            </a:r>
            <a:endParaRPr sz="19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e) Evaluate outcomes</a:t>
            </a:r>
            <a:endParaRPr sz="19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922425" y="4198125"/>
            <a:ext cx="7082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Dataset: Loan data set for credit risk analysis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https://www.kaggle.com/datasets/rameshmehta/credit-risk-analysis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0" y="0"/>
            <a:ext cx="4045200" cy="18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 ML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6: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K-Nearest Neighbours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950" y="124575"/>
            <a:ext cx="4217551" cy="1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75" y="1123850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75" y="2705000"/>
            <a:ext cx="4277301" cy="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/>
        </p:nvSpPr>
        <p:spPr>
          <a:xfrm>
            <a:off x="262725" y="3609800"/>
            <a:ext cx="385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Uses proximity, through Euclidean distance to make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classifications by plurality voting.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4572000" y="2039950"/>
            <a:ext cx="4217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Assumes similar items are near each other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Sensitive to noise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Costly to calculate large, high-dimension data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idx="2" type="body"/>
          </p:nvPr>
        </p:nvSpPr>
        <p:spPr>
          <a:xfrm>
            <a:off x="189225" y="847500"/>
            <a:ext cx="3837000" cy="42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 training results, where K = 5, led to a precision of 0.58/ recall of 0.88.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perform grid search through brute force to run the same model through a range of values of K, to find the best performing model.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approach is computationally expensive, but might lead to insights and better end performance of the model.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440450" y="570350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KNN</a:t>
            </a: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Grid Search for best value of K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5751575" y="501300"/>
            <a:ext cx="20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Implementation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800" y="1251350"/>
            <a:ext cx="4228450" cy="32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/>
        </p:nvSpPr>
        <p:spPr>
          <a:xfrm>
            <a:off x="440450" y="5703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n" sz="1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KNN: “Best value of K”</a:t>
            </a:r>
            <a:endParaRPr b="1" sz="1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5751575" y="501300"/>
            <a:ext cx="2076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Implementation code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600" y="999900"/>
            <a:ext cx="4341775" cy="3213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44"/>
          <p:cNvGraphicFramePr/>
          <p:nvPr/>
        </p:nvGraphicFramePr>
        <p:xfrm>
          <a:off x="440450" y="132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{51829E5D-D4E4-4280-8F47-595606DFA3BE}</a:tableStyleId>
              </a:tblPr>
              <a:tblGrid>
                <a:gridCol w="1016225"/>
                <a:gridCol w="842075"/>
                <a:gridCol w="929175"/>
                <a:gridCol w="929175"/>
              </a:tblGrid>
              <a:tr h="4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 =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 =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r>
                        <a:rPr lang="en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EVALUATE OUTCOMES</a:t>
            </a:r>
            <a:endParaRPr b="1" sz="3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/>
        </p:nvSpPr>
        <p:spPr>
          <a:xfrm>
            <a:off x="693875" y="1370150"/>
            <a:ext cx="71181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models chosen have displayed great accuracy of over 90% with little sign of overfitting. However, differences in machine learning models are still evident as presented in the following slides. 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737825" y="515650"/>
            <a:ext cx="55734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Evaluating Outcomes</a:t>
            </a:r>
            <a:endParaRPr b="1"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Side by side comparison of classification results</a:t>
            </a:r>
            <a:endParaRPr b="1" sz="2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378527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327" y="1299625"/>
            <a:ext cx="2378528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/>
        </p:nvSpPr>
        <p:spPr>
          <a:xfrm>
            <a:off x="5583600" y="4049325"/>
            <a:ext cx="3248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default cases only: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default_ind = “1”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Google Shape;337;p48"/>
          <p:cNvGraphicFramePr/>
          <p:nvPr/>
        </p:nvGraphicFramePr>
        <p:xfrm>
          <a:off x="356888" y="6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{51829E5D-D4E4-4280-8F47-595606DFA3BE}</a:tableStyleId>
              </a:tblPr>
              <a:tblGrid>
                <a:gridCol w="1607500"/>
                <a:gridCol w="2316925"/>
                <a:gridCol w="2211825"/>
                <a:gridCol w="2377850"/>
              </a:tblGrid>
              <a:tr h="2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Linear Support Vector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 Regression 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09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Excellent predictive performance.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Efficient: scalable for large datasets.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Regularization to prevent overfitting.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Effective for high-dimensional data.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Regularization to prevent overfitting.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and interpretable.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Efficient: scalable for large datasets.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Disadvantages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Computational complex.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Complexity: Extensive set of hyperparameters.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Computational complex.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effective for non-linear data.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expressiveness for complex relationship.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effective for non-linear data.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49"/>
          <p:cNvGraphicFramePr/>
          <p:nvPr/>
        </p:nvGraphicFramePr>
        <p:xfrm>
          <a:off x="314938" y="80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{51829E5D-D4E4-4280-8F47-595606DFA3BE}</a:tableStyleId>
              </a:tblPr>
              <a:tblGrid>
                <a:gridCol w="1513050"/>
                <a:gridCol w="2299750"/>
                <a:gridCol w="2297700"/>
                <a:gridCol w="2403600"/>
              </a:tblGrid>
              <a:tr h="2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Decision Tree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09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Advantages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and interpretable.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data normalization required: Decision Trees are not sensitive to data scaling.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accuracy.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Efficient: scalable for large datasets.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Robust to outliers.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Simple to Understand and Implement.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KNN can model complex non-linear relationships in the data, effective for datasets that do not follow linear patterns.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3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Disadvantages</a:t>
                      </a:r>
                      <a:endParaRPr b="1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Prone to Overfitting.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expressiveness for complex relationship.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introduce bias in the presence of imbalanced datasets.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Computational complex.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Curse of dimensionality. </a:t>
                      </a:r>
                      <a:endParaRPr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311700" y="108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434343"/>
                </a:solidFill>
              </a:rPr>
              <a:t>CONCLUSION</a:t>
            </a:r>
            <a:endParaRPr b="1" sz="2700">
              <a:solidFill>
                <a:srgbClr val="434343"/>
              </a:solidFill>
            </a:endParaRPr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97050" y="9402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Data exploration such as number of outliers can provide direction to data cleaning (scaling method that can be used)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" sz="1500">
                <a:solidFill>
                  <a:srgbClr val="434343"/>
                </a:solidFill>
              </a:rPr>
              <a:t>Successful model training and evaluation is highly attributed to adequate cleaning &amp; preprocessing of dataset. 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DISCOVER &amp; VISUALISE DATA</a:t>
            </a:r>
            <a:endParaRPr b="1" sz="3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23800" y="313150"/>
            <a:ext cx="40452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23800" y="1031750"/>
            <a:ext cx="38598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df.shape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(855969, 73) - 800k entries, 73 features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Categorical variables: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term (36/ 60 months)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issue_d (date/time)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desc (string descriptions)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First Review on Data: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 dataset is very unbalanced, with approximately 6 % of loans considered as defaulted. This dataset has different types of features such as categorical, numeric &amp; date.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98350" y="313150"/>
            <a:ext cx="39801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825" y="148788"/>
            <a:ext cx="4231151" cy="48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23825" y="450725"/>
            <a:ext cx="4045200" cy="11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73600" y="1814500"/>
            <a:ext cx="38598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Missing variables: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dti_joint (442 non-null)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Mths_since_last_major_deroj (213139 non-null)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Target label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default_ind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98350" y="313150"/>
            <a:ext cx="39801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50" y="653450"/>
            <a:ext cx="4247300" cy="35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26400" y="1121425"/>
            <a:ext cx="1221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Histograms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88" y="1573525"/>
            <a:ext cx="2651613" cy="10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700" y="712700"/>
            <a:ext cx="4069999" cy="416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324700" y="230875"/>
            <a:ext cx="2568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26400" y="2773450"/>
            <a:ext cx="30000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Shape of histograms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Symmetric Distribution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Skewed Distribution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Central Tendency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Spread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4) Outliers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5) Multimodal Distribution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60100" y="308150"/>
            <a:ext cx="3917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Discover &amp; Visualise Data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12750" y="568550"/>
            <a:ext cx="25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Histograms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12750" y="1173700"/>
            <a:ext cx="3200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Symmetric distribution example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00" y="1664263"/>
            <a:ext cx="1911550" cy="3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50" y="2308125"/>
            <a:ext cx="2673049" cy="197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513150" y="1215850"/>
            <a:ext cx="3200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Skewed distribution example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038" y="1655063"/>
            <a:ext cx="2197928" cy="3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5400" y="2289710"/>
            <a:ext cx="2893199" cy="2008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644675" y="9072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6200" marR="38100" rtl="0" algn="l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3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Outliers example</a:t>
            </a:r>
            <a:endParaRPr sz="13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3075" y="1676788"/>
            <a:ext cx="2621675" cy="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3074" y="2279903"/>
            <a:ext cx="2621676" cy="196150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12750" y="242050"/>
            <a:ext cx="3498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Discover &amp; Visualise Data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