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7"/>
  </p:notesMasterIdLst>
  <p:sldIdLst>
    <p:sldId id="262" r:id="rId3"/>
    <p:sldId id="267" r:id="rId4"/>
    <p:sldId id="285" r:id="rId5"/>
    <p:sldId id="270" r:id="rId6"/>
    <p:sldId id="296" r:id="rId7"/>
    <p:sldId id="298" r:id="rId8"/>
    <p:sldId id="275" r:id="rId9"/>
    <p:sldId id="277" r:id="rId10"/>
    <p:sldId id="287" r:id="rId11"/>
    <p:sldId id="299" r:id="rId12"/>
    <p:sldId id="300" r:id="rId13"/>
    <p:sldId id="294" r:id="rId14"/>
    <p:sldId id="301" r:id="rId15"/>
    <p:sldId id="291" r:id="rId16"/>
    <p:sldId id="292" r:id="rId17"/>
    <p:sldId id="278" r:id="rId18"/>
    <p:sldId id="293" r:id="rId19"/>
    <p:sldId id="295" r:id="rId20"/>
    <p:sldId id="302" r:id="rId21"/>
    <p:sldId id="303" r:id="rId22"/>
    <p:sldId id="304" r:id="rId23"/>
    <p:sldId id="305" r:id="rId24"/>
    <p:sldId id="282" r:id="rId25"/>
    <p:sldId id="28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0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FA5FF-9769-4C3B-9B96-53860F17EEE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0D4E5-EB64-4470-A4EA-B748A0282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0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5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0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3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3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3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49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6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3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7071947" y="6608808"/>
            <a:ext cx="1055821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Page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26" name="Shape 28"/>
          <p:cNvCxnSpPr/>
          <p:nvPr userDrawn="1"/>
        </p:nvCxnSpPr>
        <p:spPr>
          <a:xfrm>
            <a:off x="8124815" y="6605570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직사각형 24"/>
          <p:cNvSpPr/>
          <p:nvPr userDrawn="1"/>
        </p:nvSpPr>
        <p:spPr>
          <a:xfrm>
            <a:off x="7071947" y="2361"/>
            <a:ext cx="1055821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설계자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7071946" y="260649"/>
            <a:ext cx="2072054" cy="261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화면 설명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638078" y="-877"/>
            <a:ext cx="1126076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분류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115616" y="11457"/>
            <a:ext cx="1512168" cy="23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아테네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115616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Project</a:t>
            </a:r>
            <a:r>
              <a:rPr lang="en-US" altLang="ko-KR" sz="1000" baseline="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Name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8" name="Shape 24"/>
          <p:cNvCxnSpPr/>
          <p:nvPr userDrawn="1"/>
        </p:nvCxnSpPr>
        <p:spPr>
          <a:xfrm>
            <a:off x="0" y="249192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28"/>
          <p:cNvCxnSpPr/>
          <p:nvPr userDrawn="1"/>
        </p:nvCxnSpPr>
        <p:spPr>
          <a:xfrm>
            <a:off x="2633007" y="1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8"/>
          <p:cNvCxnSpPr/>
          <p:nvPr userDrawn="1"/>
        </p:nvCxnSpPr>
        <p:spPr>
          <a:xfrm>
            <a:off x="1115616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8"/>
          <p:cNvCxnSpPr/>
          <p:nvPr userDrawn="1"/>
        </p:nvCxnSpPr>
        <p:spPr>
          <a:xfrm>
            <a:off x="3755522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24"/>
          <p:cNvCxnSpPr/>
          <p:nvPr userDrawn="1"/>
        </p:nvCxnSpPr>
        <p:spPr>
          <a:xfrm>
            <a:off x="7071947" y="521783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8"/>
          <p:cNvCxnSpPr/>
          <p:nvPr userDrawn="1"/>
        </p:nvCxnSpPr>
        <p:spPr>
          <a:xfrm>
            <a:off x="8124815" y="-877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3"/>
          <p:cNvCxnSpPr/>
          <p:nvPr userDrawn="1"/>
        </p:nvCxnSpPr>
        <p:spPr>
          <a:xfrm>
            <a:off x="7071946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4"/>
          <p:cNvCxnSpPr/>
          <p:nvPr userDrawn="1"/>
        </p:nvCxnSpPr>
        <p:spPr>
          <a:xfrm>
            <a:off x="7071947" y="6605571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913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3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9387" y="2967335"/>
            <a:ext cx="6465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메인 페이지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</a:t>
            </a:r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선생</a:t>
            </a:r>
            <a:r>
              <a:rPr lang="ko-KR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님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7504" y="719194"/>
            <a:ext cx="6908945" cy="5662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1" y="1"/>
            <a:ext cx="3236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 페이지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수업관리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성적관리 탭</a:t>
            </a:r>
            <a:r>
              <a:rPr lang="en-US" altLang="ko-KR" sz="800" dirty="0" smtClean="0"/>
              <a:t> </a:t>
            </a:r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456144899"/>
              </p:ext>
            </p:extLst>
          </p:nvPr>
        </p:nvGraphicFramePr>
        <p:xfrm>
          <a:off x="7092280" y="548680"/>
          <a:ext cx="2051720" cy="1432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학생정보 탭으로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출결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성적관리 탭으로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 행</a:t>
                      </a:r>
                      <a:r>
                        <a:rPr lang="ko-KR" altLang="en-US" sz="1000" baseline="0" dirty="0" smtClean="0"/>
                        <a:t> 클릭 시 해당 시험 성적 관리 페이지로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학생정보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19672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43808" y="1412776"/>
            <a:ext cx="1224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성적관</a:t>
            </a:r>
            <a:r>
              <a:rPr lang="ko-KR" altLang="en-US" dirty="0"/>
              <a:t>리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96" y="764704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수업 관리</a:t>
            </a:r>
            <a:endParaRPr lang="en-US" altLang="ko-KR" sz="3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0400" y="20515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성적관</a:t>
            </a:r>
            <a:r>
              <a:rPr lang="ko-KR" altLang="en-US" dirty="0"/>
              <a:t>리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03090"/>
              </p:ext>
            </p:extLst>
          </p:nvPr>
        </p:nvGraphicFramePr>
        <p:xfrm>
          <a:off x="394447" y="2449755"/>
          <a:ext cx="4681609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31576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시험명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시험 등록일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등록된 시험이 없습니다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9040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성적관리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03848" y="3356992"/>
            <a:ext cx="0" cy="83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3594502"/>
            <a:ext cx="33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선생</a:t>
            </a:r>
            <a:r>
              <a:rPr lang="ko-KR" altLang="en-US" sz="1600" dirty="0"/>
              <a:t>님</a:t>
            </a:r>
            <a:r>
              <a:rPr lang="ko-KR" altLang="en-US" sz="1600" dirty="0" smtClean="0"/>
              <a:t>이 해당강의에 시험 등록 시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323528" y="148478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69168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277180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3593" y="1412776"/>
            <a:ext cx="19442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탭 클릭 시 다른 탭 비활성화 처리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4" y="16848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1412776"/>
            <a:ext cx="36724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18291"/>
              </p:ext>
            </p:extLst>
          </p:nvPr>
        </p:nvGraphicFramePr>
        <p:xfrm>
          <a:off x="420216" y="4509120"/>
          <a:ext cx="46888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3164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시험명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시험 등록일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시험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2020</a:t>
                      </a:r>
                      <a:r>
                        <a:rPr lang="ko-KR" altLang="en-US" sz="1600" dirty="0" smtClean="0"/>
                        <a:t>년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30</a:t>
                      </a:r>
                      <a:r>
                        <a:rPr lang="ko-KR" altLang="en-US" sz="1600" dirty="0" smtClean="0"/>
                        <a:t>일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0400" y="4869160"/>
            <a:ext cx="47576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51520" y="495713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846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327" y="1281374"/>
            <a:ext cx="6908945" cy="50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620688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err="1" smtClean="0"/>
              <a:t>시험</a:t>
            </a:r>
            <a:r>
              <a:rPr lang="ko-KR" altLang="en-US" sz="3500" dirty="0" err="1"/>
              <a:t>명</a:t>
            </a:r>
            <a:endParaRPr lang="en-US" altLang="ko-KR" sz="35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2636912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83319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선생님이 등록한 시험을 학생들이 응시했을 경우</a:t>
            </a:r>
            <a:endParaRPr lang="ko-KR" altLang="en-US" sz="1400" dirty="0"/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1198583294"/>
              </p:ext>
            </p:extLst>
          </p:nvPr>
        </p:nvGraphicFramePr>
        <p:xfrm>
          <a:off x="7092280" y="548680"/>
          <a:ext cx="2051720" cy="1036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선택한 시험의 </a:t>
                      </a:r>
                      <a:r>
                        <a:rPr lang="ko-KR" altLang="en-US" sz="1000" dirty="0" err="1" smtClean="0"/>
                        <a:t>시험명</a:t>
                      </a:r>
                      <a:r>
                        <a:rPr lang="ko-KR" altLang="en-US" sz="1000" dirty="0" smtClean="0"/>
                        <a:t> 노출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등록한 시험에 응시한 학생이 없을 경우 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등록한 시험에 응시한 학생이 있을 경우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27938"/>
              </p:ext>
            </p:extLst>
          </p:nvPr>
        </p:nvGraphicFramePr>
        <p:xfrm>
          <a:off x="683568" y="1844824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1208360"/>
                <a:gridCol w="28556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응시일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시험에 응시한 학생이 없습니다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57381" y="17447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19831"/>
              </p:ext>
            </p:extLst>
          </p:nvPr>
        </p:nvGraphicFramePr>
        <p:xfrm>
          <a:off x="708248" y="3767440"/>
          <a:ext cx="6096000" cy="1102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1183680"/>
                <a:gridCol w="28803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응시일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문승한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2020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2020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01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39552" y="36609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79911" y="-27384"/>
            <a:ext cx="323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 페이지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수업관리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성적관리 탭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성적 확인 페이지</a:t>
            </a:r>
            <a:r>
              <a:rPr lang="en-US" altLang="ko-KR" sz="800" dirty="0" smtClean="0"/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55776" y="83613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189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9386" y="2967335"/>
            <a:ext cx="6465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온라인 자료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</a:t>
            </a:r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선생님</a:t>
            </a:r>
            <a:r>
              <a:rPr lang="en-US" altLang="ko-K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endParaRPr lang="en-US" altLang="ko-KR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3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327" y="1281374"/>
            <a:ext cx="6908945" cy="50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</a:t>
            </a:r>
            <a:r>
              <a:rPr lang="ko-KR" altLang="en-US" sz="1000" dirty="0"/>
              <a:t>님</a:t>
            </a:r>
            <a:r>
              <a:rPr lang="en-US" altLang="ko-KR" sz="1000" dirty="0" smtClean="0"/>
              <a:t>) &gt; </a:t>
            </a:r>
            <a:r>
              <a:rPr lang="ko-KR" altLang="en-US" sz="1000" dirty="0" smtClean="0"/>
              <a:t>온라인 자료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강의선택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620688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온라인 자료</a:t>
            </a:r>
            <a:endParaRPr lang="en-US" altLang="ko-KR" sz="3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68418" y="1465039"/>
            <a:ext cx="211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강의 선택</a:t>
            </a:r>
            <a:endParaRPr lang="en-US" altLang="ko-KR" sz="1400" b="1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2636912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83319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/>
              <a:t>관리자</a:t>
            </a:r>
            <a:r>
              <a:rPr lang="ko-KR" altLang="en-US" sz="1400" dirty="0" smtClean="0"/>
              <a:t> 페이지에서 강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4178875769"/>
              </p:ext>
            </p:extLst>
          </p:nvPr>
        </p:nvGraphicFramePr>
        <p:xfrm>
          <a:off x="7092280" y="548680"/>
          <a:ext cx="2051720" cy="1188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등록된 수업이 없을 때 노출되는 템플릿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수업 등록 시 노출되는 템플릿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행 클릭 시 해당 강의 온라인 자료 페이지로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7185"/>
              </p:ext>
            </p:extLst>
          </p:nvPr>
        </p:nvGraphicFramePr>
        <p:xfrm>
          <a:off x="683568" y="1844824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8112"/>
                <a:gridCol w="864096"/>
                <a:gridCol w="2795972"/>
                <a:gridCol w="14278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등록된 강의가 없습니다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57381" y="17447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70968"/>
              </p:ext>
            </p:extLst>
          </p:nvPr>
        </p:nvGraphicFramePr>
        <p:xfrm>
          <a:off x="708248" y="3767440"/>
          <a:ext cx="6096000" cy="1102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3432"/>
                <a:gridCol w="864096"/>
                <a:gridCol w="2808312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고등학교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고등수학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2020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03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01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고등학교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여름방학 특강 </a:t>
                      </a:r>
                      <a:r>
                        <a:rPr lang="en-US" altLang="ko-KR" sz="1200" dirty="0" smtClean="0"/>
                        <a:t>EBS</a:t>
                      </a:r>
                      <a:r>
                        <a:rPr lang="ko-KR" altLang="en-US" sz="1200" dirty="0" smtClean="0"/>
                        <a:t>수능특강 수학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2020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08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01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39552" y="36609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68418" y="3409255"/>
            <a:ext cx="211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강의 선택</a:t>
            </a:r>
            <a:endParaRPr lang="en-US" altLang="ko-KR" sz="1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65393" y="4149080"/>
            <a:ext cx="61388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409304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19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79512" y="764704"/>
            <a:ext cx="6840760" cy="57245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선생님</a:t>
            </a:r>
            <a:r>
              <a:rPr lang="en-US" altLang="ko-KR" sz="1200" dirty="0" smtClean="0"/>
              <a:t>) &gt; </a:t>
            </a:r>
            <a:r>
              <a:rPr lang="ko-KR" altLang="en-US" sz="1200" dirty="0" smtClean="0"/>
              <a:t>온라인자료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0" y="276999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Body</a:t>
            </a:r>
            <a:r>
              <a:rPr lang="en-US" altLang="ko-KR" sz="1400" dirty="0"/>
              <a:t>/  width : 100%, height : 70%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91773"/>
              </p:ext>
            </p:extLst>
          </p:nvPr>
        </p:nvGraphicFramePr>
        <p:xfrm>
          <a:off x="7092279" y="548680"/>
          <a:ext cx="2051722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3"/>
                <a:gridCol w="1763689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선택한 강의명 출력</a:t>
                      </a:r>
                    </a:p>
                  </a:txBody>
                  <a:tcPr/>
                </a:tc>
              </a:tr>
              <a:tr h="290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등록된 온라인 자료가 없을 경우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클릭 시 글쓰기 페이지로 이동한다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각 행 클릭 시 해당 게시물로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이전 </a:t>
                      </a:r>
                      <a:r>
                        <a:rPr lang="en-US" altLang="ko-KR" sz="1000" baseline="0" dirty="0" smtClean="0"/>
                        <a:t>10</a:t>
                      </a:r>
                      <a:r>
                        <a:rPr lang="ko-KR" altLang="en-US" sz="1000" baseline="0" dirty="0" smtClean="0"/>
                        <a:t>개의 게시물리스트로 이동한다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다음 </a:t>
                      </a:r>
                      <a:r>
                        <a:rPr lang="en-US" altLang="ko-KR" sz="1000" baseline="0" dirty="0" smtClean="0"/>
                        <a:t>10</a:t>
                      </a:r>
                      <a:r>
                        <a:rPr lang="ko-KR" altLang="en-US" sz="1000" baseline="0" dirty="0" smtClean="0"/>
                        <a:t>개의 게시물리스트로 이동한다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번호를 누르면 각 번호에 해당하는 게시물 리스트로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95861" y="2361347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798894" y="1002214"/>
            <a:ext cx="1795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온라인 자료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</a:t>
            </a:r>
            <a:r>
              <a:rPr lang="ko-KR" altLang="en-US" sz="1200" dirty="0"/>
              <a:t>한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43301"/>
              </p:ext>
            </p:extLst>
          </p:nvPr>
        </p:nvGraphicFramePr>
        <p:xfrm>
          <a:off x="2910560" y="5805264"/>
          <a:ext cx="157183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9"/>
                <a:gridCol w="392959"/>
                <a:gridCol w="392959"/>
                <a:gridCol w="3929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683272" y="5826750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046541" y="5850251"/>
            <a:ext cx="75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&lt;&lt;</a:t>
            </a:r>
            <a:r>
              <a:rPr lang="en-US" altLang="ko-KR" sz="1200" dirty="0" err="1"/>
              <a:t>P</a:t>
            </a:r>
            <a:r>
              <a:rPr lang="en-US" altLang="ko-KR" sz="1200" dirty="0" err="1" smtClean="0"/>
              <a:t>rev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12681" y="5844081"/>
            <a:ext cx="75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Next&gt;&gt;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70968" y="2202577"/>
            <a:ext cx="11881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글쓰</a:t>
            </a:r>
            <a:r>
              <a:rPr lang="ko-KR" altLang="en-US" sz="1600" dirty="0"/>
              <a:t>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14091" y="2192070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1048"/>
              </p:ext>
            </p:extLst>
          </p:nvPr>
        </p:nvGraphicFramePr>
        <p:xfrm>
          <a:off x="1259632" y="4293096"/>
          <a:ext cx="5015999" cy="121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8994"/>
                <a:gridCol w="2016224"/>
                <a:gridCol w="940781"/>
              </a:tblGrid>
              <a:tr h="419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81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dirty="0" smtClean="0"/>
                        <a:t>겨울방학 특강 자료</a:t>
                      </a:r>
                      <a:endParaRPr lang="ko-KR" altLang="en-US" sz="1200" u="none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2020/11/12</a:t>
                      </a:r>
                      <a:r>
                        <a:rPr lang="en-US" altLang="ko-KR" sz="1200" baseline="0" dirty="0" smtClean="0"/>
                        <a:t>  13:11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학습자료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 smtClean="0"/>
                        <a:t>2020/11/6</a:t>
                      </a:r>
                      <a:r>
                        <a:rPr lang="ko-KR" altLang="en-US" sz="1200" u="none" dirty="0" smtClean="0"/>
                        <a:t>일 시험 답안</a:t>
                      </a:r>
                      <a:endParaRPr lang="ko-KR" altLang="en-US" sz="1200" u="none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2020/11/06</a:t>
                      </a:r>
                      <a:r>
                        <a:rPr lang="en-US" altLang="ko-KR" sz="1200" baseline="0" dirty="0" smtClean="0"/>
                        <a:t>  21</a:t>
                      </a:r>
                      <a:r>
                        <a:rPr lang="en-US" altLang="ko-KR" sz="1200" dirty="0" smtClean="0"/>
                        <a:t>:46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답안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110662" y="170080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강의명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고등수학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9176" y="1625697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6621"/>
              </p:ext>
            </p:extLst>
          </p:nvPr>
        </p:nvGraphicFramePr>
        <p:xfrm>
          <a:off x="1192301" y="2699901"/>
          <a:ext cx="5015999" cy="8176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8994"/>
                <a:gridCol w="2016224"/>
                <a:gridCol w="940781"/>
              </a:tblGrid>
              <a:tr h="419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8138"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1200" u="none" dirty="0" smtClean="0"/>
                        <a:t>등록된 게시물이 없습니다</a:t>
                      </a:r>
                      <a:r>
                        <a:rPr lang="en-US" altLang="ko-KR" sz="1200" u="none" dirty="0" smtClean="0"/>
                        <a:t>.</a:t>
                      </a:r>
                      <a:endParaRPr lang="ko-KR" altLang="en-US" sz="1200" u="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95560" y="5782526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65103" y="4725144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548258" y="6165304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261543" y="4725144"/>
            <a:ext cx="4966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19872" y="3501008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96478" y="3626976"/>
            <a:ext cx="226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온라인 자료 등록 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3676" y="3625977"/>
            <a:ext cx="1883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온라인 자료는 </a:t>
            </a:r>
            <a:endParaRPr lang="en-US" altLang="ko-KR" sz="1200" dirty="0" smtClean="0"/>
          </a:p>
          <a:p>
            <a:r>
              <a:rPr lang="ko-KR" altLang="en-US" sz="1200" dirty="0" smtClean="0"/>
              <a:t>게시물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개당 </a:t>
            </a:r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페이지를 구성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70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07504" y="800800"/>
            <a:ext cx="6840760" cy="5508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9912" y="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온라인자료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게시물 등록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0" y="276999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Body</a:t>
            </a:r>
            <a:r>
              <a:rPr lang="en-US" altLang="ko-KR" sz="1400" dirty="0"/>
              <a:t>/  width : 100%, height : 70%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1196752"/>
            <a:ext cx="26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고등부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 수학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39397"/>
              </p:ext>
            </p:extLst>
          </p:nvPr>
        </p:nvGraphicFramePr>
        <p:xfrm>
          <a:off x="7092279" y="548680"/>
          <a:ext cx="205172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3"/>
                <a:gridCol w="1763689"/>
              </a:tblGrid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게시물을 온라인자료에 올린다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첨부하기 버튼을 클릭하여 자료를 첨부할 수 있다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48878"/>
              </p:ext>
            </p:extLst>
          </p:nvPr>
        </p:nvGraphicFramePr>
        <p:xfrm>
          <a:off x="980851" y="2276872"/>
          <a:ext cx="4826319" cy="34733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8773"/>
                <a:gridCol w="1608773"/>
                <a:gridCol w="1608773"/>
              </a:tblGrid>
              <a:tr h="548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</a:tr>
              <a:tr h="7471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 파일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sz="1200" dirty="0" smtClean="0"/>
                        <a:t>jpg, </a:t>
                      </a:r>
                      <a:r>
                        <a:rPr lang="en-US" altLang="ko-KR" sz="1200" dirty="0" err="1" smtClean="0"/>
                        <a:t>png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pdf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hwp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등 이미지 파일과 문서 파일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7722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580956" y="1227530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293220" y="3212976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617256" y="3212976"/>
            <a:ext cx="11881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첨부하기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김찬</a:t>
            </a:r>
            <a:r>
              <a:rPr lang="ko-KR" altLang="en-US" sz="1200" dirty="0"/>
              <a:t>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3240" y="1340768"/>
            <a:ext cx="11881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980852" y="184482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05188" y="908720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width : 100px, height : 35px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57588" y="3614827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width : 100px, height : 35px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7704" y="2390691"/>
            <a:ext cx="1620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입력값</a:t>
            </a:r>
            <a:r>
              <a:rPr lang="ko-KR" altLang="en-US" sz="1000" dirty="0" smtClean="0"/>
              <a:t> 없이 자동생성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968044" y="2390691"/>
            <a:ext cx="1620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입력값</a:t>
            </a:r>
            <a:r>
              <a:rPr lang="ko-KR" altLang="en-US" sz="1000" dirty="0" smtClean="0"/>
              <a:t> 없이 자동생성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864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온라인자료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게시물 등록</a:t>
            </a:r>
            <a:r>
              <a:rPr lang="en-US" altLang="ko-KR" sz="1000" dirty="0" smtClean="0"/>
              <a:t>(2)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7504" y="719194"/>
            <a:ext cx="6908945" cy="6022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29341" y="1541694"/>
            <a:ext cx="1372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en-US" altLang="ko-KR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928916" y="1484784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29341" y="2033145"/>
            <a:ext cx="1372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928916" y="1976235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422361" y="2048533"/>
            <a:ext cx="1534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width : 150px, height : 35px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422361" y="1557026"/>
            <a:ext cx="1534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width : 150px, height : 35px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2408149" y="6252717"/>
            <a:ext cx="974968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46707" y="6252717"/>
            <a:ext cx="953285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완료하</a:t>
            </a:r>
            <a:r>
              <a:rPr lang="ko-KR" altLang="en-US" sz="10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91816" y="128472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4048947" y="128472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3546707" y="599100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408149" y="599100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2701"/>
              </p:ext>
            </p:extLst>
          </p:nvPr>
        </p:nvGraphicFramePr>
        <p:xfrm>
          <a:off x="5180822" y="4766914"/>
          <a:ext cx="2051720" cy="149347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1720"/>
              </a:tblGrid>
              <a:tr h="433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 </a:t>
                      </a:r>
                      <a:r>
                        <a:rPr lang="ko-KR" altLang="en-US" dirty="0" err="1" smtClean="0"/>
                        <a:t>메세지</a:t>
                      </a:r>
                      <a:endParaRPr lang="ko-KR" altLang="en-US" dirty="0"/>
                    </a:p>
                  </a:txBody>
                  <a:tcPr/>
                </a:tc>
              </a:tr>
              <a:tr h="1060050">
                <a:tc>
                  <a:txBody>
                    <a:bodyPr/>
                    <a:lstStyle/>
                    <a:p>
                      <a:pPr algn="ctr"/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완료 되었습니다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5662025" y="5873844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80822" y="6260390"/>
            <a:ext cx="2045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width : 400px, height : 200px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4962184" y="476700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aphicFrame>
        <p:nvGraphicFramePr>
          <p:cNvPr id="52" name="Shape 721"/>
          <p:cNvGraphicFramePr/>
          <p:nvPr>
            <p:extLst>
              <p:ext uri="{D42A27DB-BD31-4B8C-83A1-F6EECF244321}">
                <p14:modId xmlns:p14="http://schemas.microsoft.com/office/powerpoint/2010/main" val="1498728095"/>
              </p:ext>
            </p:extLst>
          </p:nvPr>
        </p:nvGraphicFramePr>
        <p:xfrm>
          <a:off x="7092280" y="548680"/>
          <a:ext cx="2051720" cy="4176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수업 영상을 링크로 업데이트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게시물에 올릴 자료 제목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내용을 기입한다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이전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입력된 값들이 저장되며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알람창이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나타난다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effectLst/>
                          <a:latin typeface="굴림"/>
                          <a:cs typeface="굴림"/>
                        </a:rPr>
                        <a:t>4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effectLst/>
                          <a:latin typeface="굴림"/>
                          <a:cs typeface="굴림"/>
                        </a:rPr>
                        <a:t>번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 버튼 클릭 시 나타나는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알람창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확인 클릭 시 현재 페이지로 이동한다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31273" y="719837"/>
            <a:ext cx="332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온라인자료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64496" y="713716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Body</a:t>
            </a:r>
            <a:r>
              <a:rPr lang="en-US" altLang="ko-KR" sz="1200" dirty="0" smtClean="0"/>
              <a:t>/  width : 100%, height : 70%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129341" y="2492896"/>
            <a:ext cx="1372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링</a:t>
            </a:r>
            <a:r>
              <a:rPr lang="ko-KR" altLang="en-US" sz="1000"/>
              <a:t>크</a:t>
            </a:r>
            <a:endParaRPr lang="en-US" altLang="ko-KR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4928916" y="2435986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꺾인 연결선 59"/>
          <p:cNvCxnSpPr>
            <a:stCxn id="56" idx="2"/>
          </p:cNvCxnSpPr>
          <p:nvPr/>
        </p:nvCxnSpPr>
        <p:spPr>
          <a:xfrm rot="5400000">
            <a:off x="4694503" y="2150471"/>
            <a:ext cx="560966" cy="185207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74986" y="2492895"/>
            <a:ext cx="2751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https://youtu.be/qNagKigiBXM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4" y="1492771"/>
            <a:ext cx="385800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150129" y="1492771"/>
            <a:ext cx="3898817" cy="20002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5108" y="754053"/>
            <a:ext cx="6840760" cy="5508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9912" y="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온라인자료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게시물 수정 삭제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0" y="276999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Body</a:t>
            </a:r>
            <a:r>
              <a:rPr lang="en-US" altLang="ko-KR" sz="1400" dirty="0"/>
              <a:t>/  width : 100%, height : 70%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005"/>
              </p:ext>
            </p:extLst>
          </p:nvPr>
        </p:nvGraphicFramePr>
        <p:xfrm>
          <a:off x="7056782" y="548680"/>
          <a:ext cx="205172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3"/>
                <a:gridCol w="1763689"/>
              </a:tblGrid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담당 강의를 클릭하면 온라인자료 리스트 페이지로 이동</a:t>
                      </a:r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다운로드 버튼을 클릭하여 첨부파일을 다운로드 할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이전 버튼을 누르면 이전에 작성된 게시물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다음 버튼을 누르면 다음에 작성된 게시물 페이지로 이동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게시물 내에 수정과 삭제하기 버튼이 있다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13597" y="2943001"/>
            <a:ext cx="11881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다운로드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김찬</a:t>
            </a:r>
            <a:r>
              <a:rPr lang="ko-KR" altLang="en-US" sz="1200" dirty="0"/>
              <a:t>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55608" y="1328119"/>
            <a:ext cx="8004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수</a:t>
            </a:r>
            <a:r>
              <a:rPr lang="ko-KR" altLang="en-US" sz="1600" dirty="0"/>
              <a:t>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70077" y="1325342"/>
            <a:ext cx="8556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삭</a:t>
            </a:r>
            <a:r>
              <a:rPr lang="ko-KR" altLang="en-US" sz="1600" dirty="0"/>
              <a:t>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3968" y="1196752"/>
            <a:ext cx="26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고등부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 수학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91510"/>
              </p:ext>
            </p:extLst>
          </p:nvPr>
        </p:nvGraphicFramePr>
        <p:xfrm>
          <a:off x="1163219" y="2246268"/>
          <a:ext cx="4826319" cy="23348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8773"/>
                <a:gridCol w="1608773"/>
                <a:gridCol w="160877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</a:tr>
              <a:tr h="49325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 파일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sz="1200" dirty="0" smtClean="0"/>
                        <a:t>jpg, </a:t>
                      </a:r>
                      <a:r>
                        <a:rPr lang="en-US" altLang="ko-KR" sz="1200" dirty="0" err="1" smtClean="0"/>
                        <a:t>png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pdf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hwp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등 이미지 파일과 문서 파일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7076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523260" y="5301208"/>
            <a:ext cx="823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64696" y="5301208"/>
            <a:ext cx="823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6820" y="5322694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835628" y="5322694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53509" y="3169759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163220" y="184482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47596" y="1124744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179444" y="1196752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15103" y="5733256"/>
            <a:ext cx="251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Go_Next </a:t>
            </a:r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5733256"/>
            <a:ext cx="251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rgbClr val="FF0000"/>
                </a:solidFill>
              </a:rPr>
              <a:t>Go_back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810609" y="836712"/>
            <a:ext cx="174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63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4677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시험등록</a:t>
            </a:r>
            <a:endParaRPr lang="en-US" altLang="ko-KR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59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57530" y="404665"/>
            <a:ext cx="6984776" cy="6408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0705" y="1"/>
            <a:ext cx="3153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시험등록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강의선택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172400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page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1571900" y="2132856"/>
            <a:ext cx="1271907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909565" y="2143130"/>
            <a:ext cx="1950467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954995" y="2143130"/>
            <a:ext cx="1551294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시작일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25074" y="258104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844169" y="2592060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학년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313276" y="2592060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학년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학기 강의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59531" y="259206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21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05465" y="252005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425074" y="313056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</a:t>
            </a:r>
            <a:r>
              <a:rPr lang="ko-KR" altLang="en-US" sz="800" dirty="0">
                <a:solidFill>
                  <a:schemeClr val="tx1"/>
                </a:solidFill>
              </a:rPr>
              <a:t>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844169" y="3141579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313276" y="3141579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학년 피타고라스의 정리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059531" y="3141579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09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20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305465" y="3069571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356887" y="2135679"/>
            <a:ext cx="111335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68" name="Shape 721"/>
          <p:cNvGraphicFramePr/>
          <p:nvPr>
            <p:extLst>
              <p:ext uri="{D42A27DB-BD31-4B8C-83A1-F6EECF244321}">
                <p14:modId xmlns:p14="http://schemas.microsoft.com/office/powerpoint/2010/main" val="4192301519"/>
              </p:ext>
            </p:extLst>
          </p:nvPr>
        </p:nvGraphicFramePr>
        <p:xfrm>
          <a:off x="7092280" y="548680"/>
          <a:ext cx="2051720" cy="348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선생님이 등록한 강의 목록들이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416601" y="368990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1835696" y="3700923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304803" y="3700923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학년 시험대비 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051058" y="3700923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06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01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96992" y="362891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16601" y="426597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835696" y="4276987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학년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304803" y="4276987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학년 선행학습 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051058" y="4276987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03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01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296992" y="420497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59832" y="789044"/>
            <a:ext cx="125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강의선택</a:t>
            </a:r>
            <a:endParaRPr lang="ko-KR" altLang="en-US" sz="20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356887" y="2534490"/>
            <a:ext cx="6149402" cy="2406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48875" y="24204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공민우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68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96" y="1713277"/>
            <a:ext cx="1440002" cy="329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497" y="615217"/>
            <a:ext cx="697494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3217" y="1557041"/>
            <a:ext cx="5413232" cy="4176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Shape 721"/>
          <p:cNvGraphicFramePr/>
          <p:nvPr>
            <p:extLst>
              <p:ext uri="{D42A27DB-BD31-4B8C-83A1-F6EECF244321}">
                <p14:modId xmlns:p14="http://schemas.microsoft.com/office/powerpoint/2010/main" val="799105835"/>
              </p:ext>
            </p:extLst>
          </p:nvPr>
        </p:nvGraphicFramePr>
        <p:xfrm>
          <a:off x="7092280" y="548680"/>
          <a:ext cx="2086296" cy="560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선생님 로그인 시에</a:t>
                      </a:r>
                      <a:r>
                        <a:rPr lang="ko-KR" altLang="en-US" sz="1000" baseline="0" dirty="0" smtClean="0"/>
                        <a:t> 로그인한 회원의 이름이 노출된다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로그아웃</a:t>
                      </a:r>
                      <a:r>
                        <a:rPr lang="ko-KR" altLang="en-US" sz="1000" baseline="0" dirty="0" smtClean="0"/>
                        <a:t> 시 </a:t>
                      </a:r>
                      <a:r>
                        <a:rPr lang="ko-KR" altLang="en-US" sz="1000" baseline="0" dirty="0" err="1" smtClean="0"/>
                        <a:t>메인페이지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전체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로 이동한다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버튼 클릭 시에 마이 페이지로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내용은 공지사항 내용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메뉴를 클릭 시 내용이 바뀐다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왼쪽 부분에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메뉴 바를 고정으로 보인다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내용 초과시 왼쪽에 고정적으로 보인다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공지사항 </a:t>
                      </a:r>
                      <a:r>
                        <a:rPr lang="ko-KR" altLang="en-US" sz="1000" baseline="0" dirty="0" smtClean="0"/>
                        <a:t>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수업관리 </a:t>
                      </a:r>
                      <a:r>
                        <a:rPr lang="ko-KR" altLang="en-US" sz="1000" baseline="0" dirty="0" smtClean="0"/>
                        <a:t>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온라인자료 </a:t>
                      </a:r>
                      <a:r>
                        <a:rPr lang="ko-KR" altLang="en-US" sz="1000" baseline="0" dirty="0" smtClean="0"/>
                        <a:t>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상담현황 </a:t>
                      </a:r>
                      <a:r>
                        <a:rPr lang="ko-KR" altLang="en-US" sz="1000" baseline="0" dirty="0" smtClean="0"/>
                        <a:t>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클릭 시 시험등록 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이용약관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baseline="0" dirty="0" smtClean="0"/>
                        <a:t>개인정보 처리 방침 안내 문구가 나온다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회사 전화번호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주소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사업자 이름 등 내용을 출력한다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이용약관이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13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개인정보 처리방침이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5497" y="5949280"/>
            <a:ext cx="6992414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47664" y="142908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5497" y="5975991"/>
            <a:ext cx="328226" cy="250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1691516"/>
            <a:ext cx="21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내용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1583" y="1835532"/>
            <a:ext cx="79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07722"/>
              </p:ext>
            </p:extLst>
          </p:nvPr>
        </p:nvGraphicFramePr>
        <p:xfrm>
          <a:off x="107505" y="2278657"/>
          <a:ext cx="1321292" cy="255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292"/>
              </a:tblGrid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수업관리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온라인자료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상담현황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    시험등록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627784" y="6422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16657" y="1268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Body</a:t>
            </a:r>
            <a:r>
              <a:rPr lang="en-US" altLang="ko-KR" sz="1200" dirty="0" smtClean="0"/>
              <a:t>/  width : 100%, height : 65%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5496" y="7554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OOO </a:t>
            </a:r>
            <a:r>
              <a:rPr lang="ko-KR" altLang="en-US" dirty="0" smtClean="0"/>
              <a:t>선생님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771800" y="744742"/>
            <a:ext cx="664095" cy="3800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414023" y="338219"/>
            <a:ext cx="30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Header</a:t>
            </a:r>
            <a:r>
              <a:rPr lang="en-US" altLang="ko-KR" sz="1200" dirty="0" smtClean="0"/>
              <a:t>/ width : 100%, height : 10%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374232" y="5949280"/>
            <a:ext cx="341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Footer</a:t>
            </a:r>
            <a:r>
              <a:rPr lang="en-US" altLang="ko-KR" sz="1200" dirty="0" smtClean="0"/>
              <a:t>/  width : 100%, height : 15%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33050" y="624210"/>
            <a:ext cx="1442446" cy="6390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3051" y="642224"/>
            <a:ext cx="14424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로</a:t>
            </a:r>
            <a:r>
              <a:rPr lang="ko-KR" alt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고</a:t>
            </a:r>
            <a:endParaRPr lang="en-US" altLang="ko-KR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5497" y="1263288"/>
            <a:ext cx="14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000" b="1" dirty="0" smtClean="0">
                <a:solidFill>
                  <a:srgbClr val="FF0000"/>
                </a:solidFill>
              </a:rPr>
              <a:t>Logo</a:t>
            </a:r>
            <a:r>
              <a:rPr lang="en-US" altLang="ko-KR" sz="1000" dirty="0" smtClean="0"/>
              <a:t> /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width </a:t>
            </a:r>
            <a:r>
              <a:rPr lang="en-US" altLang="ko-KR" sz="1000" dirty="0"/>
              <a:t>: 10</a:t>
            </a:r>
            <a:r>
              <a:rPr lang="en-US" altLang="ko-KR" sz="1000" dirty="0" smtClean="0"/>
              <a:t>%, height </a:t>
            </a:r>
            <a:r>
              <a:rPr lang="en-US" altLang="ko-KR" sz="1000" dirty="0"/>
              <a:t>: 100%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74764"/>
              </p:ext>
            </p:extLst>
          </p:nvPr>
        </p:nvGraphicFramePr>
        <p:xfrm>
          <a:off x="4976202" y="903000"/>
          <a:ext cx="204407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394"/>
                <a:gridCol w="186933"/>
                <a:gridCol w="1031743"/>
              </a:tblGrid>
              <a:tr h="36576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로그아웃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마이 페이지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4860032" y="84696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5868144" y="84696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25" y="5013177"/>
            <a:ext cx="144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MENU</a:t>
            </a:r>
            <a:r>
              <a:rPr lang="en-US" altLang="ko-KR" sz="1200" dirty="0" smtClean="0"/>
              <a:t>/  width : 250px, height :: 100%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-11825" y="276999"/>
            <a:ext cx="3503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Main_page</a:t>
            </a:r>
            <a:r>
              <a:rPr lang="en-US" altLang="ko-KR" sz="1400" dirty="0" smtClean="0"/>
              <a:t>/ </a:t>
            </a:r>
            <a:r>
              <a:rPr lang="en-US" altLang="ko-KR" sz="1400" dirty="0"/>
              <a:t>width : </a:t>
            </a:r>
            <a:r>
              <a:rPr lang="en-US" altLang="ko-KR" sz="1400" dirty="0" smtClean="0"/>
              <a:t>100%, </a:t>
            </a:r>
            <a:r>
              <a:rPr lang="en-US" altLang="ko-KR" sz="1400" dirty="0"/>
              <a:t>height : </a:t>
            </a:r>
            <a:r>
              <a:rPr lang="en-US" altLang="ko-KR" sz="1400" dirty="0" smtClean="0"/>
              <a:t>100%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1640672" y="2204864"/>
            <a:ext cx="5338321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35791" y="2636912"/>
            <a:ext cx="287496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</a:t>
            </a:r>
            <a:r>
              <a:rPr lang="ko-KR" altLang="en-US" sz="14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635629" y="3068960"/>
            <a:ext cx="287404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40672" y="3501008"/>
            <a:ext cx="28700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40671" y="3933056"/>
            <a:ext cx="28700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40510" y="4365104"/>
            <a:ext cx="28700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01146" y="2636912"/>
            <a:ext cx="167788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301033" y="3068960"/>
            <a:ext cx="1677959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200" dirty="0" smtClean="0">
                <a:solidFill>
                  <a:schemeClr val="tx1"/>
                </a:solidFill>
              </a:rPr>
              <a:t>/mm/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94019" y="3501008"/>
            <a:ext cx="1684974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94018" y="3936124"/>
            <a:ext cx="168497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93857" y="4368172"/>
            <a:ext cx="1684974" cy="4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510754" y="2640482"/>
            <a:ext cx="78274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</a:t>
            </a:r>
            <a:r>
              <a:rPr lang="ko-KR" altLang="en-US" sz="1400">
                <a:solidFill>
                  <a:schemeClr val="tx1"/>
                </a:solidFill>
              </a:rPr>
              <a:t>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510661" y="3072530"/>
            <a:ext cx="78278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r>
              <a:rPr lang="ko-KR" altLang="en-US" sz="12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510745" y="3504578"/>
            <a:ext cx="782728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510744" y="3939694"/>
            <a:ext cx="78272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510583" y="4365104"/>
            <a:ext cx="782728" cy="4320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7897" y="24928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87897" y="299695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87897" y="350100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187897" y="400506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9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64227" y="4507867"/>
            <a:ext cx="398991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79512" y="18448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40672" y="6021288"/>
            <a:ext cx="113112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이용약관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987824" y="6021288"/>
            <a:ext cx="141077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개인정보 처리방침</a:t>
            </a:r>
            <a:endParaRPr lang="ko-KR" altLang="en-US" sz="1050" dirty="0"/>
          </a:p>
        </p:txBody>
      </p:sp>
      <p:sp>
        <p:nvSpPr>
          <p:cNvPr id="54" name="직사각형 53"/>
          <p:cNvSpPr/>
          <p:nvPr/>
        </p:nvSpPr>
        <p:spPr>
          <a:xfrm>
            <a:off x="1471678" y="5895966"/>
            <a:ext cx="328226" cy="250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12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823711" y="5877272"/>
            <a:ext cx="328226" cy="250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13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메인페이지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</a:t>
            </a:r>
            <a:r>
              <a:rPr lang="ko-KR" altLang="en-US" sz="1000" dirty="0"/>
              <a:t>님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79039" y="1574951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dirty="0" smtClean="0"/>
              <a:t>/  width : 100%, height : 100%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27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57530" y="404665"/>
            <a:ext cx="6984776" cy="6408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0705" y="1"/>
            <a:ext cx="3153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시험등록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시험 등록하기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172400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page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395536" y="2132856"/>
            <a:ext cx="266429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시험명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162808" y="2132856"/>
            <a:ext cx="2057263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325091" y="2143130"/>
            <a:ext cx="1341655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321276" y="2592060"/>
            <a:ext cx="78361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r>
              <a:rPr lang="ko-KR" altLang="en-US" sz="800" dirty="0" smtClean="0">
                <a:solidFill>
                  <a:schemeClr val="tx1"/>
                </a:solidFill>
              </a:rPr>
              <a:t>차 쪽지시험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02846" y="2592060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27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05465" y="252005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1311002" y="3141579"/>
            <a:ext cx="78361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차 쪽지시험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602846" y="3141579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21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305465" y="3069571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Shape 721"/>
          <p:cNvGraphicFramePr/>
          <p:nvPr>
            <p:extLst>
              <p:ext uri="{D42A27DB-BD31-4B8C-83A1-F6EECF244321}">
                <p14:modId xmlns:p14="http://schemas.microsoft.com/office/powerpoint/2010/main" val="3627894236"/>
              </p:ext>
            </p:extLst>
          </p:nvPr>
        </p:nvGraphicFramePr>
        <p:xfrm>
          <a:off x="7092280" y="548680"/>
          <a:ext cx="2051720" cy="31787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강의의 현재까지 등록한 시험 목록이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수정 버튼을 누르면 해당 시험의 수정 페이지로 이동한다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시험등록하기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수정페이지 참고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버튼을 누르면 새로운 시험을 등록 할 수 있는 페이지가 나온다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시험등록하기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시험등록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참고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선택한 강의의 강의명이 나온다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70" name="직사각형 169"/>
          <p:cNvSpPr/>
          <p:nvPr/>
        </p:nvSpPr>
        <p:spPr>
          <a:xfrm>
            <a:off x="1290454" y="3700923"/>
            <a:ext cx="79208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차 쪽지시험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594373" y="3700923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96992" y="362891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1187624" y="4276987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차 쪽지시험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594373" y="4276987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30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296992" y="420497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3807" y="789044"/>
            <a:ext cx="1999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시험 등록하기</a:t>
            </a:r>
            <a:endParaRPr lang="ko-KR" altLang="en-US" sz="200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528562" y="1700808"/>
            <a:ext cx="936104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시험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610263" y="2641642"/>
            <a:ext cx="679275" cy="33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20917" y="3197078"/>
            <a:ext cx="679275" cy="33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08634" y="3748616"/>
            <a:ext cx="679275" cy="33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611749" y="4326569"/>
            <a:ext cx="679275" cy="33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700808"/>
            <a:ext cx="250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강의명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중등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학년 선생 학습 반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7453" y="241670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56887" y="2534490"/>
            <a:ext cx="6149402" cy="2406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57062" y="254161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5368839" y="160078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339752" y="1625729"/>
            <a:ext cx="2503754" cy="36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231740" y="155312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공민우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16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1"/>
            <a:ext cx="3021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시험등록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시험등록</a:t>
            </a:r>
            <a:endParaRPr lang="en-US" altLang="ko-KR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공민우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Goods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496" y="548679"/>
            <a:ext cx="6984776" cy="61206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Shape 721"/>
          <p:cNvGraphicFramePr/>
          <p:nvPr>
            <p:extLst>
              <p:ext uri="{D42A27DB-BD31-4B8C-83A1-F6EECF244321}">
                <p14:modId xmlns:p14="http://schemas.microsoft.com/office/powerpoint/2010/main" val="3573412968"/>
              </p:ext>
            </p:extLst>
          </p:nvPr>
        </p:nvGraphicFramePr>
        <p:xfrm>
          <a:off x="7092280" y="548680"/>
          <a:ext cx="2051720" cy="62492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문제 수를 동적으로 받을 수 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만들 문제 수를 입력 후 생성 버튼을 누르면 원하는 문제 수 만큼의 문제가 만들어진다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문제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 명을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입력받는다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기본으로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시험명을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입력해 주세요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라는 텍스트를 표시해준다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입력하면 문구가 사라진다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.)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에어리어를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통해 문제를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입력받는다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객관식 지문과 정답은 텍스트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박스를 통해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입력받는다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 등록 버튼을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눌렀을 때 모든 입력 항목을 입력했다면 시험이 정상적으로 등록된다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생성 버튼을 눌렀을 때 문제가 있을 경우 나오는 경고 메시지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최대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20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문제 이며 문제는 정수 값으로 입력을 해야 한다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.)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시험등록 버튼을 눌렀을 경우 문제가 있을 때 나타나는 경고 메시지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(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모든 값을 입력 해야 시험이 정상적으로 등록된다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.)</a:t>
                      </a: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010" y="787659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시험 </a:t>
            </a:r>
            <a:r>
              <a:rPr lang="ko-KR" altLang="en-US" sz="2000" b="1" dirty="0" smtClean="0"/>
              <a:t>등</a:t>
            </a:r>
            <a:r>
              <a:rPr lang="ko-KR" altLang="en-US" sz="2000" b="1" dirty="0"/>
              <a:t>록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2931662"/>
            <a:ext cx="4968552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[1</a:t>
            </a:r>
            <a:r>
              <a:rPr lang="ko-KR" altLang="en-US" sz="1200" dirty="0" smtClean="0">
                <a:solidFill>
                  <a:schemeClr val="tx1"/>
                </a:solidFill>
              </a:rPr>
              <a:t>번 문제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259632" y="4005064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81934" y="4351004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70783" y="4722195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8187" y="5143092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8187" y="5536585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5950" y="3419465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Q. 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01514" y="4024416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203671" y="5657792"/>
            <a:ext cx="720258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491880" y="60212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491880" y="616530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15816" y="6278408"/>
            <a:ext cx="1152128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시험 등록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50893" y="1322235"/>
            <a:ext cx="127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문제 수 입력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268760"/>
            <a:ext cx="3528392" cy="3785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6962" y="1310036"/>
            <a:ext cx="306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문제 수를 입력 해 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.(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문제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73183" y="1268515"/>
            <a:ext cx="728355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475656" y="2060848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744" y="1700808"/>
            <a:ext cx="3887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등록할 문제의 수를 </a:t>
            </a:r>
            <a:r>
              <a:rPr lang="ko-KR" altLang="en-US" sz="900" dirty="0" smtClean="0">
                <a:solidFill>
                  <a:srgbClr val="FF0000"/>
                </a:solidFill>
              </a:rPr>
              <a:t>먼저 입력 후 생성 버튼을</a:t>
            </a:r>
            <a:r>
              <a:rPr lang="ko-KR" altLang="en-US" sz="900" dirty="0" smtClean="0"/>
              <a:t> 눌러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475656" y="2420888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06876" y="2123341"/>
            <a:ext cx="250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강의명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중등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학년 선생 학습 반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649" y="2493655"/>
            <a:ext cx="127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시험 명</a:t>
            </a:r>
            <a:r>
              <a:rPr lang="en-US" altLang="ko-KR" sz="1200" dirty="0" smtClean="0"/>
              <a:t> :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285347" y="2493656"/>
            <a:ext cx="3528392" cy="339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36897" y="2526426"/>
            <a:ext cx="306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시험 명을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04369" y="4416294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2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393374" y="4807246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393374" y="5219415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4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170006" y="5657792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정답 입력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1896311" y="3398176"/>
            <a:ext cx="4095301" cy="57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58946" y="4039015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52856" y="4416474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57283" y="4812510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63220" y="5224010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50215" y="3398176"/>
            <a:ext cx="2953683" cy="13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문제 수를 </a:t>
            </a:r>
            <a:r>
              <a:rPr lang="en-US" altLang="ko-KR" sz="1200" dirty="0" smtClean="0">
                <a:solidFill>
                  <a:schemeClr val="tx1"/>
                </a:solidFill>
              </a:rPr>
              <a:t>1~20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 값으로 입력 해 주세요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13197" y="4307760"/>
            <a:ext cx="648072" cy="25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165561" y="4347734"/>
            <a:ext cx="2953683" cy="13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문제 수를 정수 값으로 입력 해 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8543" y="5257318"/>
            <a:ext cx="648072" cy="25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4544717" y="5934791"/>
            <a:ext cx="2953683" cy="13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모든 값을 입력 해 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607699" y="6844375"/>
            <a:ext cx="648072" cy="25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2346204" y="112218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2127419" y="234679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1753053" y="326368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940152" y="1175655"/>
            <a:ext cx="917183" cy="52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3" idx="2"/>
          </p:cNvCxnSpPr>
          <p:nvPr/>
        </p:nvCxnSpPr>
        <p:spPr>
          <a:xfrm rot="5400000">
            <a:off x="5081450" y="2046414"/>
            <a:ext cx="1662901" cy="971688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858753" y="327503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2880693" y="6226229"/>
            <a:ext cx="1284868" cy="52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72681" y="620139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cxnSp>
        <p:nvCxnSpPr>
          <p:cNvPr id="18" name="꺾인 연결선 17"/>
          <p:cNvCxnSpPr/>
          <p:nvPr/>
        </p:nvCxnSpPr>
        <p:spPr>
          <a:xfrm rot="10800000" flipH="1">
            <a:off x="3719055" y="5955251"/>
            <a:ext cx="2529679" cy="266517"/>
          </a:xfrm>
          <a:prstGeom prst="bentConnector4">
            <a:avLst>
              <a:gd name="adj1" fmla="val -9037"/>
              <a:gd name="adj2" fmla="val 18577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436705" y="583476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33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1"/>
            <a:ext cx="3021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시험등록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수정페이지</a:t>
            </a:r>
            <a:endParaRPr lang="en-US" altLang="ko-KR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공민우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Goods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496" y="548679"/>
            <a:ext cx="6984776" cy="61206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Shape 721"/>
          <p:cNvGraphicFramePr/>
          <p:nvPr>
            <p:extLst>
              <p:ext uri="{D42A27DB-BD31-4B8C-83A1-F6EECF244321}">
                <p14:modId xmlns:p14="http://schemas.microsoft.com/office/powerpoint/2010/main" val="3100493775"/>
              </p:ext>
            </p:extLst>
          </p:nvPr>
        </p:nvGraphicFramePr>
        <p:xfrm>
          <a:off x="7092280" y="548680"/>
          <a:ext cx="2051720" cy="35182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수정을 원하는 부분을 수정하고 수정 완료 버튼을 누르면 수정이 완료된다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완료 버튼을 눌렀을 경우 수정이 완료되었다는 메시지를 보여준다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010" y="787659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시험 </a:t>
            </a:r>
            <a:r>
              <a:rPr lang="ko-KR" altLang="en-US" sz="2000" b="1" dirty="0" smtClean="0"/>
              <a:t>등</a:t>
            </a:r>
            <a:r>
              <a:rPr lang="ko-KR" altLang="en-US" sz="2000" b="1" dirty="0"/>
              <a:t>록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211582"/>
            <a:ext cx="4968552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[1</a:t>
            </a:r>
            <a:r>
              <a:rPr lang="ko-KR" altLang="en-US" sz="1200" dirty="0" smtClean="0">
                <a:solidFill>
                  <a:schemeClr val="tx1"/>
                </a:solidFill>
              </a:rPr>
              <a:t>번 문제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87624" y="3284984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09926" y="3630924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98775" y="4002115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26179" y="4423012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26179" y="4816505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3942" y="2699385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Q. 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29506" y="3304336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131663" y="4937712"/>
            <a:ext cx="720258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419872" y="530120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419872" y="54452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54082" y="6149335"/>
            <a:ext cx="1152128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 완료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782074" y="60932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403648" y="1340768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403648" y="1700808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34868" y="1403261"/>
            <a:ext cx="250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강의명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중등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학년 선생 학습 반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9641" y="1773575"/>
            <a:ext cx="127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시험 명</a:t>
            </a:r>
            <a:r>
              <a:rPr lang="en-US" altLang="ko-KR" sz="1200" dirty="0" smtClean="0"/>
              <a:t> :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213339" y="1773576"/>
            <a:ext cx="3528392" cy="339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64889" y="1806346"/>
            <a:ext cx="306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쪽지시험 입니다</a:t>
            </a:r>
            <a:r>
              <a:rPr lang="en-US" altLang="ko-KR" sz="1200" dirty="0"/>
              <a:t>. 1</a:t>
            </a:r>
            <a:r>
              <a:rPr lang="ko-KR" altLang="en-US" sz="1200" dirty="0" err="1"/>
              <a:t>차함수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332361" y="3696214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2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321366" y="4087166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321366" y="4499335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4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97998" y="4937712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정답 입력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1824303" y="2678096"/>
            <a:ext cx="4095301" cy="57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86938" y="3318935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(1,1)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80848" y="3696394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(2,2)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85275" y="4092430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(3,3)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91212" y="4503930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(1,4)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17330" y="2781463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y=x</a:t>
            </a:r>
            <a:r>
              <a:rPr lang="ko-KR" altLang="en-US" dirty="0"/>
              <a:t>위의 점이 아닌 것은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3419872" y="560987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419872" y="575389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607326" y="5099630"/>
            <a:ext cx="2953683" cy="13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70308" y="6009214"/>
            <a:ext cx="648072" cy="25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4499314" y="499960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16" name="꺾인 연결선 15"/>
          <p:cNvCxnSpPr>
            <a:stCxn id="26" idx="0"/>
          </p:cNvCxnSpPr>
          <p:nvPr/>
        </p:nvCxnSpPr>
        <p:spPr>
          <a:xfrm rot="5400000" flipH="1" flipV="1">
            <a:off x="3576671" y="5226692"/>
            <a:ext cx="776119" cy="106916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437" y="602327"/>
            <a:ext cx="3307439" cy="37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268" y="998517"/>
            <a:ext cx="67075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조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목적</a:t>
            </a:r>
            <a:r>
              <a:rPr lang="en-US" altLang="ko-KR" sz="700" b="1" dirty="0"/>
              <a:t>)</a:t>
            </a:r>
            <a:r>
              <a:rPr lang="ko-KR" altLang="en-US" sz="700" dirty="0"/>
              <a:t> 이 약관은 </a:t>
            </a:r>
            <a:r>
              <a:rPr lang="en-US" altLang="ko-KR" sz="700" dirty="0"/>
              <a:t>OO </a:t>
            </a:r>
            <a:r>
              <a:rPr lang="ko-KR" altLang="en-US" sz="700" dirty="0"/>
              <a:t>회사</a:t>
            </a:r>
            <a:r>
              <a:rPr lang="en-US" altLang="ko-KR" sz="700" dirty="0"/>
              <a:t>(</a:t>
            </a:r>
            <a:r>
              <a:rPr lang="ko-KR" altLang="en-US" sz="700" dirty="0"/>
              <a:t>전자상거래 사업자</a:t>
            </a:r>
            <a:r>
              <a:rPr lang="en-US" altLang="ko-KR" sz="700" dirty="0"/>
              <a:t>)</a:t>
            </a:r>
            <a:r>
              <a:rPr lang="ko-KR" altLang="en-US" sz="700" dirty="0"/>
              <a:t>가 운영하는 </a:t>
            </a:r>
            <a:r>
              <a:rPr lang="en-US" altLang="ko-KR" sz="700" dirty="0"/>
              <a:t>OO </a:t>
            </a:r>
            <a:r>
              <a:rPr lang="ko-KR" altLang="en-US" sz="700" dirty="0"/>
              <a:t>사이버 몰</a:t>
            </a:r>
            <a:r>
              <a:rPr lang="en-US" altLang="ko-KR" sz="700" dirty="0"/>
              <a:t>(</a:t>
            </a:r>
            <a:r>
              <a:rPr lang="ko-KR" altLang="en-US" sz="700" dirty="0"/>
              <a:t>이하 “몰”이라 한다</a:t>
            </a:r>
            <a:r>
              <a:rPr lang="en-US" altLang="ko-KR" sz="700" dirty="0"/>
              <a:t>)</a:t>
            </a:r>
            <a:r>
              <a:rPr lang="ko-KR" altLang="en-US" sz="700" dirty="0"/>
              <a:t>에서 제공하는 인터넷 관련 서비스</a:t>
            </a:r>
            <a:r>
              <a:rPr lang="en-US" altLang="ko-KR" sz="700" dirty="0"/>
              <a:t>(</a:t>
            </a:r>
            <a:r>
              <a:rPr lang="ko-KR" altLang="en-US" sz="700" dirty="0"/>
              <a:t>이하 “서비스”라 한다</a:t>
            </a:r>
            <a:r>
              <a:rPr lang="en-US" altLang="ko-KR" sz="700" dirty="0"/>
              <a:t>)</a:t>
            </a:r>
            <a:r>
              <a:rPr lang="ko-KR" altLang="en-US" sz="700" dirty="0"/>
              <a:t>를 이용함에 있어 사이버 몰과 이용자의 권리</a:t>
            </a:r>
            <a:r>
              <a:rPr lang="en-US" altLang="ko-KR" sz="700" dirty="0"/>
              <a:t>․</a:t>
            </a:r>
            <a:r>
              <a:rPr lang="ko-KR" altLang="en-US" sz="700" dirty="0"/>
              <a:t>의무 및 책임사항을 규정함을 목적으로 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en-US" altLang="ko-KR" sz="700" dirty="0"/>
              <a:t>※</a:t>
            </a:r>
            <a:r>
              <a:rPr lang="ko-KR" altLang="en-US" sz="700" dirty="0"/>
              <a:t>「</a:t>
            </a:r>
            <a:r>
              <a:rPr lang="en-US" altLang="ko-KR" sz="700" dirty="0"/>
              <a:t>PC</a:t>
            </a:r>
            <a:r>
              <a:rPr lang="ko-KR" altLang="en-US" sz="700" dirty="0"/>
              <a:t>통신</a:t>
            </a:r>
            <a:r>
              <a:rPr lang="en-US" altLang="ko-KR" sz="700" dirty="0"/>
              <a:t>, </a:t>
            </a:r>
            <a:r>
              <a:rPr lang="ko-KR" altLang="en-US" sz="700" dirty="0"/>
              <a:t>무선 등을 이용하는 전자상거래에 대해서도 그 성질에 반하지 않는 한 이 약관을 준용합니다</a:t>
            </a:r>
            <a:r>
              <a:rPr lang="en-US" altLang="ko-KR" sz="700" dirty="0"/>
              <a:t>.</a:t>
            </a:r>
            <a:r>
              <a:rPr lang="ko-KR" altLang="en-US" sz="700" dirty="0"/>
              <a:t>」</a:t>
            </a:r>
          </a:p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조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정의</a:t>
            </a:r>
            <a:r>
              <a:rPr lang="en-US" altLang="ko-KR" sz="700" b="1" dirty="0"/>
              <a:t>)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① “몰”이란 </a:t>
            </a:r>
            <a:r>
              <a:rPr lang="en-US" altLang="ko-KR" sz="700" dirty="0"/>
              <a:t>OO </a:t>
            </a:r>
            <a:r>
              <a:rPr lang="ko-KR" altLang="en-US" sz="700" dirty="0"/>
              <a:t>회사가 재화 또는 용역</a:t>
            </a:r>
            <a:r>
              <a:rPr lang="en-US" altLang="ko-KR" sz="700" dirty="0"/>
              <a:t>(</a:t>
            </a:r>
            <a:r>
              <a:rPr lang="ko-KR" altLang="en-US" sz="700" dirty="0"/>
              <a:t>이하 “재화 등”이라 함</a:t>
            </a:r>
            <a:r>
              <a:rPr lang="en-US" altLang="ko-KR" sz="700" dirty="0"/>
              <a:t>)</a:t>
            </a:r>
            <a:r>
              <a:rPr lang="ko-KR" altLang="en-US" sz="700" dirty="0"/>
              <a:t>을 이용자에게 제공하기 위하여 컴퓨터 등 정보통신설비를 이용하여 재화 등을 거래할 수 있도록 설정한 가상의 영업장을 말하며</a:t>
            </a:r>
            <a:r>
              <a:rPr lang="en-US" altLang="ko-KR" sz="700" dirty="0"/>
              <a:t>, </a:t>
            </a:r>
            <a:r>
              <a:rPr lang="ko-KR" altLang="en-US" sz="700" dirty="0"/>
              <a:t>아울러 </a:t>
            </a:r>
            <a:r>
              <a:rPr lang="ko-KR" altLang="en-US" sz="700" dirty="0" err="1"/>
              <a:t>사이버몰을</a:t>
            </a:r>
            <a:r>
              <a:rPr lang="ko-KR" altLang="en-US" sz="700" dirty="0"/>
              <a:t> 운영하는 사업자의 의미로도 사용합니다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② “이용자”란 “몰”에 접속하여 이 약관에 따라 “몰”이 제공하는 서비스를 받는 회원 및 비회원을 말합니다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③ ‘회원’이라 함은 “몰”에 회원등록을 한 자로서</a:t>
            </a:r>
            <a:r>
              <a:rPr lang="en-US" altLang="ko-KR" sz="700" dirty="0"/>
              <a:t>, </a:t>
            </a:r>
            <a:r>
              <a:rPr lang="ko-KR" altLang="en-US" sz="700" dirty="0"/>
              <a:t>계속적으로 “몰”이 제공하는 서비스를 이용할 수 있는 자를 말합니다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④ ‘비회원’이라 함은 회원에 가입하지 않고 “몰”이 제공하는 서비스를 이용하는 자를 말합니다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3</a:t>
            </a:r>
            <a:r>
              <a:rPr lang="ko-KR" altLang="en-US" sz="700" b="1" dirty="0"/>
              <a:t>조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약관 등의 명시와 설명 및 개정</a:t>
            </a:r>
            <a:r>
              <a:rPr lang="en-US" altLang="ko-KR" sz="700" b="1" dirty="0"/>
              <a:t>) 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① “몰”은 이 약관의 내용과 상호 및 대표자 성명</a:t>
            </a:r>
            <a:r>
              <a:rPr lang="en-US" altLang="ko-KR" sz="700" dirty="0"/>
              <a:t>, </a:t>
            </a:r>
            <a:r>
              <a:rPr lang="ko-KR" altLang="en-US" sz="700" dirty="0"/>
              <a:t>영업소 소재지 주소</a:t>
            </a:r>
            <a:r>
              <a:rPr lang="en-US" altLang="ko-KR" sz="700" dirty="0"/>
              <a:t>(</a:t>
            </a:r>
            <a:r>
              <a:rPr lang="ko-KR" altLang="en-US" sz="700" dirty="0"/>
              <a:t>소비자의 불만을 처리할 수 있는 곳의 주소를 포함</a:t>
            </a:r>
            <a:r>
              <a:rPr lang="en-US" altLang="ko-KR" sz="700" dirty="0"/>
              <a:t>), </a:t>
            </a:r>
            <a:r>
              <a:rPr lang="ko-KR" altLang="en-US" sz="700" dirty="0"/>
              <a:t>전화번호</a:t>
            </a:r>
            <a:r>
              <a:rPr lang="en-US" altLang="ko-KR" sz="700" dirty="0"/>
              <a:t>․</a:t>
            </a:r>
            <a:r>
              <a:rPr lang="ko-KR" altLang="en-US" sz="700" dirty="0"/>
              <a:t>모사전송번호</a:t>
            </a:r>
            <a:r>
              <a:rPr lang="en-US" altLang="ko-KR" sz="700" dirty="0"/>
              <a:t>․</a:t>
            </a:r>
            <a:r>
              <a:rPr lang="ko-KR" altLang="en-US" sz="700" dirty="0"/>
              <a:t>전자우편주소</a:t>
            </a:r>
            <a:r>
              <a:rPr lang="en-US" altLang="ko-KR" sz="700" dirty="0"/>
              <a:t>, </a:t>
            </a:r>
            <a:r>
              <a:rPr lang="ko-KR" altLang="en-US" sz="700" dirty="0"/>
              <a:t>사업자등록번호</a:t>
            </a:r>
            <a:r>
              <a:rPr lang="en-US" altLang="ko-KR" sz="700" dirty="0"/>
              <a:t>, </a:t>
            </a:r>
            <a:r>
              <a:rPr lang="ko-KR" altLang="en-US" sz="700" dirty="0"/>
              <a:t>통신판매업 신고번호</a:t>
            </a:r>
            <a:r>
              <a:rPr lang="en-US" altLang="ko-KR" sz="700" dirty="0"/>
              <a:t>, </a:t>
            </a:r>
            <a:r>
              <a:rPr lang="ko-KR" altLang="en-US" sz="700" dirty="0" err="1"/>
              <a:t>개인정보관리책임자등을</a:t>
            </a:r>
            <a:r>
              <a:rPr lang="ko-KR" altLang="en-US" sz="700" dirty="0"/>
              <a:t> 이용자가 쉽게 알 수 있도록 </a:t>
            </a:r>
            <a:r>
              <a:rPr lang="en-US" altLang="ko-KR" sz="700" dirty="0"/>
              <a:t>00 </a:t>
            </a:r>
            <a:r>
              <a:rPr lang="ko-KR" altLang="en-US" sz="700" dirty="0" err="1"/>
              <a:t>사이버몰의</a:t>
            </a:r>
            <a:r>
              <a:rPr lang="ko-KR" altLang="en-US" sz="700" dirty="0"/>
              <a:t> 초기 서비스화면</a:t>
            </a:r>
            <a:r>
              <a:rPr lang="en-US" altLang="ko-KR" sz="700" dirty="0"/>
              <a:t>(</a:t>
            </a:r>
            <a:r>
              <a:rPr lang="ko-KR" altLang="en-US" sz="700" dirty="0"/>
              <a:t>전면</a:t>
            </a:r>
            <a:r>
              <a:rPr lang="en-US" altLang="ko-KR" sz="700" dirty="0"/>
              <a:t>)</a:t>
            </a:r>
            <a:r>
              <a:rPr lang="ko-KR" altLang="en-US" sz="700" dirty="0"/>
              <a:t>에 게시합니다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</a:t>
            </a:r>
            <a:r>
              <a:rPr lang="en-US" altLang="ko-KR" sz="700" dirty="0"/>
              <a:t>, </a:t>
            </a:r>
            <a:r>
              <a:rPr lang="ko-KR" altLang="en-US" sz="700" dirty="0"/>
              <a:t>약관의 내용은 이용자가 연결화면을 통하여 볼 수 있도록 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② “몰은 이용자가 약관에 동의하기에 앞서 약관에 정하여져 있는 내용 중 청약철회</a:t>
            </a:r>
            <a:r>
              <a:rPr lang="en-US" altLang="ko-KR" sz="700" dirty="0"/>
              <a:t>․</a:t>
            </a:r>
            <a:r>
              <a:rPr lang="ko-KR" altLang="en-US" sz="700" dirty="0"/>
              <a:t>배송책임</a:t>
            </a:r>
            <a:r>
              <a:rPr lang="en-US" altLang="ko-KR" sz="700" dirty="0"/>
              <a:t>․</a:t>
            </a:r>
            <a:r>
              <a:rPr lang="ko-KR" altLang="en-US" sz="700" dirty="0"/>
              <a:t>환불조건 등과 같은 중요한 내용을 이용자가 이해할 수 있도록 별도의 연결화면 또는 팝업화면 등을 제공하여 이용자의 확인을 구하여야 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③ “몰”은 「전자상거래 등에서의 소비자보호에 관한 법률」</a:t>
            </a:r>
            <a:r>
              <a:rPr lang="en-US" altLang="ko-KR" sz="700" dirty="0"/>
              <a:t>, </a:t>
            </a:r>
            <a:r>
              <a:rPr lang="ko-KR" altLang="en-US" sz="700" dirty="0"/>
              <a:t>「약관의 규제에 관한 법률」</a:t>
            </a:r>
            <a:r>
              <a:rPr lang="en-US" altLang="ko-KR" sz="700" dirty="0"/>
              <a:t>, </a:t>
            </a:r>
            <a:r>
              <a:rPr lang="ko-KR" altLang="en-US" sz="700" dirty="0"/>
              <a:t>「전자문서 및 전자거래기본법」</a:t>
            </a:r>
            <a:r>
              <a:rPr lang="en-US" altLang="ko-KR" sz="700" dirty="0"/>
              <a:t>, </a:t>
            </a:r>
            <a:r>
              <a:rPr lang="ko-KR" altLang="en-US" sz="700" dirty="0"/>
              <a:t>「전자금융거래법」</a:t>
            </a:r>
            <a:r>
              <a:rPr lang="en-US" altLang="ko-KR" sz="700" dirty="0"/>
              <a:t>, </a:t>
            </a:r>
            <a:r>
              <a:rPr lang="ko-KR" altLang="en-US" sz="700" dirty="0"/>
              <a:t>「</a:t>
            </a:r>
            <a:r>
              <a:rPr lang="ko-KR" altLang="en-US" sz="700" dirty="0" err="1"/>
              <a:t>전자서명법</a:t>
            </a:r>
            <a:r>
              <a:rPr lang="ko-KR" altLang="en-US" sz="700" dirty="0"/>
              <a:t>」</a:t>
            </a:r>
            <a:r>
              <a:rPr lang="en-US" altLang="ko-KR" sz="700" dirty="0"/>
              <a:t>, </a:t>
            </a:r>
            <a:r>
              <a:rPr lang="ko-KR" altLang="en-US" sz="700" dirty="0"/>
              <a:t>「정보통신망 이용촉진 및 정보보호 등에 관한 법률」</a:t>
            </a:r>
            <a:r>
              <a:rPr lang="en-US" altLang="ko-KR" sz="700" dirty="0"/>
              <a:t>, </a:t>
            </a:r>
            <a:r>
              <a:rPr lang="ko-KR" altLang="en-US" sz="700" dirty="0"/>
              <a:t>「방문판매 등에 관한 법률」</a:t>
            </a:r>
            <a:r>
              <a:rPr lang="en-US" altLang="ko-KR" sz="700" dirty="0"/>
              <a:t>, </a:t>
            </a:r>
            <a:r>
              <a:rPr lang="ko-KR" altLang="en-US" sz="700" dirty="0"/>
              <a:t>「소비자기본법」 등 관련 법을 위배하지 않는 범위에서 이 약관을 개정할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④ “몰”이 약관을 개정할 경우에는 적용일자 및 개정사유를 명시하여 현행약관과 함께 몰의 초기화면에 그 적용일자 </a:t>
            </a:r>
            <a:r>
              <a:rPr lang="en-US" altLang="ko-KR" sz="700" dirty="0"/>
              <a:t>7</a:t>
            </a:r>
            <a:r>
              <a:rPr lang="ko-KR" altLang="en-US" sz="700" dirty="0"/>
              <a:t>일 이전부터 적용일자 전일까지 공지합니다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</a:t>
            </a:r>
            <a:r>
              <a:rPr lang="en-US" altLang="ko-KR" sz="700" dirty="0"/>
              <a:t>, </a:t>
            </a:r>
            <a:r>
              <a:rPr lang="ko-KR" altLang="en-US" sz="700" dirty="0"/>
              <a:t>이용자에게 불리하게 약관내용을 변경하는 경우에는 최소한 </a:t>
            </a:r>
            <a:r>
              <a:rPr lang="en-US" altLang="ko-KR" sz="700" dirty="0"/>
              <a:t>30</a:t>
            </a:r>
            <a:r>
              <a:rPr lang="ko-KR" altLang="en-US" sz="700" dirty="0"/>
              <a:t>일 이상의 사전 유예기간을 두고 공지합니다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이 경우 </a:t>
            </a:r>
            <a:r>
              <a:rPr lang="en-US" altLang="ko-KR" sz="700" dirty="0"/>
              <a:t>"</a:t>
            </a:r>
            <a:r>
              <a:rPr lang="ko-KR" altLang="en-US" sz="700" dirty="0"/>
              <a:t>몰“은 개정 전 내용과 개정 후 내용을 명확하게 비교하여 이용자가 알기 쉽도록 표시합니다</a:t>
            </a:r>
            <a:r>
              <a:rPr lang="en-US" altLang="ko-KR" sz="700" dirty="0"/>
              <a:t>. 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⑤ “몰”이 약관을 개정할 경우에는 그 개정약관은 그 적용일자 이후에 체결되는 계약에만 적용되고 그 이전에 이미 체결된 계약에 대해서는 개정 전의 약관조항이 그대로 적용됩니다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 이미 계약을 체결한 이용자가 개정약관 조항의 적용을 받기를 원하는 뜻을 제</a:t>
            </a:r>
            <a:r>
              <a:rPr lang="en-US" altLang="ko-KR" sz="700" dirty="0"/>
              <a:t>3</a:t>
            </a:r>
            <a:r>
              <a:rPr lang="ko-KR" altLang="en-US" sz="700" dirty="0"/>
              <a:t>항에 의한 개정약관의 공지기간 내에 “몰”에 송신하여 “몰”의 동의를 받은 경우에는 개정약관 조항이 적용됩니다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⑥ 이 약관에서 정하지 아니한 사항과 이 약관의 해석에 관하여는 전자상거래 등에서의 소비자보호에 관한 법률</a:t>
            </a:r>
            <a:r>
              <a:rPr lang="en-US" altLang="ko-KR" sz="700" dirty="0"/>
              <a:t>, </a:t>
            </a:r>
            <a:r>
              <a:rPr lang="ko-KR" altLang="en-US" sz="700" dirty="0"/>
              <a:t>약관의 규제 등에 관한 법률</a:t>
            </a:r>
            <a:r>
              <a:rPr lang="en-US" altLang="ko-KR" sz="700" dirty="0"/>
              <a:t>, </a:t>
            </a:r>
            <a:r>
              <a:rPr lang="ko-KR" altLang="en-US" sz="700" dirty="0"/>
              <a:t>공정거래위원회가 정하는 전자상거래 등에서의 소비자 보호지침 및 관계법령 또는 </a:t>
            </a:r>
            <a:r>
              <a:rPr lang="ko-KR" altLang="en-US" sz="700" dirty="0" err="1"/>
              <a:t>상관례에</a:t>
            </a:r>
            <a:r>
              <a:rPr lang="ko-KR" altLang="en-US" sz="700" dirty="0"/>
              <a:t> 따릅니다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4</a:t>
            </a:r>
            <a:r>
              <a:rPr lang="ko-KR" altLang="en-US" sz="700" b="1" dirty="0"/>
              <a:t>조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서비스의 제공 및 변경</a:t>
            </a:r>
            <a:r>
              <a:rPr lang="en-US" altLang="ko-KR" sz="700" b="1" dirty="0"/>
              <a:t>) 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① “몰”은 다음과 같은 업무를 수행합니다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en-US" altLang="ko-KR" sz="700" dirty="0"/>
              <a:t>1. </a:t>
            </a:r>
            <a:r>
              <a:rPr lang="ko-KR" altLang="en-US" sz="700" dirty="0"/>
              <a:t>재화 또는 용역에 대한 정보 제공 및 구매계약의 체결</a:t>
            </a:r>
          </a:p>
          <a:p>
            <a:pPr fontAlgn="base"/>
            <a:r>
              <a:rPr lang="en-US" altLang="ko-KR" sz="700" dirty="0"/>
              <a:t>2. </a:t>
            </a:r>
            <a:r>
              <a:rPr lang="ko-KR" altLang="en-US" sz="700" dirty="0"/>
              <a:t>구매계약이 체결된 재화 또는 용역의 배송</a:t>
            </a:r>
          </a:p>
          <a:p>
            <a:pPr fontAlgn="base"/>
            <a:r>
              <a:rPr lang="en-US" altLang="ko-KR" sz="700" dirty="0"/>
              <a:t>3. </a:t>
            </a:r>
            <a:r>
              <a:rPr lang="ko-KR" altLang="en-US" sz="700" dirty="0"/>
              <a:t>기타 “몰”이 정하는 업무</a:t>
            </a:r>
          </a:p>
          <a:p>
            <a:pPr fontAlgn="base"/>
            <a:r>
              <a:rPr lang="ko-KR" altLang="en-US" sz="700" dirty="0"/>
              <a:t>② “몰”은 재화 또는 용역의 품절 또는 기술적 사양의 변경 등의 경우에는 장차 체결되는 계약에 의해 제공할 재화 또는 용역의 내용을 변경할 수 있습니다</a:t>
            </a:r>
            <a:r>
              <a:rPr lang="en-US" altLang="ko-KR" sz="700" dirty="0"/>
              <a:t>. </a:t>
            </a:r>
            <a:r>
              <a:rPr lang="ko-KR" altLang="en-US" sz="700" dirty="0"/>
              <a:t>이 경우에는 변경된 재화 또는 용역의 내용 및 제공일자를 명시하여 현재의 재화 또는 용역의 내용을 게시한 곳에 즉시 공지합니다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③ “몰”이 제공하기로 이용자와 계약을 체결한 서비스의 내용을 </a:t>
            </a:r>
            <a:r>
              <a:rPr lang="ko-KR" altLang="en-US" sz="700" dirty="0" err="1"/>
              <a:t>재화등의</a:t>
            </a:r>
            <a:r>
              <a:rPr lang="ko-KR" altLang="en-US" sz="700" dirty="0"/>
              <a:t> 품절 또는 기술적 사양의 변경 등의 사유로 변경할 경우에는 그 사유를 이용자에게 통지 가능한 주소로 즉시 통지합니다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④ 전항의 경우 “몰”은 이로 인하여 이용자가 입은 손해를 배상합니다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</a:t>
            </a:r>
            <a:r>
              <a:rPr lang="en-US" altLang="ko-KR" sz="700" dirty="0"/>
              <a:t>, “</a:t>
            </a:r>
            <a:r>
              <a:rPr lang="ko-KR" altLang="en-US" sz="700" dirty="0"/>
              <a:t>몰”이 고의 또는 과실이 없음을 입증하는 경우에는 그러하지 아니합니다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조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서비스의 중단</a:t>
            </a:r>
            <a:r>
              <a:rPr lang="en-US" altLang="ko-KR" sz="700" b="1" dirty="0"/>
              <a:t>) 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① “몰”은 컴퓨터 등 정보통신설비의 보수점검</a:t>
            </a:r>
            <a:r>
              <a:rPr lang="en-US" altLang="ko-KR" sz="700" dirty="0"/>
              <a:t>․</a:t>
            </a:r>
            <a:r>
              <a:rPr lang="ko-KR" altLang="en-US" sz="700" dirty="0"/>
              <a:t>교체 및 고장</a:t>
            </a:r>
            <a:r>
              <a:rPr lang="en-US" altLang="ko-KR" sz="700" dirty="0"/>
              <a:t>, </a:t>
            </a:r>
            <a:r>
              <a:rPr lang="ko-KR" altLang="en-US" sz="700" dirty="0"/>
              <a:t>통신의 두절 등의 사유가 발생한 경우에는 서비스의 제공을 일시적으로 중단할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② “몰”은 제</a:t>
            </a:r>
            <a:r>
              <a:rPr lang="en-US" altLang="ko-KR" sz="700" dirty="0"/>
              <a:t>1</a:t>
            </a:r>
            <a:r>
              <a:rPr lang="ko-KR" altLang="en-US" sz="700" dirty="0"/>
              <a:t>항의 사유로 서비스의 제공이 일시적으로 중단됨으로 인하여 이용자 또는 제</a:t>
            </a:r>
            <a:r>
              <a:rPr lang="en-US" altLang="ko-KR" sz="700" dirty="0"/>
              <a:t>3</a:t>
            </a:r>
            <a:r>
              <a:rPr lang="ko-KR" altLang="en-US" sz="700" dirty="0"/>
              <a:t>자가 입은 손해에 대하여 배상합니다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단</a:t>
            </a:r>
            <a:r>
              <a:rPr lang="en-US" altLang="ko-KR" sz="700" dirty="0"/>
              <a:t>, “</a:t>
            </a:r>
            <a:r>
              <a:rPr lang="ko-KR" altLang="en-US" sz="700" dirty="0"/>
              <a:t>몰”이 고의 또는 과실이 없음을 입증하는 경우에는 그러하지 아니합니다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③ 사업종목의 전환</a:t>
            </a:r>
            <a:r>
              <a:rPr lang="en-US" altLang="ko-KR" sz="700" dirty="0"/>
              <a:t>, </a:t>
            </a:r>
            <a:r>
              <a:rPr lang="ko-KR" altLang="en-US" sz="700" dirty="0"/>
              <a:t>사업의 포기</a:t>
            </a:r>
            <a:r>
              <a:rPr lang="en-US" altLang="ko-KR" sz="700" dirty="0"/>
              <a:t>, </a:t>
            </a:r>
            <a:r>
              <a:rPr lang="ko-KR" altLang="en-US" sz="700" dirty="0"/>
              <a:t>업체 간의 통합 등의 이유로 서비스를 제공할 수 없게 되는 경우에는 “몰”은 제</a:t>
            </a:r>
            <a:r>
              <a:rPr lang="en-US" altLang="ko-KR" sz="700" dirty="0"/>
              <a:t>8</a:t>
            </a:r>
            <a:r>
              <a:rPr lang="ko-KR" altLang="en-US" sz="700" dirty="0"/>
              <a:t>조에 정한 방법으로 이용자에게 통지하고 당초 “몰”에서 제시한 조건에 따라 소비자에게 보상합니다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</a:t>
            </a:r>
            <a:r>
              <a:rPr lang="en-US" altLang="ko-KR" sz="700" dirty="0"/>
              <a:t>, “</a:t>
            </a:r>
            <a:r>
              <a:rPr lang="ko-KR" altLang="en-US" sz="700" dirty="0"/>
              <a:t>몰”이 보상기준 등을 고지하지 아니한 경우에는 이용자들의 </a:t>
            </a:r>
            <a:r>
              <a:rPr lang="ko-KR" altLang="en-US" sz="700" dirty="0" err="1"/>
              <a:t>마일리지</a:t>
            </a:r>
            <a:r>
              <a:rPr lang="ko-KR" altLang="en-US" sz="700" dirty="0"/>
              <a:t> 또는 적립금 등을 “몰”에서 통용되는 통화가치에 상응하는 현물 또는 현금으로 이용자에게 지급합니다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233794" y="5733256"/>
            <a:ext cx="3307439" cy="37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이용약관 내용 및 축약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286814"/>
            <a:ext cx="3673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Body_agree1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70%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이용약</a:t>
            </a:r>
            <a:r>
              <a:rPr lang="ko-KR" altLang="en-US" sz="1000" dirty="0"/>
              <a:t>관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4256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437" y="602327"/>
            <a:ext cx="3307439" cy="37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개인정보 처리 방침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86814"/>
            <a:ext cx="3673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Body_agree2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70%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77268" y="998517"/>
            <a:ext cx="67075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/>
              <a:t>개인정보의 처리 목적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회사는 다음의 목적을 위해 이용자의 개인정보를 처리합니다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서비스 제공에 관한 계약 이행 및 서비스 제공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 err="1"/>
              <a:t>콘텐츠</a:t>
            </a:r>
            <a:r>
              <a:rPr lang="ko-KR" altLang="en-US" sz="800" dirty="0"/>
              <a:t> 제공</a:t>
            </a:r>
            <a:r>
              <a:rPr lang="en-US" altLang="ko-KR" sz="800" dirty="0"/>
              <a:t>, </a:t>
            </a:r>
            <a:r>
              <a:rPr lang="ko-KR" altLang="en-US" sz="800" dirty="0"/>
              <a:t>구매 및 요금 결제</a:t>
            </a:r>
            <a:r>
              <a:rPr lang="en-US" altLang="ko-KR" sz="800" dirty="0"/>
              <a:t>, </a:t>
            </a:r>
            <a:r>
              <a:rPr lang="ko-KR" altLang="en-US" sz="800" dirty="0"/>
              <a:t>본인인증</a:t>
            </a:r>
            <a:r>
              <a:rPr lang="en-US" altLang="ko-KR" sz="800" dirty="0"/>
              <a:t>, </a:t>
            </a:r>
            <a:r>
              <a:rPr lang="ko-KR" altLang="en-US" sz="800" dirty="0"/>
              <a:t>고객상담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물품배송 또는 청구서 등 우편발송</a:t>
            </a:r>
            <a:r>
              <a:rPr lang="en-US" altLang="ko-KR" sz="800" dirty="0"/>
              <a:t>, </a:t>
            </a:r>
            <a:r>
              <a:rPr lang="ko-KR" altLang="en-US" sz="800" dirty="0"/>
              <a:t>맞춤형 입시분석 및 진학자료 제공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회원 관리</a:t>
            </a:r>
            <a:br>
              <a:rPr lang="ko-KR" altLang="en-US" sz="800" dirty="0"/>
            </a:br>
            <a:r>
              <a:rPr lang="ko-KR" altLang="en-US" sz="800" dirty="0"/>
              <a:t>회원제 서비스 이용에 따른 본인확인</a:t>
            </a:r>
            <a:r>
              <a:rPr lang="en-US" altLang="ko-KR" sz="800" dirty="0"/>
              <a:t>, </a:t>
            </a:r>
            <a:r>
              <a:rPr lang="ko-KR" altLang="en-US" sz="800" dirty="0"/>
              <a:t>개인 식별</a:t>
            </a:r>
            <a:r>
              <a:rPr lang="en-US" altLang="ko-KR" sz="800" dirty="0"/>
              <a:t>, </a:t>
            </a:r>
            <a:r>
              <a:rPr lang="ko-KR" altLang="en-US" sz="800" dirty="0"/>
              <a:t>불량회원의 부정 이용 방지와 비인가 사용 방지</a:t>
            </a:r>
            <a:r>
              <a:rPr lang="en-US" altLang="ko-KR" sz="800" dirty="0"/>
              <a:t>, </a:t>
            </a:r>
            <a:r>
              <a:rPr lang="ko-KR" altLang="en-US" sz="800" dirty="0"/>
              <a:t>가입 의사 확인</a:t>
            </a:r>
            <a:r>
              <a:rPr lang="en-US" altLang="ko-KR" sz="800" dirty="0"/>
              <a:t>, </a:t>
            </a:r>
            <a:r>
              <a:rPr lang="ko-KR" altLang="en-US" sz="800" dirty="0"/>
              <a:t>연령확인</a:t>
            </a:r>
            <a:r>
              <a:rPr lang="en-US" altLang="ko-KR" sz="800" dirty="0"/>
              <a:t>, </a:t>
            </a:r>
            <a:r>
              <a:rPr lang="ko-KR" altLang="en-US" sz="800" dirty="0"/>
              <a:t>불만처리 등 민원처리</a:t>
            </a:r>
            <a:r>
              <a:rPr lang="en-US" altLang="ko-KR" sz="800" dirty="0"/>
              <a:t>, </a:t>
            </a:r>
            <a:r>
              <a:rPr lang="ko-KR" altLang="en-US" sz="800" dirty="0"/>
              <a:t>고지사항전달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마케팅 및 광고에 활용</a:t>
            </a:r>
            <a:br>
              <a:rPr lang="ko-KR" altLang="en-US" sz="800" dirty="0"/>
            </a:br>
            <a:r>
              <a:rPr lang="ko-KR" altLang="en-US" sz="800" dirty="0"/>
              <a:t>신규 서비스</a:t>
            </a:r>
            <a:r>
              <a:rPr lang="en-US" altLang="ko-KR" sz="800" dirty="0"/>
              <a:t>(</a:t>
            </a:r>
            <a:r>
              <a:rPr lang="ko-KR" altLang="en-US" sz="800" dirty="0"/>
              <a:t>제품</a:t>
            </a:r>
            <a:r>
              <a:rPr lang="en-US" altLang="ko-KR" sz="800" dirty="0"/>
              <a:t>) </a:t>
            </a:r>
            <a:r>
              <a:rPr lang="ko-KR" altLang="en-US" sz="800" dirty="0"/>
              <a:t>개발 및 특화</a:t>
            </a:r>
            <a:r>
              <a:rPr lang="en-US" altLang="ko-KR" sz="800" dirty="0"/>
              <a:t>, </a:t>
            </a:r>
            <a:r>
              <a:rPr lang="ko-KR" altLang="en-US" sz="800" dirty="0"/>
              <a:t>이벤트 등 </a:t>
            </a:r>
            <a:r>
              <a:rPr lang="ko-KR" altLang="en-US" sz="800" dirty="0" err="1"/>
              <a:t>광고성</a:t>
            </a:r>
            <a:r>
              <a:rPr lang="ko-KR" altLang="en-US" sz="800" dirty="0"/>
              <a:t> 정보 전달</a:t>
            </a:r>
            <a:r>
              <a:rPr lang="en-US" altLang="ko-KR" sz="800" dirty="0"/>
              <a:t>, </a:t>
            </a:r>
            <a:r>
              <a:rPr lang="ko-KR" altLang="en-US" sz="800" dirty="0"/>
              <a:t>자회사</a:t>
            </a:r>
            <a:r>
              <a:rPr lang="en-US" altLang="ko-KR" sz="800" dirty="0"/>
              <a:t>(</a:t>
            </a:r>
            <a:r>
              <a:rPr lang="ko-KR" altLang="en-US" sz="800" dirty="0" err="1"/>
              <a:t>메가엠디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메가넥스트</a:t>
            </a:r>
            <a:r>
              <a:rPr lang="en-US" altLang="ko-KR" sz="800" dirty="0"/>
              <a:t>, </a:t>
            </a:r>
            <a:r>
              <a:rPr lang="ko-KR" altLang="en-US" sz="800" dirty="0" err="1"/>
              <a:t>아이비김영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메가제이엔씨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메가랜드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메가스터디</a:t>
            </a:r>
            <a:r>
              <a:rPr lang="ko-KR" altLang="en-US" sz="800" dirty="0"/>
              <a:t> 등</a:t>
            </a:r>
            <a:r>
              <a:rPr lang="en-US" altLang="ko-KR" sz="800" dirty="0"/>
              <a:t>) </a:t>
            </a:r>
            <a:r>
              <a:rPr lang="ko-KR" altLang="en-US" sz="800" dirty="0"/>
              <a:t>및 지점학원의 교육상품 홍보를 포함한 이벤트 등 </a:t>
            </a:r>
            <a:r>
              <a:rPr lang="ko-KR" altLang="en-US" sz="800" dirty="0" err="1"/>
              <a:t>광고성</a:t>
            </a:r>
            <a:r>
              <a:rPr lang="ko-KR" altLang="en-US" sz="800" dirty="0"/>
              <a:t> 정보 전달</a:t>
            </a:r>
            <a:r>
              <a:rPr lang="en-US" altLang="ko-KR" sz="800" dirty="0"/>
              <a:t>, </a:t>
            </a:r>
            <a:r>
              <a:rPr lang="ko-KR" altLang="en-US" sz="800" dirty="0"/>
              <a:t>인구통계학적 특성에 따른 서비스 제공 및 광고 게재</a:t>
            </a:r>
            <a:r>
              <a:rPr lang="en-US" altLang="ko-KR" sz="800" dirty="0"/>
              <a:t>, </a:t>
            </a:r>
            <a:r>
              <a:rPr lang="ko-KR" altLang="en-US" sz="800" dirty="0"/>
              <a:t>접속 빈도 파악 또는 회원의 서비스 이용에 대한 통계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기타</a:t>
            </a:r>
            <a:br>
              <a:rPr lang="ko-KR" altLang="en-US" sz="800" dirty="0"/>
            </a:br>
            <a:r>
              <a:rPr lang="ko-KR" altLang="en-US" sz="800" dirty="0"/>
              <a:t>가입횟수 제한</a:t>
            </a:r>
            <a:r>
              <a:rPr lang="en-US" altLang="ko-KR" sz="800" dirty="0"/>
              <a:t>, </a:t>
            </a:r>
            <a:r>
              <a:rPr lang="ko-KR" altLang="en-US" sz="800" dirty="0"/>
              <a:t>분쟁조정을 위한 기록보존</a:t>
            </a:r>
            <a:r>
              <a:rPr lang="en-US" altLang="ko-KR" sz="800" dirty="0"/>
              <a:t>, </a:t>
            </a:r>
            <a:r>
              <a:rPr lang="ko-KR" altLang="en-US" sz="800" dirty="0"/>
              <a:t>회원의 각종 합격유무 확인 및 기타 통계자료 산출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b="1" dirty="0"/>
              <a:t>2. </a:t>
            </a:r>
            <a:r>
              <a:rPr lang="ko-KR" altLang="en-US" sz="800" b="1" dirty="0"/>
              <a:t>처리하는 개인정보의 항목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가</a:t>
            </a:r>
            <a:r>
              <a:rPr lang="en-US" altLang="ko-KR" sz="800" dirty="0"/>
              <a:t>. </a:t>
            </a:r>
            <a:r>
              <a:rPr lang="ko-KR" altLang="en-US" sz="800" dirty="0"/>
              <a:t>회사는 회원가입</a:t>
            </a:r>
            <a:r>
              <a:rPr lang="en-US" altLang="ko-KR" sz="800" dirty="0"/>
              <a:t>, </a:t>
            </a:r>
            <a:r>
              <a:rPr lang="ko-KR" altLang="en-US" sz="800" dirty="0"/>
              <a:t>고객상담</a:t>
            </a:r>
            <a:r>
              <a:rPr lang="en-US" altLang="ko-KR" sz="800" dirty="0"/>
              <a:t>, </a:t>
            </a:r>
            <a:r>
              <a:rPr lang="ko-KR" altLang="en-US" sz="800" dirty="0"/>
              <a:t>각종 서비스 제공을 위해 다음과 같이 최소한의 개인정보를 수집 또는 처리하고 있습니다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필수항목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생년월일</a:t>
            </a:r>
            <a:r>
              <a:rPr lang="en-US" altLang="ko-KR" sz="800" dirty="0"/>
              <a:t>, </a:t>
            </a:r>
            <a:r>
              <a:rPr lang="ko-KR" altLang="en-US" sz="800" dirty="0"/>
              <a:t>아이디</a:t>
            </a:r>
            <a:r>
              <a:rPr lang="en-US" altLang="ko-KR" sz="800" dirty="0"/>
              <a:t>, </a:t>
            </a:r>
            <a:r>
              <a:rPr lang="ko-KR" altLang="en-US" sz="800" dirty="0"/>
              <a:t>비밀번호</a:t>
            </a:r>
            <a:r>
              <a:rPr lang="en-US" altLang="ko-KR" sz="800" dirty="0"/>
              <a:t>, </a:t>
            </a:r>
            <a:r>
              <a:rPr lang="ko-KR" altLang="en-US" sz="800" dirty="0"/>
              <a:t>본인인증정보</a:t>
            </a:r>
            <a:r>
              <a:rPr lang="en-US" altLang="ko-KR" sz="800" dirty="0"/>
              <a:t>(</a:t>
            </a:r>
            <a:r>
              <a:rPr lang="ko-KR" altLang="en-US" sz="800" dirty="0"/>
              <a:t>휴대전화번호 또는 </a:t>
            </a:r>
            <a:r>
              <a:rPr lang="ko-KR" altLang="en-US" sz="800" dirty="0" err="1"/>
              <a:t>이메일</a:t>
            </a:r>
            <a:r>
              <a:rPr lang="ko-KR" altLang="en-US" sz="800" dirty="0"/>
              <a:t> 주소 중 선택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만 </a:t>
            </a:r>
            <a:r>
              <a:rPr lang="en-US" altLang="ko-KR" sz="800" dirty="0"/>
              <a:t>14</a:t>
            </a:r>
            <a:r>
              <a:rPr lang="ko-KR" altLang="en-US" sz="800" dirty="0"/>
              <a:t>세 미만인 경우 법정대리인 정보</a:t>
            </a:r>
            <a:r>
              <a:rPr lang="en-US" altLang="ko-KR" sz="800" dirty="0"/>
              <a:t>(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휴대폰번호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선택항목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성별</a:t>
            </a:r>
            <a:r>
              <a:rPr lang="en-US" altLang="ko-KR" sz="800" dirty="0"/>
              <a:t>, </a:t>
            </a:r>
            <a:r>
              <a:rPr lang="ko-KR" altLang="en-US" sz="800" dirty="0"/>
              <a:t>전화번호</a:t>
            </a:r>
            <a:r>
              <a:rPr lang="en-US" altLang="ko-KR" sz="800" dirty="0"/>
              <a:t>, </a:t>
            </a:r>
            <a:r>
              <a:rPr lang="ko-KR" altLang="en-US" sz="800" dirty="0"/>
              <a:t>본인인증 이외의 휴대전화번호 또는 </a:t>
            </a:r>
            <a:r>
              <a:rPr lang="ko-KR" altLang="en-US" sz="800" dirty="0" err="1"/>
              <a:t>이메일</a:t>
            </a:r>
            <a:r>
              <a:rPr lang="ko-KR" altLang="en-US" sz="800" dirty="0"/>
              <a:t> 주소</a:t>
            </a:r>
            <a:r>
              <a:rPr lang="en-US" altLang="ko-KR" sz="800" dirty="0"/>
              <a:t>, (</a:t>
            </a:r>
            <a:r>
              <a:rPr lang="ko-KR" altLang="en-US" sz="800" dirty="0"/>
              <a:t>학생회원일 경우</a:t>
            </a:r>
            <a:r>
              <a:rPr lang="en-US" altLang="ko-KR" sz="800" dirty="0"/>
              <a:t>)</a:t>
            </a:r>
            <a:r>
              <a:rPr lang="ko-KR" altLang="en-US" sz="800" dirty="0"/>
              <a:t>학교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입시정보 서비스 이용 시 </a:t>
            </a:r>
            <a:r>
              <a:rPr lang="en-US" altLang="ko-KR" sz="800" dirty="0"/>
              <a:t>: </a:t>
            </a:r>
            <a:r>
              <a:rPr lang="ko-KR" altLang="en-US" sz="800" dirty="0"/>
              <a:t>성적정보</a:t>
            </a:r>
            <a:r>
              <a:rPr lang="en-US" altLang="ko-KR" sz="800" dirty="0"/>
              <a:t>, </a:t>
            </a:r>
            <a:r>
              <a:rPr lang="ko-KR" altLang="en-US" sz="800" dirty="0"/>
              <a:t>진학정보</a:t>
            </a:r>
            <a:r>
              <a:rPr lang="en-US" altLang="ko-KR" sz="800" dirty="0"/>
              <a:t>, </a:t>
            </a:r>
            <a:r>
              <a:rPr lang="ko-KR" altLang="en-US" sz="800" dirty="0"/>
              <a:t>학년</a:t>
            </a:r>
            <a:r>
              <a:rPr lang="en-US" altLang="ko-KR" sz="800" dirty="0"/>
              <a:t>, </a:t>
            </a:r>
            <a:r>
              <a:rPr lang="ko-KR" altLang="en-US" sz="800" dirty="0"/>
              <a:t>계열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교재 및 물품 주문 시 </a:t>
            </a:r>
            <a:r>
              <a:rPr lang="en-US" altLang="ko-KR" sz="800" dirty="0"/>
              <a:t>: </a:t>
            </a:r>
            <a:r>
              <a:rPr lang="ko-KR" altLang="en-US" sz="800" dirty="0"/>
              <a:t>주소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나</a:t>
            </a:r>
            <a:r>
              <a:rPr lang="en-US" altLang="ko-KR" sz="800" dirty="0"/>
              <a:t>. </a:t>
            </a:r>
            <a:r>
              <a:rPr lang="ko-KR" altLang="en-US" sz="800" dirty="0"/>
              <a:t>서비스 이용과정이나 사업 처리과정에서 아래와 같은 정보들이 생성되어 수집될 수 있습니다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>ο </a:t>
            </a:r>
            <a:r>
              <a:rPr lang="ko-KR" altLang="en-US" sz="800" dirty="0" err="1"/>
              <a:t>컨텐츠</a:t>
            </a:r>
            <a:r>
              <a:rPr lang="ko-KR" altLang="en-US" sz="800" dirty="0"/>
              <a:t> 다운로드 기록 </a:t>
            </a:r>
            <a:r>
              <a:rPr lang="en-US" altLang="ko-KR" sz="800" dirty="0"/>
              <a:t>: </a:t>
            </a:r>
            <a:r>
              <a:rPr lang="ko-KR" altLang="en-US" sz="800" dirty="0" err="1"/>
              <a:t>모바일</a:t>
            </a:r>
            <a:r>
              <a:rPr lang="ko-KR" altLang="en-US" sz="800" dirty="0"/>
              <a:t> 기기의 디바이스 아이디</a:t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부정사용 기록 </a:t>
            </a:r>
            <a:r>
              <a:rPr lang="en-US" altLang="ko-KR" sz="800" dirty="0"/>
              <a:t>: </a:t>
            </a:r>
            <a:r>
              <a:rPr lang="ko-KR" altLang="en-US" sz="800" dirty="0"/>
              <a:t>접속</a:t>
            </a:r>
            <a:r>
              <a:rPr lang="en-US" altLang="ko-KR" sz="800" dirty="0"/>
              <a:t>IP</a:t>
            </a:r>
            <a:r>
              <a:rPr lang="ko-KR" altLang="en-US" sz="800" dirty="0"/>
              <a:t>정보</a:t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결제기록 </a:t>
            </a:r>
            <a:r>
              <a:rPr lang="en-US" altLang="ko-KR" sz="800" dirty="0"/>
              <a:t>: </a:t>
            </a:r>
            <a:r>
              <a:rPr lang="ko-KR" altLang="en-US" sz="800" dirty="0"/>
              <a:t>승인번호</a:t>
            </a:r>
            <a:r>
              <a:rPr lang="en-US" altLang="ko-KR" sz="800" dirty="0"/>
              <a:t>, </a:t>
            </a:r>
            <a:r>
              <a:rPr lang="ko-KR" altLang="en-US" sz="800" dirty="0"/>
              <a:t>은행</a:t>
            </a:r>
            <a:r>
              <a:rPr lang="en-US" altLang="ko-KR" sz="800" dirty="0"/>
              <a:t>/</a:t>
            </a:r>
            <a:r>
              <a:rPr lang="ko-KR" altLang="en-US" sz="800" dirty="0"/>
              <a:t>카드사 코드</a:t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개인정보 </a:t>
            </a:r>
            <a:r>
              <a:rPr lang="en-US" altLang="ko-KR" sz="800" dirty="0"/>
              <a:t>: </a:t>
            </a:r>
            <a:r>
              <a:rPr lang="ko-KR" altLang="en-US" sz="800" dirty="0"/>
              <a:t>홈페이지</a:t>
            </a:r>
            <a:r>
              <a:rPr lang="en-US" altLang="ko-KR" sz="800" dirty="0"/>
              <a:t>(</a:t>
            </a:r>
            <a:r>
              <a:rPr lang="ko-KR" altLang="en-US" sz="800" dirty="0"/>
              <a:t>회원가입</a:t>
            </a:r>
            <a:r>
              <a:rPr lang="en-US" altLang="ko-KR" sz="800" dirty="0"/>
              <a:t>, </a:t>
            </a:r>
            <a:r>
              <a:rPr lang="ko-KR" altLang="en-US" sz="800" dirty="0"/>
              <a:t>게시판 등</a:t>
            </a:r>
            <a:r>
              <a:rPr lang="en-US" altLang="ko-KR" sz="800" dirty="0"/>
              <a:t>), </a:t>
            </a:r>
            <a:r>
              <a:rPr lang="ko-KR" altLang="en-US" sz="800" dirty="0"/>
              <a:t>서면양식</a:t>
            </a:r>
            <a:r>
              <a:rPr lang="en-US" altLang="ko-KR" sz="800" dirty="0"/>
              <a:t>, </a:t>
            </a:r>
            <a:r>
              <a:rPr lang="ko-KR" altLang="en-US" sz="800" dirty="0"/>
              <a:t>전화</a:t>
            </a:r>
            <a:r>
              <a:rPr lang="en-US" altLang="ko-KR" sz="800" dirty="0"/>
              <a:t>/</a:t>
            </a:r>
            <a:r>
              <a:rPr lang="ko-KR" altLang="en-US" sz="800" dirty="0"/>
              <a:t>팩스를 통한 회원가입</a:t>
            </a:r>
            <a:r>
              <a:rPr lang="en-US" altLang="ko-KR" sz="800" dirty="0"/>
              <a:t>, </a:t>
            </a:r>
            <a:r>
              <a:rPr lang="ko-KR" altLang="en-US" sz="800" dirty="0"/>
              <a:t>경품 행사 응모</a:t>
            </a:r>
            <a:r>
              <a:rPr lang="en-US" altLang="ko-KR" sz="800" dirty="0"/>
              <a:t>, </a:t>
            </a:r>
            <a:r>
              <a:rPr lang="ko-KR" altLang="en-US" sz="800" dirty="0"/>
              <a:t>배송 요청</a:t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전화를 통한 개인정보 수집 시에는 통화내용이 </a:t>
            </a:r>
            <a:r>
              <a:rPr lang="ko-KR" altLang="en-US" sz="800" dirty="0" err="1"/>
              <a:t>녹취가</a:t>
            </a:r>
            <a:r>
              <a:rPr lang="ko-KR" altLang="en-US" sz="800" dirty="0"/>
              <a:t> 되며</a:t>
            </a:r>
            <a:r>
              <a:rPr lang="en-US" altLang="ko-KR" sz="800" dirty="0"/>
              <a:t>, </a:t>
            </a:r>
            <a:r>
              <a:rPr lang="ko-KR" altLang="en-US" sz="800" dirty="0" err="1"/>
              <a:t>녹취사실을</a:t>
            </a:r>
            <a:r>
              <a:rPr lang="ko-KR" altLang="en-US" sz="800" dirty="0"/>
              <a:t> 이용자에게 알려드립니다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33794" y="5878464"/>
            <a:ext cx="41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개인정보 처리 방침 및 내용 축약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개인정보 처리 방침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6282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4675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공지사항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6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graphicFrame>
        <p:nvGraphicFramePr>
          <p:cNvPr id="24" name="Shape 721"/>
          <p:cNvGraphicFramePr/>
          <p:nvPr>
            <p:extLst>
              <p:ext uri="{D42A27DB-BD31-4B8C-83A1-F6EECF244321}">
                <p14:modId xmlns:p14="http://schemas.microsoft.com/office/powerpoint/2010/main" val="1185705703"/>
              </p:ext>
            </p:extLst>
          </p:nvPr>
        </p:nvGraphicFramePr>
        <p:xfrm>
          <a:off x="7092280" y="548680"/>
          <a:ext cx="2051720" cy="365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메뉴는 고정으로 페이지를 위 아래로 움직여도 그대로이다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버튼 클릭 시에 공지사항 페이지로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버튼 클릭 시에 수업 관리 페이지로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온라인 자료 페이지로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상담</a:t>
                      </a:r>
                      <a:r>
                        <a:rPr lang="ko-KR" altLang="en-US" sz="1000" baseline="0" dirty="0" smtClean="0"/>
                        <a:t> 현황 페이지로 이동한다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업무 페이지로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각 행 클릭 시 해당하는 게시물 내용 페이지로 이동</a:t>
                      </a:r>
                      <a:endParaRPr lang="en-US" altLang="ko-KR" sz="1000" baseline="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이전 페이지로 이동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다음 페이지로 이동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페이지 클릭 시 해당 페이지로 이동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</a:t>
            </a:r>
            <a:r>
              <a:rPr lang="ko-KR" altLang="en-US" sz="1000" dirty="0"/>
              <a:t>님</a:t>
            </a:r>
            <a:r>
              <a:rPr lang="en-US" altLang="ko-KR" sz="1000" dirty="0" smtClean="0"/>
              <a:t>)&gt;</a:t>
            </a:r>
            <a:r>
              <a:rPr lang="ko-KR" altLang="en-US" sz="1000" dirty="0" smtClean="0"/>
              <a:t>공지사항</a:t>
            </a:r>
            <a:r>
              <a:rPr lang="en-US" altLang="ko-KR" sz="1000" dirty="0" smtClean="0"/>
              <a:t>(index)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645" y="719193"/>
            <a:ext cx="1368152" cy="50860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6820" y="7191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11009"/>
              </p:ext>
            </p:extLst>
          </p:nvPr>
        </p:nvGraphicFramePr>
        <p:xfrm>
          <a:off x="82356" y="2280021"/>
          <a:ext cx="1321292" cy="255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292"/>
              </a:tblGrid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수업관리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온라인자료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상담현황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업무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86279" y="228002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85530" y="278092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87330" y="329044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76820" y="379449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86279" y="42930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6700" y="1285041"/>
            <a:ext cx="79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03217" y="745053"/>
            <a:ext cx="5413232" cy="50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32901" y="719837"/>
            <a:ext cx="21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내용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820" y="27699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Body</a:t>
            </a:r>
            <a:r>
              <a:rPr lang="en-US" altLang="ko-KR" sz="1200" dirty="0" smtClean="0"/>
              <a:t>/  width : 100%, height : 65%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6772" y="5285474"/>
            <a:ext cx="1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L_MENU</a:t>
            </a:r>
            <a:r>
              <a:rPr lang="en-US" altLang="ko-KR" sz="1200" dirty="0" smtClean="0"/>
              <a:t>/  width : 20%, height : 70%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557020" y="4592161"/>
            <a:ext cx="75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&lt;&lt;</a:t>
            </a:r>
            <a:r>
              <a:rPr lang="en-US" altLang="ko-KR" sz="1200" dirty="0" err="1"/>
              <a:t>P</a:t>
            </a:r>
            <a:r>
              <a:rPr lang="en-US" altLang="ko-KR" sz="1200" dirty="0" err="1" smtClean="0"/>
              <a:t>rev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041296" y="4592161"/>
            <a:ext cx="75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Next&gt;&gt;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443950" y="4553108"/>
            <a:ext cx="254514" cy="316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u="sng" dirty="0">
                <a:solidFill>
                  <a:schemeClr val="tx1"/>
                </a:solidFill>
              </a:rPr>
              <a:t>1</a:t>
            </a:r>
            <a:endParaRPr lang="ko-KR" alt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2957" y="4553108"/>
            <a:ext cx="254514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47471" y="4553108"/>
            <a:ext cx="254514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06988" y="4553108"/>
            <a:ext cx="254514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461502" y="4553108"/>
            <a:ext cx="254514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03217" y="5713511"/>
            <a:ext cx="252028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페이지 번호 하이라이트</a:t>
            </a:r>
            <a:endParaRPr lang="en-US" altLang="ko-KR" sz="1400" dirty="0" smtClean="0"/>
          </a:p>
          <a:p>
            <a:r>
              <a:rPr lang="ko-KR" altLang="en-US" sz="1400" dirty="0" smtClean="0"/>
              <a:t>게시물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개마다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페이지를 이룬다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1667240" y="1844824"/>
            <a:ext cx="287496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</a:t>
            </a:r>
            <a:r>
              <a:rPr lang="ko-KR" altLang="en-US" sz="14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667078" y="2276872"/>
            <a:ext cx="287404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 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72121" y="2708920"/>
            <a:ext cx="28700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72120" y="3140968"/>
            <a:ext cx="28700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1959" y="3573016"/>
            <a:ext cx="28700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32595" y="1844824"/>
            <a:ext cx="167788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332482" y="2276872"/>
            <a:ext cx="1677959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200" dirty="0" smtClean="0">
                <a:solidFill>
                  <a:schemeClr val="tx1"/>
                </a:solidFill>
              </a:rPr>
              <a:t>/mm/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325468" y="2708920"/>
            <a:ext cx="1684974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25467" y="3144036"/>
            <a:ext cx="168497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25306" y="3576084"/>
            <a:ext cx="168497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542203" y="1848394"/>
            <a:ext cx="78274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</a:t>
            </a:r>
            <a:r>
              <a:rPr lang="ko-KR" altLang="en-US" sz="1400">
                <a:solidFill>
                  <a:schemeClr val="tx1"/>
                </a:solidFill>
              </a:rPr>
              <a:t>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542110" y="2280442"/>
            <a:ext cx="78278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r>
              <a:rPr lang="ko-KR" altLang="en-US" sz="12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542194" y="2712490"/>
            <a:ext cx="782728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542193" y="3147606"/>
            <a:ext cx="78272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542032" y="3573016"/>
            <a:ext cx="782728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72121" y="4008132"/>
            <a:ext cx="28700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41124" y="4021033"/>
            <a:ext cx="78272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335298" y="4021033"/>
            <a:ext cx="168497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72121" y="1412776"/>
            <a:ext cx="5338321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571207" y="4869160"/>
            <a:ext cx="0" cy="844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67078" y="2269278"/>
            <a:ext cx="5353194" cy="4432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64109" y="218041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88759" y="5867399"/>
            <a:ext cx="2421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최근에 작성된 게시물은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등록된다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300192" y="2712490"/>
            <a:ext cx="0" cy="3154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201985" y="780748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dirty="0" smtClean="0"/>
              <a:t>/  </a:t>
            </a:r>
            <a:r>
              <a:rPr lang="en-US" altLang="ko-KR" sz="1200" dirty="0"/>
              <a:t>width : 100%, height : </a:t>
            </a:r>
            <a:r>
              <a:rPr lang="en-US" altLang="ko-KR" sz="1200" dirty="0" smtClean="0"/>
              <a:t>100</a:t>
            </a:r>
            <a:r>
              <a:rPr lang="en-US" altLang="ko-KR" sz="1200" dirty="0"/>
              <a:t>%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3884546" y="4883041"/>
            <a:ext cx="380363" cy="2580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5793649" y="461110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9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2340996" y="463063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40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8056" y="677815"/>
            <a:ext cx="6840760" cy="5508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9912" y="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(index)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(content)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88929"/>
              </p:ext>
            </p:extLst>
          </p:nvPr>
        </p:nvGraphicFramePr>
        <p:xfrm>
          <a:off x="7092280" y="548680"/>
          <a:ext cx="205172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3"/>
                <a:gridCol w="1763689"/>
              </a:tblGrid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목록 버튼 클릭</a:t>
                      </a:r>
                      <a:r>
                        <a:rPr lang="ko-KR" altLang="en-US" sz="1000" baseline="0" dirty="0" smtClean="0"/>
                        <a:t> 시 공지사항 </a:t>
                      </a:r>
                      <a:r>
                        <a:rPr lang="en-US" altLang="ko-KR" sz="1000" baseline="0" dirty="0" smtClean="0"/>
                        <a:t>(index)</a:t>
                      </a:r>
                      <a:r>
                        <a:rPr lang="ko-KR" altLang="en-US" sz="1000" baseline="0" dirty="0" smtClean="0"/>
                        <a:t>로 이동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</a:t>
            </a:r>
            <a:r>
              <a:rPr lang="ko-KR" altLang="en-US" sz="1200" dirty="0"/>
              <a:t>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8012" y="1196752"/>
            <a:ext cx="26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47679"/>
              </p:ext>
            </p:extLst>
          </p:nvPr>
        </p:nvGraphicFramePr>
        <p:xfrm>
          <a:off x="1068012" y="1916832"/>
          <a:ext cx="4826319" cy="19640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26319"/>
              </a:tblGrid>
              <a:tr h="493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/>
                </a:tc>
              </a:tr>
              <a:tr h="14707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작성일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004048" y="4005064"/>
            <a:ext cx="823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00946" y="4005064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9530" y="5733256"/>
            <a:ext cx="251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Go_Next </a:t>
            </a:r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8012" y="5733256"/>
            <a:ext cx="251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rgbClr val="FF0000"/>
                </a:solidFill>
              </a:rPr>
              <a:t>Go_back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785036" y="836712"/>
            <a:ext cx="174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013966" y="1988840"/>
            <a:ext cx="22781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공지사항의 제목이 표시된다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 flipV="1">
            <a:off x="2627784" y="2111950"/>
            <a:ext cx="38618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3360" y="2462699"/>
            <a:ext cx="25207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공지사항의 작성일이 표시된다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670077" y="2564904"/>
            <a:ext cx="9577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71052" y="2924944"/>
            <a:ext cx="22781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공지사항의 내용이 표시된다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29" idx="1"/>
          </p:cNvCxnSpPr>
          <p:nvPr/>
        </p:nvCxnSpPr>
        <p:spPr>
          <a:xfrm flipH="1" flipV="1">
            <a:off x="1670077" y="3048054"/>
            <a:ext cx="8009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94676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수업관리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8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327" y="1281374"/>
            <a:ext cx="6908945" cy="50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</a:t>
            </a:r>
            <a:r>
              <a:rPr lang="ko-KR" altLang="en-US" sz="1000" dirty="0"/>
              <a:t>님</a:t>
            </a:r>
            <a:r>
              <a:rPr lang="en-US" altLang="ko-KR" sz="1000" dirty="0" smtClean="0"/>
              <a:t>) &gt; </a:t>
            </a:r>
            <a:r>
              <a:rPr lang="ko-KR" altLang="en-US" sz="1000" dirty="0" smtClean="0"/>
              <a:t>수업 관리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강의선택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620688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수업 관리</a:t>
            </a:r>
            <a:endParaRPr lang="en-US" altLang="ko-KR" sz="3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68418" y="1465039"/>
            <a:ext cx="211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강의 선택</a:t>
            </a:r>
            <a:endParaRPr lang="en-US" altLang="ko-KR" sz="1400" b="1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2636912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83319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/>
              <a:t>관리자</a:t>
            </a:r>
            <a:r>
              <a:rPr lang="ko-KR" altLang="en-US" sz="1400" dirty="0" smtClean="0"/>
              <a:t> 페이지에서 강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2427453227"/>
              </p:ext>
            </p:extLst>
          </p:nvPr>
        </p:nvGraphicFramePr>
        <p:xfrm>
          <a:off x="7092280" y="548680"/>
          <a:ext cx="2051720" cy="1188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등록된 수업이 없을 때 노출되는 템플릿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수업 등록 시 노출되는 템플릿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행 클릭 시 해당 강의 관리 페이지로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25500"/>
              </p:ext>
            </p:extLst>
          </p:nvPr>
        </p:nvGraphicFramePr>
        <p:xfrm>
          <a:off x="683568" y="1844824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1208360"/>
                <a:gridCol w="28556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등록된 강의가 없습니다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57381" y="17447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01217"/>
              </p:ext>
            </p:extLst>
          </p:nvPr>
        </p:nvGraphicFramePr>
        <p:xfrm>
          <a:off x="708248" y="3767440"/>
          <a:ext cx="6096000" cy="1102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1183680"/>
                <a:gridCol w="28803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고등학교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고등수학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고등학교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여름방학 특강 </a:t>
                      </a:r>
                      <a:r>
                        <a:rPr lang="en-US" altLang="ko-KR" sz="1200" dirty="0" smtClean="0"/>
                        <a:t>EBS</a:t>
                      </a:r>
                      <a:r>
                        <a:rPr lang="ko-KR" altLang="en-US" sz="1200" dirty="0" smtClean="0"/>
                        <a:t>수능특강 수학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39552" y="36609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68418" y="3409255"/>
            <a:ext cx="211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강의 선택</a:t>
            </a:r>
            <a:endParaRPr lang="en-US" altLang="ko-KR" sz="1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65393" y="4139788"/>
            <a:ext cx="61388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409304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0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7504" y="719194"/>
            <a:ext cx="6908945" cy="5662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1" y="1"/>
            <a:ext cx="3236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 페이지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수업관리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학생정보 탭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기본 탭</a:t>
            </a:r>
            <a:r>
              <a:rPr lang="en-US" altLang="ko-KR" sz="800" dirty="0" smtClean="0"/>
              <a:t>) </a:t>
            </a:r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1290064951"/>
              </p:ext>
            </p:extLst>
          </p:nvPr>
        </p:nvGraphicFramePr>
        <p:xfrm>
          <a:off x="7092280" y="548680"/>
          <a:ext cx="2051720" cy="1036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학생정보 탭으로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출결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성적관리 탭으로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학생정보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19672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43808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성적관</a:t>
            </a:r>
            <a:r>
              <a:rPr lang="ko-KR" altLang="en-US" dirty="0"/>
              <a:t>리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96" y="764704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수업 관리</a:t>
            </a:r>
            <a:endParaRPr lang="en-US" altLang="ko-KR" sz="3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0400" y="20515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학생정보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31364"/>
              </p:ext>
            </p:extLst>
          </p:nvPr>
        </p:nvGraphicFramePr>
        <p:xfrm>
          <a:off x="394447" y="4365104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수강시작일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문승한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11/27,2020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미래고등학교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01011111111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12/01,2020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미래고등학교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01012341234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69468"/>
              </p:ext>
            </p:extLst>
          </p:nvPr>
        </p:nvGraphicFramePr>
        <p:xfrm>
          <a:off x="394447" y="2449755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수강시작일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등록된 학생이 없습니다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9040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학생정보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03848" y="3356992"/>
            <a:ext cx="0" cy="83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3594502"/>
            <a:ext cx="33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학생이 해당강의에 수강 신청 시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323528" y="148478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69168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277180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3593" y="1412776"/>
            <a:ext cx="19442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탭 클릭 시 다른 탭 비활성화 처리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4" y="16848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1412776"/>
            <a:ext cx="36724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6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897596" y="2420888"/>
            <a:ext cx="3047534" cy="37444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95536" y="3630400"/>
            <a:ext cx="2991925" cy="2318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69229"/>
              </p:ext>
            </p:extLst>
          </p:nvPr>
        </p:nvGraphicFramePr>
        <p:xfrm>
          <a:off x="479510" y="4041068"/>
          <a:ext cx="2823975" cy="1756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25"/>
                <a:gridCol w="403425"/>
                <a:gridCol w="403425"/>
                <a:gridCol w="403425"/>
                <a:gridCol w="403425"/>
                <a:gridCol w="403425"/>
                <a:gridCol w="403425"/>
              </a:tblGrid>
              <a:tr h="31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금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17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24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30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31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05608" y="247315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2020/10/30 </a:t>
            </a:r>
            <a:r>
              <a:rPr lang="ko-KR" altLang="en-US" dirty="0" smtClean="0"/>
              <a:t>출석부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08044"/>
              </p:ext>
            </p:extLst>
          </p:nvPr>
        </p:nvGraphicFramePr>
        <p:xfrm>
          <a:off x="3995755" y="3717032"/>
          <a:ext cx="1548625" cy="1942377"/>
        </p:xfrm>
        <a:graphic>
          <a:graphicData uri="http://schemas.openxmlformats.org/drawingml/2006/table">
            <a:tbl>
              <a:tblPr/>
              <a:tblGrid>
                <a:gridCol w="612521"/>
                <a:gridCol w="93610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출석현황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김찬중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출석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김태일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출석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문승한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지각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이동현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결석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최병훈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조퇴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02836"/>
              </p:ext>
            </p:extLst>
          </p:nvPr>
        </p:nvGraphicFramePr>
        <p:xfrm>
          <a:off x="5889757" y="4014915"/>
          <a:ext cx="936104" cy="1574325"/>
        </p:xfrm>
        <a:graphic>
          <a:graphicData uri="http://schemas.openxmlformats.org/drawingml/2006/table">
            <a:tbl>
              <a:tblPr/>
              <a:tblGrid>
                <a:gridCol w="936104"/>
              </a:tblGrid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   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출석  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지각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결석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조퇴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225896" y="36961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2020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53" name="왼쪽 화살표 52"/>
          <p:cNvSpPr/>
          <p:nvPr/>
        </p:nvSpPr>
        <p:spPr>
          <a:xfrm>
            <a:off x="1291499" y="3827190"/>
            <a:ext cx="144016" cy="45719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53"/>
          <p:cNvSpPr/>
          <p:nvPr/>
        </p:nvSpPr>
        <p:spPr>
          <a:xfrm>
            <a:off x="2320381" y="3827190"/>
            <a:ext cx="144016" cy="4571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Shape 721"/>
          <p:cNvGraphicFramePr/>
          <p:nvPr>
            <p:extLst>
              <p:ext uri="{D42A27DB-BD31-4B8C-83A1-F6EECF244321}">
                <p14:modId xmlns:p14="http://schemas.microsoft.com/office/powerpoint/2010/main" val="3504278240"/>
              </p:ext>
            </p:extLst>
          </p:nvPr>
        </p:nvGraphicFramePr>
        <p:xfrm>
          <a:off x="7092280" y="548680"/>
          <a:ext cx="2051720" cy="5603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학생정보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출결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</a:t>
                      </a:r>
                      <a:r>
                        <a:rPr lang="ko-KR" altLang="en-US" sz="1000" baseline="0" dirty="0" smtClean="0"/>
                        <a:t> 시  성적관리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이전 달로 이동 버튼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다음 달로 이동 버튼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날짜 클릭 시 날짜 선택 </a:t>
                      </a:r>
                      <a:r>
                        <a:rPr lang="ko-KR" altLang="en-US" sz="1000" dirty="0" err="1" smtClean="0"/>
                        <a:t>란에</a:t>
                      </a:r>
                      <a:r>
                        <a:rPr lang="ko-KR" altLang="en-US" sz="1000" dirty="0" smtClean="0"/>
                        <a:t> 선택한 날짜 출력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 선택 버튼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 선택 버튼 클릭 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노출되는 템플릿 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선택한 날짜 출력됨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선택된 날짜에 등록된 학생이 없을 경우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선택된 날짜에 등록된 학생이 있을 경우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콤보박스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옵션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저장된 값이 없으면 디폴트는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출석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저장된 값이 있으면 디폴트는 저장된 값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 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 완료 시 출력되는 팝업 창 확인 클릭 시 사라짐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7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확인 버튼 클릭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시 선택된 날짜가 현재시간보다 미래일 경우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템플릿 대신 출력되는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메세지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24179"/>
              </p:ext>
            </p:extLst>
          </p:nvPr>
        </p:nvGraphicFramePr>
        <p:xfrm>
          <a:off x="5053980" y="5761275"/>
          <a:ext cx="1627493" cy="9873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7493"/>
              </a:tblGrid>
              <a:tr h="267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 완료</a:t>
                      </a:r>
                      <a:endParaRPr lang="ko-KR" altLang="en-US" dirty="0"/>
                    </a:p>
                  </a:txBody>
                  <a:tcPr/>
                </a:tc>
              </a:tr>
              <a:tr h="6215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저장 되었습니다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5326517" y="6373014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5536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학생정보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619672" y="1412776"/>
            <a:ext cx="1224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결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43808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성적관</a:t>
            </a:r>
            <a:r>
              <a:rPr lang="ko-KR" altLang="en-US" dirty="0"/>
              <a:t>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5536" y="1412776"/>
            <a:ext cx="36724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13593" y="1412776"/>
            <a:ext cx="19442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탭 클릭 시 다른 탭 비활성화 처리 </a:t>
            </a:r>
            <a:endParaRPr lang="ko-KR" altLang="en-US" sz="1400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4067944" y="16848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23528" y="148478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169168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277180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35496" y="764704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수업 관리</a:t>
            </a:r>
            <a:endParaRPr lang="en-US" altLang="ko-KR" sz="35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457709" y="4149080"/>
            <a:ext cx="41043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540" y="1935996"/>
            <a:ext cx="112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출결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958516" y="373274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019" y="6143615"/>
            <a:ext cx="798156" cy="33202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2553907" y="372716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028906" y="5761275"/>
            <a:ext cx="798156" cy="33202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820486" y="257843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2411760" y="54452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374320" y="618914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9911" y="1"/>
            <a:ext cx="3236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 페이지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수업관리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출</a:t>
            </a:r>
            <a:r>
              <a:rPr lang="ko-KR" altLang="en-US" sz="800" dirty="0"/>
              <a:t>결</a:t>
            </a:r>
            <a:r>
              <a:rPr lang="ko-KR" altLang="en-US" sz="800" dirty="0" smtClean="0"/>
              <a:t> 탭</a:t>
            </a:r>
            <a:r>
              <a:rPr lang="en-US" altLang="ko-KR" sz="800" dirty="0" smtClean="0"/>
              <a:t> 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12652"/>
              </p:ext>
            </p:extLst>
          </p:nvPr>
        </p:nvGraphicFramePr>
        <p:xfrm>
          <a:off x="3968243" y="2908975"/>
          <a:ext cx="1548625" cy="591872"/>
        </p:xfrm>
        <a:graphic>
          <a:graphicData uri="http://schemas.openxmlformats.org/drawingml/2006/table">
            <a:tbl>
              <a:tblPr/>
              <a:tblGrid>
                <a:gridCol w="612521"/>
                <a:gridCol w="936104"/>
              </a:tblGrid>
              <a:tr h="154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출석현황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등록된 학생이 없습니다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3716941" y="3068960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3609564" y="3717032"/>
            <a:ext cx="396044" cy="2660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11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812882" y="232086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5730606" y="4041068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12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3807586" y="5819273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13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1945" y="2370113"/>
            <a:ext cx="3060340" cy="44605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미래 시간대는 설정할 수 없습니다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12711" y="2498139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15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3068960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날짜 선택</a:t>
            </a:r>
            <a:r>
              <a:rPr lang="en-US" altLang="ko-KR" sz="1600" dirty="0" smtClean="0"/>
              <a:t>: 2020-10-30</a:t>
            </a:r>
            <a:endParaRPr lang="ko-KR" altLang="en-US" sz="16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313820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4916514" y="5687506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14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0" y="260648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25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3131</Words>
  <Application>Microsoft Office PowerPoint</Application>
  <PresentationFormat>화면 슬라이드 쇼(4:3)</PresentationFormat>
  <Paragraphs>814</Paragraphs>
  <Slides>24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mrhi6006@naver.com</dc:creator>
  <cp:lastModifiedBy>mrhi6006@naver.com</cp:lastModifiedBy>
  <cp:revision>114</cp:revision>
  <dcterms:created xsi:type="dcterms:W3CDTF">2020-10-26T06:55:47Z</dcterms:created>
  <dcterms:modified xsi:type="dcterms:W3CDTF">2020-12-02T05:30:12Z</dcterms:modified>
</cp:coreProperties>
</file>