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44"/>
  </p:notesMasterIdLst>
  <p:sldIdLst>
    <p:sldId id="267" r:id="rId3"/>
    <p:sldId id="269" r:id="rId4"/>
    <p:sldId id="259" r:id="rId5"/>
    <p:sldId id="260" r:id="rId6"/>
    <p:sldId id="261" r:id="rId7"/>
    <p:sldId id="268" r:id="rId8"/>
    <p:sldId id="262" r:id="rId9"/>
    <p:sldId id="270" r:id="rId10"/>
    <p:sldId id="264" r:id="rId11"/>
    <p:sldId id="279" r:id="rId12"/>
    <p:sldId id="274" r:id="rId13"/>
    <p:sldId id="275" r:id="rId14"/>
    <p:sldId id="281" r:id="rId15"/>
    <p:sldId id="280" r:id="rId16"/>
    <p:sldId id="277" r:id="rId17"/>
    <p:sldId id="278" r:id="rId18"/>
    <p:sldId id="282" r:id="rId19"/>
    <p:sldId id="284" r:id="rId20"/>
    <p:sldId id="285" r:id="rId21"/>
    <p:sldId id="286" r:id="rId22"/>
    <p:sldId id="287" r:id="rId23"/>
    <p:sldId id="288" r:id="rId24"/>
    <p:sldId id="289" r:id="rId25"/>
    <p:sldId id="307" r:id="rId26"/>
    <p:sldId id="308" r:id="rId27"/>
    <p:sldId id="290" r:id="rId28"/>
    <p:sldId id="291" r:id="rId29"/>
    <p:sldId id="292" r:id="rId30"/>
    <p:sldId id="302" r:id="rId31"/>
    <p:sldId id="303" r:id="rId32"/>
    <p:sldId id="294" r:id="rId33"/>
    <p:sldId id="304" r:id="rId34"/>
    <p:sldId id="295" r:id="rId35"/>
    <p:sldId id="293" r:id="rId36"/>
    <p:sldId id="296" r:id="rId37"/>
    <p:sldId id="297" r:id="rId38"/>
    <p:sldId id="299" r:id="rId39"/>
    <p:sldId id="301" r:id="rId40"/>
    <p:sldId id="305" r:id="rId41"/>
    <p:sldId id="306" r:id="rId42"/>
    <p:sldId id="300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081" autoAdjust="0"/>
  </p:normalViewPr>
  <p:slideViewPr>
    <p:cSldViewPr>
      <p:cViewPr>
        <p:scale>
          <a:sx n="75" d="100"/>
          <a:sy n="75" d="100"/>
        </p:scale>
        <p:origin x="-10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3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3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mtClean="0"/>
              <a:t>매출</a:t>
            </a:r>
            <a:endParaRPr lang="ko-KR" alt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701661110714419"/>
          <c:y val="7.1781249999999991E-2"/>
          <c:w val="0.86298338889285586"/>
          <c:h val="0.78859374999999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이번년도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#,##0</c:formatCode>
                <c:ptCount val="12"/>
                <c:pt idx="0">
                  <c:v>12500000</c:v>
                </c:pt>
                <c:pt idx="1">
                  <c:v>12500000</c:v>
                </c:pt>
                <c:pt idx="2">
                  <c:v>12500000</c:v>
                </c:pt>
                <c:pt idx="3">
                  <c:v>15000000</c:v>
                </c:pt>
                <c:pt idx="4">
                  <c:v>18000000</c:v>
                </c:pt>
                <c:pt idx="5">
                  <c:v>19500000</c:v>
                </c:pt>
                <c:pt idx="6" formatCode="General">
                  <c:v>20000000</c:v>
                </c:pt>
                <c:pt idx="7" formatCode="General">
                  <c:v>20000000</c:v>
                </c:pt>
                <c:pt idx="8" formatCode="General">
                  <c:v>19500000</c:v>
                </c:pt>
                <c:pt idx="9" formatCode="General">
                  <c:v>20000000</c:v>
                </c:pt>
                <c:pt idx="10" formatCode="General">
                  <c:v>18750000</c:v>
                </c:pt>
                <c:pt idx="11" formatCode="General">
                  <c:v>15000000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318656"/>
        <c:axId val="79253440"/>
      </c:barChart>
      <c:catAx>
        <c:axId val="125318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9253440"/>
        <c:crosses val="autoZero"/>
        <c:auto val="1"/>
        <c:lblAlgn val="ctr"/>
        <c:lblOffset val="100"/>
        <c:noMultiLvlLbl val="0"/>
      </c:catAx>
      <c:valAx>
        <c:axId val="79253440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1253186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6.7223171773898478E-3"/>
          <c:y val="0.76343577755905512"/>
          <c:w val="0.10449067077093085"/>
          <c:h val="6.1530824174690781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900" baseline="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신입생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</c:v>
                </c:pt>
                <c:pt idx="1">
                  <c:v>8</c:v>
                </c:pt>
                <c:pt idx="2">
                  <c:v>7</c:v>
                </c:pt>
                <c:pt idx="3">
                  <c:v>12</c:v>
                </c:pt>
                <c:pt idx="4">
                  <c:v>8</c:v>
                </c:pt>
                <c:pt idx="5">
                  <c:v>7</c:v>
                </c:pt>
                <c:pt idx="6">
                  <c:v>12</c:v>
                </c:pt>
                <c:pt idx="7">
                  <c:v>8</c:v>
                </c:pt>
                <c:pt idx="8">
                  <c:v>7</c:v>
                </c:pt>
                <c:pt idx="9">
                  <c:v>12</c:v>
                </c:pt>
                <c:pt idx="10">
                  <c:v>8</c:v>
                </c:pt>
                <c:pt idx="11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재수강생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</c:v>
                </c:pt>
                <c:pt idx="1">
                  <c:v>22</c:v>
                </c:pt>
                <c:pt idx="2">
                  <c:v>23</c:v>
                </c:pt>
                <c:pt idx="3">
                  <c:v>18</c:v>
                </c:pt>
                <c:pt idx="4">
                  <c:v>22</c:v>
                </c:pt>
                <c:pt idx="5">
                  <c:v>23</c:v>
                </c:pt>
                <c:pt idx="6">
                  <c:v>18</c:v>
                </c:pt>
                <c:pt idx="7">
                  <c:v>22</c:v>
                </c:pt>
                <c:pt idx="8">
                  <c:v>23</c:v>
                </c:pt>
                <c:pt idx="9">
                  <c:v>23</c:v>
                </c:pt>
                <c:pt idx="10">
                  <c:v>22</c:v>
                </c:pt>
                <c:pt idx="11">
                  <c:v>23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퇴원생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8</c:v>
                </c:pt>
                <c:pt idx="2">
                  <c:v>7</c:v>
                </c:pt>
                <c:pt idx="3">
                  <c:v>12</c:v>
                </c:pt>
                <c:pt idx="4">
                  <c:v>8</c:v>
                </c:pt>
                <c:pt idx="5">
                  <c:v>7</c:v>
                </c:pt>
                <c:pt idx="6">
                  <c:v>12</c:v>
                </c:pt>
                <c:pt idx="7">
                  <c:v>8</c:v>
                </c:pt>
                <c:pt idx="8">
                  <c:v>7</c:v>
                </c:pt>
                <c:pt idx="9">
                  <c:v>7</c:v>
                </c:pt>
                <c:pt idx="10">
                  <c:v>8</c:v>
                </c:pt>
                <c:pt idx="1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5220352"/>
        <c:axId val="79256896"/>
        <c:axId val="0"/>
      </c:bar3DChart>
      <c:catAx>
        <c:axId val="1652203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79256896"/>
        <c:crosses val="autoZero"/>
        <c:auto val="1"/>
        <c:lblAlgn val="ctr"/>
        <c:lblOffset val="100"/>
        <c:noMultiLvlLbl val="0"/>
      </c:catAx>
      <c:valAx>
        <c:axId val="79256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ko-KR"/>
          </a:p>
        </c:txPr>
        <c:crossAx val="16522035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 baseline="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학생 수</a:t>
            </a:r>
          </a:p>
        </c:rich>
      </c:tx>
      <c:layout/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학생 수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9.6537080230846853E-2"/>
                  <c:y val="0.140648368130036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7.0586333856832301E-2"/>
                  <c:y val="-0.148075160452257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9.5393709768637522E-2"/>
                  <c:y val="-0.148075160452257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11704398809753268"/>
                  <c:y val="0.111941621871074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공민우</c:v>
                </c:pt>
                <c:pt idx="1">
                  <c:v>김태일</c:v>
                </c:pt>
                <c:pt idx="2">
                  <c:v>김찬중</c:v>
                </c:pt>
                <c:pt idx="3">
                  <c:v>문승한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</c:v>
                </c:pt>
                <c:pt idx="1">
                  <c:v>25</c:v>
                </c:pt>
                <c:pt idx="2">
                  <c:v>21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65765632"/>
        <c:axId val="172120256"/>
      </c:barChart>
      <c:valAx>
        <c:axId val="172120256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165765632"/>
        <c:crosses val="autoZero"/>
        <c:crossBetween val="between"/>
      </c:valAx>
      <c:catAx>
        <c:axId val="165765632"/>
        <c:scaling>
          <c:orientation val="minMax"/>
        </c:scaling>
        <c:delete val="0"/>
        <c:axPos val="b"/>
        <c:majorTickMark val="out"/>
        <c:minorTickMark val="none"/>
        <c:tickLblPos val="nextTo"/>
        <c:crossAx val="172120256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FA5FF-9769-4C3B-9B96-53860F17EEE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0D4E5-EB64-4470-A4EA-B748A0282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D4E5-EB64-4470-A4EA-B748A0282E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800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D4E5-EB64-4470-A4EA-B748A0282E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02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D4E5-EB64-4470-A4EA-B748A0282E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86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D4E5-EB64-4470-A4EA-B748A0282E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8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2F423-E27E-4BA8-A038-C76205CB364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3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2F423-E27E-4BA8-A038-C76205CB364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30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D4E5-EB64-4470-A4EA-B748A0282E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90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2F423-E27E-4BA8-A038-C76205CB364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3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2F423-E27E-4BA8-A038-C76205CB364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30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D4E5-EB64-4470-A4EA-B748A0282E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43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2F423-E27E-4BA8-A038-C76205CB364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30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D4E5-EB64-4470-A4EA-B748A0282E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8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23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49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6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63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5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37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7071947" y="6608808"/>
            <a:ext cx="1055821" cy="249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Page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cxnSp>
        <p:nvCxnSpPr>
          <p:cNvPr id="26" name="Shape 28"/>
          <p:cNvCxnSpPr/>
          <p:nvPr userDrawn="1"/>
        </p:nvCxnSpPr>
        <p:spPr>
          <a:xfrm>
            <a:off x="8124815" y="6605570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직사각형 24"/>
          <p:cNvSpPr/>
          <p:nvPr userDrawn="1"/>
        </p:nvSpPr>
        <p:spPr>
          <a:xfrm>
            <a:off x="7071947" y="2361"/>
            <a:ext cx="1055821" cy="249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설계자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071946" y="260649"/>
            <a:ext cx="2072054" cy="2611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 화면 설명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2638078" y="-877"/>
            <a:ext cx="1126076" cy="249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분류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1115616" y="11457"/>
            <a:ext cx="1512168" cy="232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아테네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115616" cy="249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Project</a:t>
            </a:r>
            <a:r>
              <a:rPr lang="en-US" altLang="ko-KR" sz="1000" baseline="0" dirty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 Name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cxnSp>
        <p:nvCxnSpPr>
          <p:cNvPr id="8" name="Shape 24"/>
          <p:cNvCxnSpPr/>
          <p:nvPr userDrawn="1"/>
        </p:nvCxnSpPr>
        <p:spPr>
          <a:xfrm>
            <a:off x="0" y="249192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28"/>
          <p:cNvCxnSpPr/>
          <p:nvPr userDrawn="1"/>
        </p:nvCxnSpPr>
        <p:spPr>
          <a:xfrm>
            <a:off x="2633007" y="1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28"/>
          <p:cNvCxnSpPr/>
          <p:nvPr userDrawn="1"/>
        </p:nvCxnSpPr>
        <p:spPr>
          <a:xfrm>
            <a:off x="1115616" y="2362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28"/>
          <p:cNvCxnSpPr/>
          <p:nvPr userDrawn="1"/>
        </p:nvCxnSpPr>
        <p:spPr>
          <a:xfrm>
            <a:off x="3755522" y="2362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Shape 24"/>
          <p:cNvCxnSpPr/>
          <p:nvPr userDrawn="1"/>
        </p:nvCxnSpPr>
        <p:spPr>
          <a:xfrm>
            <a:off x="7071947" y="521783"/>
            <a:ext cx="2072055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8"/>
          <p:cNvCxnSpPr/>
          <p:nvPr userDrawn="1"/>
        </p:nvCxnSpPr>
        <p:spPr>
          <a:xfrm>
            <a:off x="8124815" y="-877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23"/>
          <p:cNvCxnSpPr/>
          <p:nvPr userDrawn="1"/>
        </p:nvCxnSpPr>
        <p:spPr>
          <a:xfrm>
            <a:off x="7071946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hape 24"/>
          <p:cNvCxnSpPr/>
          <p:nvPr userDrawn="1"/>
        </p:nvCxnSpPr>
        <p:spPr>
          <a:xfrm>
            <a:off x="7071947" y="6605571"/>
            <a:ext cx="2072055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3913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38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8">
            <a:extLst>
              <a:ext uri="{FF2B5EF4-FFF2-40B4-BE49-F238E27FC236}">
                <a16:creationId xmlns:a16="http://schemas.microsoft.com/office/drawing/2014/main" xmlns="" id="{77E18535-3DF7-4138-A1B4-3E88D4B3A34A}"/>
              </a:ext>
            </a:extLst>
          </p:cNvPr>
          <p:cNvSpPr>
            <a:spLocks noGrp="1"/>
          </p:cNvSpPr>
          <p:nvPr/>
        </p:nvSpPr>
        <p:spPr>
          <a:xfrm>
            <a:off x="-1764704" y="116632"/>
            <a:ext cx="8273143" cy="1187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아테네 </a:t>
            </a:r>
            <a:r>
              <a:rPr lang="en-US" altLang="ko-KR" sz="3200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#</a:t>
            </a:r>
            <a:r>
              <a:rPr lang="ko-KR" altLang="en-US" sz="3200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학원 관리 프로그램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7C9890B-B11B-474E-94B9-E7B5963128A1}"/>
              </a:ext>
            </a:extLst>
          </p:cNvPr>
          <p:cNvSpPr/>
          <p:nvPr/>
        </p:nvSpPr>
        <p:spPr>
          <a:xfrm>
            <a:off x="328463" y="1281159"/>
            <a:ext cx="408680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DCA5CA30-0AFA-46DA-9FC8-4B1F8A582E88}"/>
              </a:ext>
            </a:extLst>
          </p:cNvPr>
          <p:cNvGrpSpPr/>
          <p:nvPr/>
        </p:nvGrpSpPr>
        <p:grpSpPr>
          <a:xfrm>
            <a:off x="107503" y="130630"/>
            <a:ext cx="8784977" cy="6596740"/>
            <a:chOff x="127518" y="130630"/>
            <a:chExt cx="11902749" cy="659674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1EFBFA5-3218-4322-ABD6-A118D7B513CD}"/>
                </a:ext>
              </a:extLst>
            </p:cNvPr>
            <p:cNvSpPr/>
            <p:nvPr/>
          </p:nvSpPr>
          <p:spPr>
            <a:xfrm>
              <a:off x="214604" y="130630"/>
              <a:ext cx="11747241" cy="177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4DE1A0B7-947F-4B05-91AB-9042BC6DEA17}"/>
                </a:ext>
              </a:extLst>
            </p:cNvPr>
            <p:cNvSpPr/>
            <p:nvPr/>
          </p:nvSpPr>
          <p:spPr>
            <a:xfrm>
              <a:off x="214603" y="6550088"/>
              <a:ext cx="11747241" cy="177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3205F2EB-E381-47AC-A2E3-44F68C103174}"/>
                </a:ext>
              </a:extLst>
            </p:cNvPr>
            <p:cNvSpPr/>
            <p:nvPr/>
          </p:nvSpPr>
          <p:spPr>
            <a:xfrm>
              <a:off x="127518" y="130630"/>
              <a:ext cx="205274" cy="6596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7BA407C1-84A0-41A7-BB98-1BD9D50B8A5D}"/>
                </a:ext>
              </a:extLst>
            </p:cNvPr>
            <p:cNvSpPr/>
            <p:nvPr/>
          </p:nvSpPr>
          <p:spPr>
            <a:xfrm>
              <a:off x="11824993" y="130630"/>
              <a:ext cx="205274" cy="6596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6F5BE47-050E-4D30-AB73-DA37B6F2EBCD}"/>
              </a:ext>
            </a:extLst>
          </p:cNvPr>
          <p:cNvSpPr/>
          <p:nvPr/>
        </p:nvSpPr>
        <p:spPr>
          <a:xfrm>
            <a:off x="7620248" y="4512460"/>
            <a:ext cx="97334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얕은샘물"/>
              </a:rPr>
              <a:t>공민우</a:t>
            </a:r>
            <a:endParaRPr lang="en-US" altLang="ko-K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얕은샘물"/>
            </a:endParaRPr>
          </a:p>
          <a:p>
            <a:r>
              <a:rPr lang="ko-KR" altLang="en-US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얕은샘물"/>
              </a:rPr>
              <a:t>김태일</a:t>
            </a:r>
            <a:endParaRPr lang="en-US" altLang="ko-K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얕은샘물"/>
            </a:endParaRPr>
          </a:p>
          <a:p>
            <a:r>
              <a:rPr lang="ko-KR" altLang="en-US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얕은샘물"/>
              </a:rPr>
              <a:t>최병훈</a:t>
            </a:r>
            <a:endParaRPr lang="en-US" altLang="ko-K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얕은샘물"/>
            </a:endParaRPr>
          </a:p>
          <a:p>
            <a:r>
              <a:rPr lang="ko-KR" altLang="en-US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얕은샘물"/>
              </a:rPr>
              <a:t>이동현</a:t>
            </a:r>
            <a:endParaRPr lang="en-US" altLang="ko-K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얕은샘물"/>
            </a:endParaRPr>
          </a:p>
          <a:p>
            <a:r>
              <a:rPr lang="ko-KR" altLang="en-US" sz="20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얕은샘물"/>
              </a:rPr>
              <a:t>문승한</a:t>
            </a:r>
            <a:endParaRPr lang="en-US" altLang="ko-K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얕은샘물"/>
            </a:endParaRPr>
          </a:p>
          <a:p>
            <a:r>
              <a:rPr lang="ko-KR" altLang="en-US" sz="20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얕은샘물"/>
              </a:rPr>
              <a:t>김찬중</a:t>
            </a:r>
            <a:endParaRPr lang="en-US" altLang="ko-K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얕은샘물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DEB379D-0F98-4E55-BF08-CC3DFF39E8D5}"/>
              </a:ext>
            </a:extLst>
          </p:cNvPr>
          <p:cNvSpPr/>
          <p:nvPr/>
        </p:nvSpPr>
        <p:spPr>
          <a:xfrm>
            <a:off x="6515855" y="4512460"/>
            <a:ext cx="97334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얕은샘물"/>
              </a:rPr>
              <a:t>팀장</a:t>
            </a:r>
            <a:endParaRPr lang="en-US" altLang="ko-K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얕은샘물"/>
            </a:endParaRPr>
          </a:p>
          <a:p>
            <a:pPr algn="r"/>
            <a:r>
              <a:rPr lang="ko-KR" altLang="en-US" sz="20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얕은샘물"/>
              </a:rPr>
              <a:t>부팀장</a:t>
            </a:r>
            <a:endParaRPr lang="en-US" altLang="ko-K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얕은샘물"/>
            </a:endParaRPr>
          </a:p>
          <a:p>
            <a:pPr algn="r"/>
            <a:r>
              <a:rPr lang="ko-KR" altLang="en-US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얕은샘물"/>
              </a:rPr>
              <a:t>팀원</a:t>
            </a:r>
            <a:endParaRPr lang="en-US" altLang="ko-K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얕은샘물"/>
            </a:endParaRPr>
          </a:p>
          <a:p>
            <a:pPr algn="r"/>
            <a:r>
              <a:rPr lang="ko-KR" altLang="en-US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얕은샘물"/>
              </a:rPr>
              <a:t>팀원</a:t>
            </a:r>
            <a:endParaRPr lang="en-US" altLang="ko-K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얕은샘물"/>
            </a:endParaRPr>
          </a:p>
          <a:p>
            <a:pPr algn="r"/>
            <a:r>
              <a:rPr lang="ko-KR" altLang="en-US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얕은샘물"/>
              </a:rPr>
              <a:t>팀원</a:t>
            </a:r>
            <a:endParaRPr lang="en-US" altLang="ko-K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얕은샘물"/>
            </a:endParaRPr>
          </a:p>
          <a:p>
            <a:pPr algn="r"/>
            <a:r>
              <a:rPr lang="ko-KR" altLang="en-US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얕은샘물"/>
              </a:rPr>
              <a:t>팀원</a:t>
            </a:r>
            <a:endParaRPr lang="en-US" altLang="ko-K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얕은샘물"/>
            </a:endParaRPr>
          </a:p>
        </p:txBody>
      </p:sp>
    </p:spTree>
    <p:extLst>
      <p:ext uri="{BB962C8B-B14F-4D97-AF65-F5344CB8AC3E}">
        <p14:creationId xmlns:p14="http://schemas.microsoft.com/office/powerpoint/2010/main" val="12919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496" y="548678"/>
            <a:ext cx="6984776" cy="626469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5" y="692695"/>
            <a:ext cx="6840759" cy="35283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7505" y="6237312"/>
            <a:ext cx="6840759" cy="4570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Admin_Member_Pop</a:t>
            </a:r>
            <a:r>
              <a:rPr lang="en-US" altLang="ko-KR" sz="1000" dirty="0"/>
              <a:t> width : 600px, height : 700px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80810" y="777334"/>
            <a:ext cx="21069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선생님 정보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60899" y="2415080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3947" y="2487088"/>
            <a:ext cx="116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회원 번호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2497" y="2487088"/>
            <a:ext cx="116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휴대폰 번호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39528" y="2487088"/>
            <a:ext cx="1844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619" y="2487088"/>
            <a:ext cx="2058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010 – 5522 - 0123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60899" y="2805317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941" y="2877325"/>
            <a:ext cx="116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이메일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412497" y="2877325"/>
            <a:ext cx="116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생년월일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39528" y="2877325"/>
            <a:ext cx="1844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joy3968@naver.com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619" y="2877325"/>
            <a:ext cx="2058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911005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260899" y="3222266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1941" y="3294274"/>
            <a:ext cx="116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12497" y="3294274"/>
            <a:ext cx="116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담당 학생 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39528" y="3294274"/>
            <a:ext cx="1844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공민우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619" y="3294274"/>
            <a:ext cx="2058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260899" y="3597405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1941" y="3669413"/>
            <a:ext cx="116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성별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12497" y="3669413"/>
            <a:ext cx="116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입사 일자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39528" y="3669413"/>
            <a:ext cx="1844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남성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619" y="3669413"/>
            <a:ext cx="2058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 – 10 - 27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79912" y="692696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width : 90%, height : 45%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1043608" y="2097724"/>
            <a:ext cx="871949" cy="323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저장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724128" y="6304267"/>
            <a:ext cx="871949" cy="323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닫기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1563004" y="197301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99494" y="6242710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width : 90%, height : 10%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915816" y="6342738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width : 75px, height : 25px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6488065" y="621667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3" name="타원 62"/>
          <p:cNvSpPr/>
          <p:nvPr/>
        </p:nvSpPr>
        <p:spPr>
          <a:xfrm>
            <a:off x="435721" y="1124744"/>
            <a:ext cx="1083933" cy="948299"/>
          </a:xfrm>
          <a:prstGeom prst="ellipse">
            <a:avLst/>
          </a:prstGeom>
          <a:solidFill>
            <a:schemeClr val="accent3">
              <a:lumMod val="75000"/>
              <a:alpha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사진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107505" y="4365104"/>
            <a:ext cx="6840759" cy="17374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727738" y="1292614"/>
            <a:ext cx="116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특이사항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665337" y="1268760"/>
            <a:ext cx="2202696" cy="9482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87371" y="1320213"/>
            <a:ext cx="2011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월</a:t>
            </a:r>
            <a:r>
              <a:rPr lang="en-US" altLang="ko-KR" sz="1000" dirty="0"/>
              <a:t>/</a:t>
            </a:r>
            <a:r>
              <a:rPr lang="ko-KR" altLang="en-US" sz="1000" dirty="0"/>
              <a:t>수</a:t>
            </a:r>
            <a:r>
              <a:rPr lang="en-US" altLang="ko-KR" sz="1000" dirty="0"/>
              <a:t>/</a:t>
            </a:r>
            <a:r>
              <a:rPr lang="ko-KR" altLang="en-US" sz="1000" dirty="0"/>
              <a:t>금 </a:t>
            </a:r>
            <a:r>
              <a:rPr lang="en-US" altLang="ko-KR" sz="1000" dirty="0"/>
              <a:t>16</a:t>
            </a:r>
            <a:r>
              <a:rPr lang="ko-KR" altLang="en-US" sz="1000" dirty="0"/>
              <a:t>시 출근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4760021" y="119258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graphicFrame>
        <p:nvGraphicFramePr>
          <p:cNvPr id="109" name="Shape 721"/>
          <p:cNvGraphicFramePr/>
          <p:nvPr>
            <p:extLst>
              <p:ext uri="{D42A27DB-BD31-4B8C-83A1-F6EECF244321}">
                <p14:modId xmlns:p14="http://schemas.microsoft.com/office/powerpoint/2010/main" val="917283625"/>
              </p:ext>
            </p:extLst>
          </p:nvPr>
        </p:nvGraphicFramePr>
        <p:xfrm>
          <a:off x="7092280" y="548680"/>
          <a:ext cx="2051720" cy="35235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특이사항을 자유롭게 수정할 수 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변경했을시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저장 버튼을 누르면 저장된다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저장하지 않고 닫기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(4)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눌렀을 시 저장되지 않는다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 선생님의 강의 현황을 보여준다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저장 버튼을 누르면 변경한 특이사항이 저장된다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닫기 버튼을 누르면 해당 창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선생님 정보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 사라진다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퇴사  버튼을 누르면 해당 선생님의 정보가 퇴사 선생님 목록으로 이동한다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퇴사 처리 하시겠습니까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? 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라는 텍스트를 띄운다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</a:t>
                      </a:r>
                      <a:endParaRPr 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cxnSp>
        <p:nvCxnSpPr>
          <p:cNvPr id="110" name="직선 연결선 109"/>
          <p:cNvCxnSpPr/>
          <p:nvPr/>
        </p:nvCxnSpPr>
        <p:spPr>
          <a:xfrm>
            <a:off x="224817" y="5178035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225458" y="4839630"/>
            <a:ext cx="1097341" cy="308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담당 과목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1322799" y="4839630"/>
            <a:ext cx="1097341" cy="308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부서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2420141" y="4839630"/>
            <a:ext cx="1325272" cy="308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학년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3715045" y="4839630"/>
            <a:ext cx="1151334" cy="308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수강 인원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4868033" y="4839630"/>
            <a:ext cx="1726538" cy="308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기간</a:t>
            </a:r>
          </a:p>
        </p:txBody>
      </p:sp>
      <p:cxnSp>
        <p:nvCxnSpPr>
          <p:cNvPr id="116" name="직선 연결선 115"/>
          <p:cNvCxnSpPr/>
          <p:nvPr/>
        </p:nvCxnSpPr>
        <p:spPr>
          <a:xfrm>
            <a:off x="213225" y="5177171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21152" y="5194094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716056" y="5194094"/>
            <a:ext cx="114038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334389" y="5194094"/>
            <a:ext cx="107415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중등부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13226" y="5194094"/>
            <a:ext cx="1097982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수학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824976" y="5183077"/>
            <a:ext cx="171011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20-01-01 ~ 20-04-30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213225" y="5598598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735844" y="4452786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width : 90%, height : 45%</a:t>
            </a:r>
            <a:endParaRPr lang="ko-KR" alt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89082" y="4477748"/>
            <a:ext cx="19178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강의 현황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1175146" y="453930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26" name="직사각형 125"/>
          <p:cNvSpPr/>
          <p:nvPr/>
        </p:nvSpPr>
        <p:spPr>
          <a:xfrm>
            <a:off x="179512" y="2097724"/>
            <a:ext cx="871949" cy="32316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퇴사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224817" y="189020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28" name="직사각형 127"/>
          <p:cNvSpPr/>
          <p:nvPr/>
        </p:nvSpPr>
        <p:spPr>
          <a:xfrm>
            <a:off x="6582979" y="4593251"/>
            <a:ext cx="2671740" cy="13870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919776" y="5651625"/>
            <a:ext cx="923204" cy="2231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Yes</a:t>
            </a:r>
            <a:endParaRPr lang="ko-KR" altLang="en-US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7995093" y="5651624"/>
            <a:ext cx="923204" cy="223163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131" name="타원 130"/>
          <p:cNvSpPr/>
          <p:nvPr/>
        </p:nvSpPr>
        <p:spPr>
          <a:xfrm>
            <a:off x="7484592" y="4693278"/>
            <a:ext cx="945735" cy="59350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!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996147" y="5335959"/>
            <a:ext cx="2160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퇴사 처리 하시겠습니까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139" name="꺾인 연결선 138"/>
          <p:cNvCxnSpPr>
            <a:stCxn id="126" idx="2"/>
          </p:cNvCxnSpPr>
          <p:nvPr/>
        </p:nvCxnSpPr>
        <p:spPr>
          <a:xfrm rot="16200000" flipH="1">
            <a:off x="1597257" y="1439118"/>
            <a:ext cx="2541059" cy="45045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6782823" y="3272399"/>
            <a:ext cx="2520000" cy="1092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7574771" y="3393729"/>
            <a:ext cx="936104" cy="43204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7852070" y="3490204"/>
            <a:ext cx="381505" cy="237432"/>
            <a:chOff x="7740045" y="5517233"/>
            <a:chExt cx="546987" cy="371382"/>
          </a:xfrm>
        </p:grpSpPr>
        <p:cxnSp>
          <p:nvCxnSpPr>
            <p:cNvPr id="144" name="직선 연결선 143"/>
            <p:cNvCxnSpPr/>
            <p:nvPr/>
          </p:nvCxnSpPr>
          <p:spPr>
            <a:xfrm>
              <a:off x="7740045" y="5721911"/>
              <a:ext cx="216024" cy="166704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7956069" y="5517233"/>
              <a:ext cx="330963" cy="36877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7562220" y="3891236"/>
            <a:ext cx="1299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저장</a:t>
            </a:r>
            <a:r>
              <a:rPr lang="en-US" altLang="ko-KR" sz="1400" dirty="0"/>
              <a:t> </a:t>
            </a:r>
            <a:r>
              <a:rPr lang="ko-KR" altLang="en-US" sz="1400" dirty="0"/>
              <a:t>완료</a:t>
            </a:r>
          </a:p>
        </p:txBody>
      </p:sp>
      <p:cxnSp>
        <p:nvCxnSpPr>
          <p:cNvPr id="148" name="꺾인 연결선 147"/>
          <p:cNvCxnSpPr>
            <a:stCxn id="56" idx="2"/>
            <a:endCxn id="141" idx="1"/>
          </p:cNvCxnSpPr>
          <p:nvPr/>
        </p:nvCxnSpPr>
        <p:spPr>
          <a:xfrm rot="16200000" flipH="1">
            <a:off x="3432271" y="468200"/>
            <a:ext cx="1397864" cy="53032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108507-C08C-44B6-89A3-C5B019F458C0}"/>
              </a:ext>
            </a:extLst>
          </p:cNvPr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선생님 관리</a:t>
            </a:r>
            <a:r>
              <a:rPr lang="en-US" altLang="ko-KR" sz="1000" dirty="0"/>
              <a:t>, </a:t>
            </a:r>
            <a:r>
              <a:rPr lang="ko-KR" altLang="en-US" sz="1000" dirty="0"/>
              <a:t>선생님 상세페이지</a:t>
            </a:r>
          </a:p>
        </p:txBody>
      </p:sp>
    </p:spTree>
    <p:extLst>
      <p:ext uri="{BB962C8B-B14F-4D97-AF65-F5344CB8AC3E}">
        <p14:creationId xmlns:p14="http://schemas.microsoft.com/office/powerpoint/2010/main" val="28570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/>
          <p:cNvSpPr/>
          <p:nvPr/>
        </p:nvSpPr>
        <p:spPr>
          <a:xfrm>
            <a:off x="57530" y="404665"/>
            <a:ext cx="6984776" cy="6408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28695" y="1507023"/>
            <a:ext cx="6550778" cy="479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선생님 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퇴사 선생님 목록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2400" y="66127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 page</a:t>
            </a:r>
            <a:endParaRPr lang="ko-KR" altLang="en-US" sz="1000" dirty="0"/>
          </a:p>
        </p:txBody>
      </p:sp>
      <p:sp>
        <p:nvSpPr>
          <p:cNvPr id="114" name="직사각형 113"/>
          <p:cNvSpPr/>
          <p:nvPr/>
        </p:nvSpPr>
        <p:spPr>
          <a:xfrm>
            <a:off x="1336101" y="1619117"/>
            <a:ext cx="700820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513210" y="2051165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호랑이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403837" y="2051165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남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3296342" y="1619117"/>
            <a:ext cx="1113170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313276" y="2051165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443392" y="1617574"/>
            <a:ext cx="1312669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↑↓</a:t>
            </a:r>
            <a:r>
              <a:rPr lang="ko-KR" altLang="en-US" sz="1000" dirty="0" smtClean="0">
                <a:solidFill>
                  <a:schemeClr val="tx1"/>
                </a:solidFill>
              </a:rPr>
              <a:t> 퇴사일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426446" y="2051165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2018-03-05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789190" y="1623406"/>
            <a:ext cx="944572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재입사 여부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5739115" y="2051165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 신청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23" name="직선 연결선 122"/>
          <p:cNvCxnSpPr/>
          <p:nvPr/>
        </p:nvCxnSpPr>
        <p:spPr>
          <a:xfrm>
            <a:off x="305465" y="1979157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513210" y="2592060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김건모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1403837" y="2592060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3313276" y="2592060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426446" y="2592060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2018-02-05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5739115" y="2592060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 신청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29" name="직선 연결선 128"/>
          <p:cNvCxnSpPr/>
          <p:nvPr/>
        </p:nvCxnSpPr>
        <p:spPr>
          <a:xfrm>
            <a:off x="305465" y="252005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513210" y="3141579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장윤정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1403837" y="3141579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313276" y="3141579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426446" y="3141579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2018-01-05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5739115" y="3141579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 신청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37" name="직선 연결선 136"/>
          <p:cNvCxnSpPr/>
          <p:nvPr/>
        </p:nvCxnSpPr>
        <p:spPr>
          <a:xfrm>
            <a:off x="305465" y="3069571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428540" y="1619117"/>
            <a:ext cx="864096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Name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086157" y="1619117"/>
            <a:ext cx="1174697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2136959" y="2051165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horang@naver.com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136959" y="2592060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gun3322@naver.com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136959" y="3141579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2bbo@naver.com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68" name="Shape 721"/>
          <p:cNvGraphicFramePr/>
          <p:nvPr>
            <p:extLst>
              <p:ext uri="{D42A27DB-BD31-4B8C-83A1-F6EECF244321}">
                <p14:modId xmlns:p14="http://schemas.microsoft.com/office/powerpoint/2010/main" val="1023131275"/>
              </p:ext>
            </p:extLst>
          </p:nvPr>
        </p:nvGraphicFramePr>
        <p:xfrm>
          <a:off x="7092280" y="548680"/>
          <a:ext cx="2051720" cy="372314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퇴사일을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오름차순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내림차순을 선택할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오름차순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재입사여부의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[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신청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버튼을 누르면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신청여부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알림창이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나온다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(3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번으로 이동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재입사 신청 여부를 물어보는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알림창이다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Yes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를 눌렀을 경우 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번으로 이동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재입사 신청이 되었을 경우 해당 선생님의 정보는 현재 선생님 목록으로 이동한다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번에서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yes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를 눌렀을 경우 나타나는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화면이다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2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초 뒤 사라진다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현재 활성화 되어있는 창은 파란색으로 표시된다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나머지는 흰색</a:t>
                      </a:r>
                      <a:endParaRPr lang="ko-KR" altLang="ko-KR" sz="800" dirty="0" smtClean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9" name="직사각형 168"/>
          <p:cNvSpPr/>
          <p:nvPr/>
        </p:nvSpPr>
        <p:spPr>
          <a:xfrm>
            <a:off x="504737" y="3700923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다람쥐</a:t>
            </a:r>
          </a:p>
        </p:txBody>
      </p:sp>
      <p:sp>
        <p:nvSpPr>
          <p:cNvPr id="170" name="직사각형 169"/>
          <p:cNvSpPr/>
          <p:nvPr/>
        </p:nvSpPr>
        <p:spPr>
          <a:xfrm>
            <a:off x="1395364" y="3700923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남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3304803" y="3700923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417973" y="3700923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2018-01-05</a:t>
            </a:r>
          </a:p>
        </p:txBody>
      </p:sp>
      <p:sp>
        <p:nvSpPr>
          <p:cNvPr id="173" name="직사각형 172"/>
          <p:cNvSpPr/>
          <p:nvPr/>
        </p:nvSpPr>
        <p:spPr>
          <a:xfrm>
            <a:off x="5730642" y="3700923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 신청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74" name="직선 연결선 173"/>
          <p:cNvCxnSpPr/>
          <p:nvPr/>
        </p:nvCxnSpPr>
        <p:spPr>
          <a:xfrm>
            <a:off x="296992" y="3628915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504737" y="4276987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김뽀삐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1395364" y="4276987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3304803" y="4276987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4417973" y="4276987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2017-12-05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5730642" y="4276987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 신청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80" name="직선 연결선 179"/>
          <p:cNvCxnSpPr/>
          <p:nvPr/>
        </p:nvCxnSpPr>
        <p:spPr>
          <a:xfrm>
            <a:off x="296992" y="420497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504737" y="4826506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최불암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395364" y="4826506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남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3304803" y="4826506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4417973" y="4826506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2017-11-05</a:t>
            </a:r>
          </a:p>
        </p:txBody>
      </p:sp>
      <p:sp>
        <p:nvSpPr>
          <p:cNvPr id="185" name="직사각형 184"/>
          <p:cNvSpPr/>
          <p:nvPr/>
        </p:nvSpPr>
        <p:spPr>
          <a:xfrm>
            <a:off x="5730642" y="4826506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 신청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86" name="직선 연결선 185"/>
          <p:cNvCxnSpPr/>
          <p:nvPr/>
        </p:nvCxnSpPr>
        <p:spPr>
          <a:xfrm>
            <a:off x="296992" y="4729097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2128486" y="3700923"/>
            <a:ext cx="128036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ramg1949@naver.com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2128486" y="4276987"/>
            <a:ext cx="128036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bbobbi33@naver.com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2128486" y="4826506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bulgogi@naver.com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513204" y="5309961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임창정</a:t>
            </a:r>
          </a:p>
        </p:txBody>
      </p:sp>
      <p:sp>
        <p:nvSpPr>
          <p:cNvPr id="200" name="직사각형 199"/>
          <p:cNvSpPr/>
          <p:nvPr/>
        </p:nvSpPr>
        <p:spPr>
          <a:xfrm>
            <a:off x="1403831" y="5309961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남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3313270" y="5309961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4426440" y="5309961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2017-10-05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5739109" y="5309961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 신청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205" name="직사각형 204"/>
          <p:cNvSpPr/>
          <p:nvPr/>
        </p:nvSpPr>
        <p:spPr>
          <a:xfrm>
            <a:off x="513204" y="5859480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강아지</a:t>
            </a:r>
          </a:p>
        </p:txBody>
      </p:sp>
      <p:sp>
        <p:nvSpPr>
          <p:cNvPr id="206" name="직사각형 205"/>
          <p:cNvSpPr/>
          <p:nvPr/>
        </p:nvSpPr>
        <p:spPr>
          <a:xfrm>
            <a:off x="1403831" y="5859480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207" name="직사각형 206"/>
          <p:cNvSpPr/>
          <p:nvPr/>
        </p:nvSpPr>
        <p:spPr>
          <a:xfrm>
            <a:off x="3313270" y="5859480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4426440" y="5859480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2017-03-05</a:t>
            </a:r>
          </a:p>
        </p:txBody>
      </p:sp>
      <p:sp>
        <p:nvSpPr>
          <p:cNvPr id="209" name="직사각형 208"/>
          <p:cNvSpPr/>
          <p:nvPr/>
        </p:nvSpPr>
        <p:spPr>
          <a:xfrm>
            <a:off x="5739109" y="5859480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 신청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210" name="직선 연결선 209"/>
          <p:cNvCxnSpPr/>
          <p:nvPr/>
        </p:nvCxnSpPr>
        <p:spPr>
          <a:xfrm>
            <a:off x="305459" y="578747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2136953" y="5309961"/>
            <a:ext cx="127190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ckdwjd112@naver.com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2136953" y="5859480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aggi@naver.com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17" name="직선 연결선 216"/>
          <p:cNvCxnSpPr/>
          <p:nvPr/>
        </p:nvCxnSpPr>
        <p:spPr>
          <a:xfrm>
            <a:off x="280882" y="525915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29288" y="550410"/>
            <a:ext cx="6550778" cy="7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퇴사 선생님 목록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선생님 관리 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퇴사 선생님 목록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668009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880827" y="6381328"/>
            <a:ext cx="20013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6096682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316875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522610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552052" y="628130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91" name="직사각형 90"/>
          <p:cNvSpPr/>
          <p:nvPr/>
        </p:nvSpPr>
        <p:spPr>
          <a:xfrm>
            <a:off x="4261099" y="157352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E9E79A-24D5-499D-93E0-E94C8B94E233}"/>
              </a:ext>
            </a:extLst>
          </p:cNvPr>
          <p:cNvSpPr/>
          <p:nvPr/>
        </p:nvSpPr>
        <p:spPr>
          <a:xfrm>
            <a:off x="5967109" y="2099806"/>
            <a:ext cx="436048" cy="3613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C9ECDF6-1243-47EC-901B-0FB8BDBC067B}"/>
              </a:ext>
            </a:extLst>
          </p:cNvPr>
          <p:cNvSpPr/>
          <p:nvPr/>
        </p:nvSpPr>
        <p:spPr>
          <a:xfrm>
            <a:off x="6288533" y="199977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7F7D9AA-74CA-4AA3-B82A-BA916EC9B26C}"/>
              </a:ext>
            </a:extLst>
          </p:cNvPr>
          <p:cNvSpPr/>
          <p:nvPr/>
        </p:nvSpPr>
        <p:spPr>
          <a:xfrm>
            <a:off x="771985" y="4740115"/>
            <a:ext cx="2671740" cy="13870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F76D6C63-43AD-4CC2-8DC4-FBA652C1033E}"/>
              </a:ext>
            </a:extLst>
          </p:cNvPr>
          <p:cNvSpPr txBox="1"/>
          <p:nvPr/>
        </p:nvSpPr>
        <p:spPr>
          <a:xfrm>
            <a:off x="1108781" y="5433649"/>
            <a:ext cx="240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재입사 신청 하시겠습니까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94" name="모서리가 둥근 직사각형 88">
            <a:extLst>
              <a:ext uri="{FF2B5EF4-FFF2-40B4-BE49-F238E27FC236}">
                <a16:creationId xmlns:a16="http://schemas.microsoft.com/office/drawing/2014/main" xmlns="" id="{3A31F814-054E-422A-B497-F456FEBAE332}"/>
              </a:ext>
            </a:extLst>
          </p:cNvPr>
          <p:cNvSpPr/>
          <p:nvPr/>
        </p:nvSpPr>
        <p:spPr>
          <a:xfrm>
            <a:off x="1108782" y="5798489"/>
            <a:ext cx="923204" cy="2231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Yes</a:t>
            </a:r>
            <a:endParaRPr lang="ko-KR" altLang="en-US" dirty="0"/>
          </a:p>
        </p:txBody>
      </p:sp>
      <p:sp>
        <p:nvSpPr>
          <p:cNvPr id="95" name="모서리가 둥근 직사각형 89">
            <a:extLst>
              <a:ext uri="{FF2B5EF4-FFF2-40B4-BE49-F238E27FC236}">
                <a16:creationId xmlns:a16="http://schemas.microsoft.com/office/drawing/2014/main" xmlns="" id="{2377F728-0644-46C6-AB23-7772E0C17E05}"/>
              </a:ext>
            </a:extLst>
          </p:cNvPr>
          <p:cNvSpPr/>
          <p:nvPr/>
        </p:nvSpPr>
        <p:spPr>
          <a:xfrm>
            <a:off x="2184099" y="5798488"/>
            <a:ext cx="923204" cy="223163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97F46207-5DC2-45B2-8A86-5B431F635A78}"/>
              </a:ext>
            </a:extLst>
          </p:cNvPr>
          <p:cNvSpPr/>
          <p:nvPr/>
        </p:nvSpPr>
        <p:spPr>
          <a:xfrm>
            <a:off x="1673598" y="4840142"/>
            <a:ext cx="945735" cy="59350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!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43C86F20-E2F4-4B06-8BC4-9217D56D3A46}"/>
              </a:ext>
            </a:extLst>
          </p:cNvPr>
          <p:cNvSpPr/>
          <p:nvPr/>
        </p:nvSpPr>
        <p:spPr>
          <a:xfrm>
            <a:off x="3888858" y="4660321"/>
            <a:ext cx="2520000" cy="1092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787F53FB-8319-4CE0-B900-170D3881451E}"/>
              </a:ext>
            </a:extLst>
          </p:cNvPr>
          <p:cNvSpPr/>
          <p:nvPr/>
        </p:nvSpPr>
        <p:spPr>
          <a:xfrm>
            <a:off x="4680806" y="4781651"/>
            <a:ext cx="936104" cy="43204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xmlns="" id="{872254BA-77DC-411A-9034-51D66EA18283}"/>
              </a:ext>
            </a:extLst>
          </p:cNvPr>
          <p:cNvGrpSpPr/>
          <p:nvPr/>
        </p:nvGrpSpPr>
        <p:grpSpPr>
          <a:xfrm>
            <a:off x="4958105" y="4878126"/>
            <a:ext cx="381505" cy="237432"/>
            <a:chOff x="7740045" y="5517233"/>
            <a:chExt cx="546987" cy="371382"/>
          </a:xfrm>
        </p:grpSpPr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xmlns="" id="{CA07B8E6-077D-4BAD-A1AE-3DD2523873D7}"/>
                </a:ext>
              </a:extLst>
            </p:cNvPr>
            <p:cNvCxnSpPr/>
            <p:nvPr/>
          </p:nvCxnSpPr>
          <p:spPr>
            <a:xfrm>
              <a:off x="7740045" y="5721911"/>
              <a:ext cx="216024" cy="166704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xmlns="" id="{08D1E4BB-BBE3-4581-B68D-0B980F229615}"/>
                </a:ext>
              </a:extLst>
            </p:cNvPr>
            <p:cNvCxnSpPr/>
            <p:nvPr/>
          </p:nvCxnSpPr>
          <p:spPr>
            <a:xfrm flipV="1">
              <a:off x="7956069" y="5517233"/>
              <a:ext cx="330963" cy="36877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06D5A0A1-F932-4A3F-AF49-09E0D87FF7CA}"/>
              </a:ext>
            </a:extLst>
          </p:cNvPr>
          <p:cNvSpPr txBox="1"/>
          <p:nvPr/>
        </p:nvSpPr>
        <p:spPr>
          <a:xfrm>
            <a:off x="4592342" y="5291363"/>
            <a:ext cx="129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신청</a:t>
            </a:r>
            <a:r>
              <a:rPr lang="en-US" altLang="ko-KR" sz="1600" dirty="0"/>
              <a:t> </a:t>
            </a:r>
            <a:r>
              <a:rPr lang="ko-KR" altLang="en-US" sz="1600" dirty="0"/>
              <a:t>완료</a:t>
            </a:r>
          </a:p>
        </p:txBody>
      </p:sp>
      <p:cxnSp>
        <p:nvCxnSpPr>
          <p:cNvPr id="103" name="꺾인 연결선 104">
            <a:extLst>
              <a:ext uri="{FF2B5EF4-FFF2-40B4-BE49-F238E27FC236}">
                <a16:creationId xmlns:a16="http://schemas.microsoft.com/office/drawing/2014/main" xmlns="" id="{1F573B50-9234-49A7-9885-207D18A85729}"/>
              </a:ext>
            </a:extLst>
          </p:cNvPr>
          <p:cNvCxnSpPr/>
          <p:nvPr/>
        </p:nvCxnSpPr>
        <p:spPr>
          <a:xfrm rot="5400000">
            <a:off x="3018044" y="1573025"/>
            <a:ext cx="2278935" cy="40552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DA633B39-FE4F-4740-AE3A-25D40098AD98}"/>
              </a:ext>
            </a:extLst>
          </p:cNvPr>
          <p:cNvSpPr/>
          <p:nvPr/>
        </p:nvSpPr>
        <p:spPr>
          <a:xfrm>
            <a:off x="663973" y="4640087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56BAFA3E-5FD2-417F-923B-4A7DAF6B733B}"/>
              </a:ext>
            </a:extLst>
          </p:cNvPr>
          <p:cNvSpPr/>
          <p:nvPr/>
        </p:nvSpPr>
        <p:spPr>
          <a:xfrm>
            <a:off x="3791705" y="457413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179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66127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9 page</a:t>
            </a:r>
            <a:endParaRPr lang="ko-KR" altLang="en-US" sz="1000" dirty="0"/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xmlns="" id="{3C2CC944-5A7E-4D59-9B10-C7FF5E687AA4}"/>
              </a:ext>
            </a:extLst>
          </p:cNvPr>
          <p:cNvSpPr txBox="1"/>
          <p:nvPr/>
        </p:nvSpPr>
        <p:spPr>
          <a:xfrm>
            <a:off x="1547664" y="2967335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학생 관리</a:t>
            </a:r>
          </a:p>
        </p:txBody>
      </p:sp>
    </p:spTree>
    <p:extLst>
      <p:ext uri="{BB962C8B-B14F-4D97-AF65-F5344CB8AC3E}">
        <p14:creationId xmlns:p14="http://schemas.microsoft.com/office/powerpoint/2010/main" val="26408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/>
          <p:cNvSpPr/>
          <p:nvPr/>
        </p:nvSpPr>
        <p:spPr>
          <a:xfrm>
            <a:off x="57530" y="404665"/>
            <a:ext cx="6984776" cy="6408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28695" y="1507023"/>
            <a:ext cx="6550778" cy="479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학생 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재학생 목록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2400" y="66127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 page</a:t>
            </a:r>
            <a:endParaRPr lang="ko-KR" altLang="en-US" sz="1000" dirty="0"/>
          </a:p>
        </p:txBody>
      </p:sp>
      <p:sp>
        <p:nvSpPr>
          <p:cNvPr id="114" name="직사각형 113"/>
          <p:cNvSpPr/>
          <p:nvPr/>
        </p:nvSpPr>
        <p:spPr>
          <a:xfrm>
            <a:off x="1264449" y="2135679"/>
            <a:ext cx="700820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3224690" y="2135679"/>
            <a:ext cx="1113170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4337860" y="2135679"/>
            <a:ext cx="1312669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↑↓등록일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681029" y="2135679"/>
            <a:ext cx="944572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보기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25074" y="2581043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김건모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1326014" y="2592060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3313276" y="2592060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426446" y="2592060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2018-03-05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5739115" y="2592060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 </a:t>
            </a:r>
            <a:r>
              <a:rPr lang="ko-KR" altLang="en-US" sz="800" dirty="0">
                <a:solidFill>
                  <a:schemeClr val="tx1"/>
                </a:solidFill>
              </a:rPr>
              <a:t>상세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29" name="직선 연결선 128"/>
          <p:cNvCxnSpPr/>
          <p:nvPr/>
        </p:nvCxnSpPr>
        <p:spPr>
          <a:xfrm>
            <a:off x="305465" y="252005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425074" y="3130562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장윤정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1326014" y="3141579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313276" y="3141579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426446" y="3141579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2018-02-05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739115" y="3141579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 </a:t>
            </a:r>
            <a:r>
              <a:rPr lang="ko-KR" altLang="en-US" sz="800" dirty="0">
                <a:solidFill>
                  <a:schemeClr val="tx1"/>
                </a:solidFill>
              </a:rPr>
              <a:t>상세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37" name="직선 연결선 136"/>
          <p:cNvCxnSpPr/>
          <p:nvPr/>
        </p:nvCxnSpPr>
        <p:spPr>
          <a:xfrm>
            <a:off x="305465" y="3069571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356888" y="2135679"/>
            <a:ext cx="864096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Name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014505" y="2135679"/>
            <a:ext cx="1174697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2136959" y="2592060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abc1@naver.com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136959" y="3141579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abc2@naver.com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68" name="Shape 721"/>
          <p:cNvGraphicFramePr/>
          <p:nvPr>
            <p:extLst>
              <p:ext uri="{D42A27DB-BD31-4B8C-83A1-F6EECF244321}">
                <p14:modId xmlns:p14="http://schemas.microsoft.com/office/powerpoint/2010/main" val="2606346033"/>
              </p:ext>
            </p:extLst>
          </p:nvPr>
        </p:nvGraphicFramePr>
        <p:xfrm>
          <a:off x="7092280" y="548680"/>
          <a:ext cx="2051720" cy="34226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등록일을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오름차순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내림차순을 선택할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오름차순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상세 버튼을 누르면 학생 상세정보를 볼 수 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현재 활성화 되어있는 창은 파란색으로 표시된다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나머지는 흰색</a:t>
                      </a:r>
                      <a:endParaRPr lang="ko-KR" altLang="ko-KR" sz="800" dirty="0" smtClean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800" dirty="0" smtClean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9" name="직사각형 168"/>
          <p:cNvSpPr/>
          <p:nvPr/>
        </p:nvSpPr>
        <p:spPr>
          <a:xfrm>
            <a:off x="416601" y="3689906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다람쥐</a:t>
            </a:r>
          </a:p>
        </p:txBody>
      </p:sp>
      <p:sp>
        <p:nvSpPr>
          <p:cNvPr id="170" name="직사각형 169"/>
          <p:cNvSpPr/>
          <p:nvPr/>
        </p:nvSpPr>
        <p:spPr>
          <a:xfrm>
            <a:off x="1317541" y="3700923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남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3304803" y="3700923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417973" y="3700923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2018-01-05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730642" y="3700923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 </a:t>
            </a:r>
            <a:r>
              <a:rPr lang="ko-KR" altLang="en-US" sz="800" dirty="0">
                <a:solidFill>
                  <a:schemeClr val="tx1"/>
                </a:solidFill>
              </a:rPr>
              <a:t>상세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74" name="직선 연결선 173"/>
          <p:cNvCxnSpPr/>
          <p:nvPr/>
        </p:nvCxnSpPr>
        <p:spPr>
          <a:xfrm>
            <a:off x="296992" y="3628915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416601" y="4265970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파인애플</a:t>
            </a:r>
          </a:p>
        </p:txBody>
      </p:sp>
      <p:sp>
        <p:nvSpPr>
          <p:cNvPr id="176" name="직사각형 175"/>
          <p:cNvSpPr/>
          <p:nvPr/>
        </p:nvSpPr>
        <p:spPr>
          <a:xfrm>
            <a:off x="1317541" y="4276987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3304803" y="4276987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4417973" y="4276987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2017-12-29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5730642" y="4276987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 </a:t>
            </a:r>
            <a:r>
              <a:rPr lang="ko-KR" altLang="en-US" sz="800" dirty="0">
                <a:solidFill>
                  <a:schemeClr val="tx1"/>
                </a:solidFill>
              </a:rPr>
              <a:t>상세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80" name="직선 연결선 179"/>
          <p:cNvCxnSpPr/>
          <p:nvPr/>
        </p:nvCxnSpPr>
        <p:spPr>
          <a:xfrm>
            <a:off x="296992" y="420497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416601" y="4815489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호박</a:t>
            </a:r>
          </a:p>
        </p:txBody>
      </p:sp>
      <p:sp>
        <p:nvSpPr>
          <p:cNvPr id="182" name="직사각형 181"/>
          <p:cNvSpPr/>
          <p:nvPr/>
        </p:nvSpPr>
        <p:spPr>
          <a:xfrm>
            <a:off x="1317541" y="4826506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3304803" y="4826506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4417973" y="4826506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2017-12-27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5730642" y="4826506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 </a:t>
            </a:r>
            <a:r>
              <a:rPr lang="ko-KR" altLang="en-US" sz="800" dirty="0">
                <a:solidFill>
                  <a:schemeClr val="tx1"/>
                </a:solidFill>
              </a:rPr>
              <a:t>상세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86" name="직선 연결선 185"/>
          <p:cNvCxnSpPr/>
          <p:nvPr/>
        </p:nvCxnSpPr>
        <p:spPr>
          <a:xfrm>
            <a:off x="296992" y="4729097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2128486" y="3700923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abc3@naver.com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2128486" y="4276987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abc4@naver.com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2128486" y="4826506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abc5@naver.com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425068" y="5298944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포도</a:t>
            </a:r>
          </a:p>
        </p:txBody>
      </p:sp>
      <p:sp>
        <p:nvSpPr>
          <p:cNvPr id="200" name="직사각형 199"/>
          <p:cNvSpPr/>
          <p:nvPr/>
        </p:nvSpPr>
        <p:spPr>
          <a:xfrm>
            <a:off x="1326008" y="5309961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3313270" y="5309961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4426440" y="5309961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2017-12-14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5739109" y="5309961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 </a:t>
            </a:r>
            <a:r>
              <a:rPr lang="ko-KR" altLang="en-US" sz="800" dirty="0">
                <a:solidFill>
                  <a:schemeClr val="tx1"/>
                </a:solidFill>
              </a:rPr>
              <a:t>상세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205" name="직사각형 204"/>
          <p:cNvSpPr/>
          <p:nvPr/>
        </p:nvSpPr>
        <p:spPr>
          <a:xfrm>
            <a:off x="425068" y="5848463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애플</a:t>
            </a:r>
          </a:p>
        </p:txBody>
      </p:sp>
      <p:sp>
        <p:nvSpPr>
          <p:cNvPr id="206" name="직사각형 205"/>
          <p:cNvSpPr/>
          <p:nvPr/>
        </p:nvSpPr>
        <p:spPr>
          <a:xfrm>
            <a:off x="1326008" y="5859480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207" name="직사각형 206"/>
          <p:cNvSpPr/>
          <p:nvPr/>
        </p:nvSpPr>
        <p:spPr>
          <a:xfrm>
            <a:off x="3313270" y="5859480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4426440" y="5859480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2017-11-05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5739109" y="5859480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 </a:t>
            </a:r>
            <a:r>
              <a:rPr lang="ko-KR" altLang="en-US" sz="800" dirty="0">
                <a:solidFill>
                  <a:schemeClr val="tx1"/>
                </a:solidFill>
              </a:rPr>
              <a:t>상세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210" name="직선 연결선 209"/>
          <p:cNvCxnSpPr/>
          <p:nvPr/>
        </p:nvCxnSpPr>
        <p:spPr>
          <a:xfrm>
            <a:off x="305459" y="578747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2136953" y="5309961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abc6@naver.com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2136953" y="5859480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abc7@naver.com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17" name="직선 연결선 216"/>
          <p:cNvCxnSpPr/>
          <p:nvPr/>
        </p:nvCxnSpPr>
        <p:spPr>
          <a:xfrm>
            <a:off x="280882" y="525915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29288" y="550410"/>
            <a:ext cx="6550778" cy="7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재학생 목록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학생 관리 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재학생 목록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668009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80827" y="6381328"/>
            <a:ext cx="20013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6096682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316875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522610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552052" y="628130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12" name="직사각형 111"/>
          <p:cNvSpPr/>
          <p:nvPr/>
        </p:nvSpPr>
        <p:spPr>
          <a:xfrm>
            <a:off x="4427984" y="210094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739EE76-0B53-4C0B-BBF3-42A3D6C2F88A}"/>
              </a:ext>
            </a:extLst>
          </p:cNvPr>
          <p:cNvSpPr/>
          <p:nvPr/>
        </p:nvSpPr>
        <p:spPr>
          <a:xfrm>
            <a:off x="5802268" y="259145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406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496" y="548678"/>
            <a:ext cx="6984776" cy="626469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5" y="692695"/>
            <a:ext cx="6840759" cy="21602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7505" y="6237312"/>
            <a:ext cx="6840759" cy="4570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Admin_Member_Pop</a:t>
            </a:r>
            <a:r>
              <a:rPr lang="en-US" altLang="ko-KR" sz="1000" dirty="0"/>
              <a:t> width : 600px, height : 700px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21941" y="801578"/>
            <a:ext cx="21069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학생 정보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60899" y="117015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3947" y="1242167"/>
            <a:ext cx="116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회원 번호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2497" y="1242167"/>
            <a:ext cx="116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휴대폰 번호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39528" y="1242167"/>
            <a:ext cx="1844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619" y="1242167"/>
            <a:ext cx="2058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010 – 3391 - 0331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60899" y="1560396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941" y="1632404"/>
            <a:ext cx="116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이메일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412497" y="1632404"/>
            <a:ext cx="116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생년월일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39528" y="1632404"/>
            <a:ext cx="1844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mama2211@naver.com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619" y="1632404"/>
            <a:ext cx="2058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020105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260899" y="1977345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1941" y="2049353"/>
            <a:ext cx="116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12497" y="2049353"/>
            <a:ext cx="116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신청 강의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39528" y="2049353"/>
            <a:ext cx="1844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최지만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619" y="2049353"/>
            <a:ext cx="2058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수학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영어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260899" y="2352484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1941" y="2424492"/>
            <a:ext cx="116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성별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12497" y="2424492"/>
            <a:ext cx="116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등록 일자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39528" y="2424492"/>
            <a:ext cx="1844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남성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619" y="2424492"/>
            <a:ext cx="2058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 – 10 - 27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79912" y="692696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width : 90%, height : 45%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5724128" y="6304267"/>
            <a:ext cx="871949" cy="323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닫기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20128" y="5982771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width : 90%, height : 10%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772419" y="6365820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width : 75px, height : 25px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6439894" y="622962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107505" y="3001872"/>
            <a:ext cx="6840759" cy="28033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9" name="Shape 721"/>
          <p:cNvGraphicFramePr/>
          <p:nvPr>
            <p:extLst>
              <p:ext uri="{D42A27DB-BD31-4B8C-83A1-F6EECF244321}">
                <p14:modId xmlns:p14="http://schemas.microsoft.com/office/powerpoint/2010/main" val="3919297587"/>
              </p:ext>
            </p:extLst>
          </p:nvPr>
        </p:nvGraphicFramePr>
        <p:xfrm>
          <a:off x="7092280" y="548680"/>
          <a:ext cx="2051720" cy="40889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학생을 퇴원처리 할 수 있는 버튼입니다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누르면 퇴원처리 하시겠습니까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라는 메시지가 나옵니다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번의 선택 값에 따라 세부적인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필터링을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적용할 수 있다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과목별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필터링을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적용했을 시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수학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영어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가지를 선택할 수 있으며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1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번에서 부서별 </a:t>
                      </a:r>
                      <a:r>
                        <a:rPr lang="ko-KR" altLang="en-US" sz="800" b="0" i="0" u="none" strike="noStrike" cap="none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필터링을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적용했을 시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중등부 고등부를 선택할 수 있다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View profile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에 커서를 올렸을 시 흰색에서 파란색으로 색이 변하며 클릭 시에 선생님 세부사항을 보는 새로운 창이 나온다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선생님 등록 시 올렸던 사진을 목록에 띄운다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저장을 누르면 해당 창이 뜬 후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초 후에 사라집니다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</a:t>
                      </a: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cxnSp>
        <p:nvCxnSpPr>
          <p:cNvPr id="110" name="직선 연결선 109"/>
          <p:cNvCxnSpPr/>
          <p:nvPr/>
        </p:nvCxnSpPr>
        <p:spPr>
          <a:xfrm>
            <a:off x="224817" y="3792770"/>
            <a:ext cx="65960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225457" y="3454365"/>
            <a:ext cx="1087259" cy="308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담당 과목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1322799" y="3454365"/>
            <a:ext cx="1136331" cy="308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부서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2420140" y="3454365"/>
            <a:ext cx="1372361" cy="308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학년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3715044" y="3454365"/>
            <a:ext cx="1192243" cy="308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담당 선생님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4868032" y="3454365"/>
            <a:ext cx="1941276" cy="308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기간</a:t>
            </a:r>
          </a:p>
        </p:txBody>
      </p:sp>
      <p:cxnSp>
        <p:nvCxnSpPr>
          <p:cNvPr id="116" name="직선 연결선 115"/>
          <p:cNvCxnSpPr/>
          <p:nvPr/>
        </p:nvCxnSpPr>
        <p:spPr>
          <a:xfrm>
            <a:off x="213225" y="3791906"/>
            <a:ext cx="65960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21152" y="3808829"/>
            <a:ext cx="135931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716056" y="3808829"/>
            <a:ext cx="118090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공민우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334389" y="3808829"/>
            <a:ext cx="111232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중등부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19529" y="3881631"/>
            <a:ext cx="785320" cy="22704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수학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824976" y="3797812"/>
            <a:ext cx="1770883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20-01-01 ~ 20-04-30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213225" y="4180282"/>
            <a:ext cx="65960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735844" y="308955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width : 90%, height : 45%</a:t>
            </a:r>
            <a:endParaRPr lang="ko-KR" alt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89082" y="3114517"/>
            <a:ext cx="19178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신청 강의 현황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693562" y="6327349"/>
            <a:ext cx="871949" cy="323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저장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399549" y="623731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229842" y="4609068"/>
            <a:ext cx="65960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317691" y="4287422"/>
            <a:ext cx="785320" cy="22704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영어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497892" y="4326301"/>
            <a:ext cx="785320" cy="22704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중등부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414023" y="4214000"/>
            <a:ext cx="135931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718248" y="4194211"/>
            <a:ext cx="118090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김태일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824975" y="4199768"/>
            <a:ext cx="1770883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20-01-01 ~ 20-04-30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4257587" y="763734"/>
            <a:ext cx="871949" cy="323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퇴원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021524" y="69325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57" idx="0"/>
          </p:cNvCxnSpPr>
          <p:nvPr/>
        </p:nvCxnSpPr>
        <p:spPr>
          <a:xfrm rot="5400000" flipH="1" flipV="1">
            <a:off x="5379657" y="5267113"/>
            <a:ext cx="810117" cy="13103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499771" y="5013175"/>
            <a:ext cx="2520000" cy="1092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291719" y="5134505"/>
            <a:ext cx="936104" cy="43204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7569018" y="5230980"/>
            <a:ext cx="381505" cy="237432"/>
            <a:chOff x="7740045" y="5517233"/>
            <a:chExt cx="546987" cy="371382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7740045" y="5721911"/>
              <a:ext cx="216024" cy="166704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7956069" y="5517233"/>
              <a:ext cx="330963" cy="36877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7203255" y="5644217"/>
            <a:ext cx="129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저장</a:t>
            </a:r>
            <a:r>
              <a:rPr lang="en-US" altLang="ko-KR" sz="1600" dirty="0"/>
              <a:t> </a:t>
            </a:r>
            <a:r>
              <a:rPr lang="ko-KR" altLang="en-US" sz="1600" dirty="0"/>
              <a:t>완료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6405342" y="493445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01" name="직사각형 100"/>
          <p:cNvSpPr/>
          <p:nvPr/>
        </p:nvSpPr>
        <p:spPr>
          <a:xfrm>
            <a:off x="1770450" y="4722830"/>
            <a:ext cx="2671740" cy="13870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107247" y="5781204"/>
            <a:ext cx="923204" cy="2231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Yes</a:t>
            </a:r>
            <a:endParaRPr lang="ko-KR" altLang="en-US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182564" y="5781203"/>
            <a:ext cx="923204" cy="223163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106" name="타원 105"/>
          <p:cNvSpPr/>
          <p:nvPr/>
        </p:nvSpPr>
        <p:spPr>
          <a:xfrm>
            <a:off x="2672063" y="4822857"/>
            <a:ext cx="945735" cy="59350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!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150081" y="5447944"/>
            <a:ext cx="216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퇴원 처리 하시겠습니까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cxnSp>
        <p:nvCxnSpPr>
          <p:cNvPr id="46" name="꺾인 연결선 45"/>
          <p:cNvCxnSpPr>
            <a:stCxn id="88" idx="1"/>
          </p:cNvCxnSpPr>
          <p:nvPr/>
        </p:nvCxnSpPr>
        <p:spPr>
          <a:xfrm rot="10800000" flipV="1">
            <a:off x="2672063" y="925316"/>
            <a:ext cx="1585524" cy="37207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1683670" y="464604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학생 관리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학생 상세정보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173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5496" y="548679"/>
            <a:ext cx="6984776" cy="62646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28695" y="1507023"/>
            <a:ext cx="6550778" cy="479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학생 관리 </a:t>
            </a:r>
            <a:r>
              <a:rPr lang="en-US" altLang="ko-KR" sz="1000" dirty="0"/>
              <a:t>&gt; </a:t>
            </a:r>
            <a:r>
              <a:rPr lang="ko-KR" altLang="en-US" sz="1000" dirty="0" err="1"/>
              <a:t>퇴원생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목</a:t>
            </a:r>
            <a:r>
              <a:rPr lang="ko-KR" altLang="en-US" sz="1000" dirty="0"/>
              <a:t>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Admin_Reserve</a:t>
            </a:r>
            <a:r>
              <a:rPr lang="en-US" altLang="ko-KR" sz="1000" dirty="0"/>
              <a:t> width : 100%, height : 100%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281929" y="1630134"/>
            <a:ext cx="700820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성별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0838" y="2062182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호랑이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23188" y="2062182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42170" y="1630134"/>
            <a:ext cx="1113170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휴대폰 번호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69208" y="2062182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55340" y="1630134"/>
            <a:ext cx="1312669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퇴원일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382378" y="2062182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2018-03-05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676475" y="1630134"/>
            <a:ext cx="1040550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재등록 신청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695047" y="2062182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 </a:t>
            </a:r>
            <a:r>
              <a:rPr lang="ko-KR" altLang="en-US" sz="800" dirty="0">
                <a:solidFill>
                  <a:schemeClr val="tx1"/>
                </a:solidFill>
              </a:rPr>
              <a:t>신청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83431" y="1990174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20838" y="2603077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김건모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323188" y="2603077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69208" y="2603077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382378" y="2603077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2018-03-05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695047" y="2603077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 </a:t>
            </a:r>
            <a:r>
              <a:rPr lang="ko-KR" altLang="en-US" sz="800" dirty="0">
                <a:solidFill>
                  <a:schemeClr val="tx1"/>
                </a:solidFill>
              </a:rPr>
              <a:t>신청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283431" y="253106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20838" y="3152596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장윤정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323188" y="3152596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69208" y="3152596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82378" y="3152596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2018-03-05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695047" y="3152596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 </a:t>
            </a:r>
            <a:r>
              <a:rPr lang="ko-KR" altLang="en-US" sz="800" dirty="0">
                <a:solidFill>
                  <a:schemeClr val="tx1"/>
                </a:solidFill>
              </a:rPr>
              <a:t>신청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283431" y="3080588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74368" y="1630134"/>
            <a:ext cx="864096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Name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31985" y="1630134"/>
            <a:ext cx="1174697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114925" y="2062182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zero1234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14925" y="2603077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fire99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14925" y="3152596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jungler5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2365" y="3711940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다람쥐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314715" y="3711940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60735" y="3711940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73905" y="3711940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2018-03-05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686574" y="3711940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 </a:t>
            </a:r>
            <a:r>
              <a:rPr lang="ko-KR" altLang="en-US" sz="800" dirty="0">
                <a:solidFill>
                  <a:schemeClr val="tx1"/>
                </a:solidFill>
              </a:rPr>
              <a:t>신청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274958" y="363993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12365" y="4288004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김찬미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314715" y="4288004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60735" y="4288004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– 0005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73905" y="4288004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2018-03-05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686574" y="4288004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 </a:t>
            </a:r>
            <a:r>
              <a:rPr lang="ko-KR" altLang="en-US" sz="800" dirty="0">
                <a:solidFill>
                  <a:schemeClr val="tx1"/>
                </a:solidFill>
              </a:rPr>
              <a:t>신청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4958" y="4215996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12365" y="4837523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강감찬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314715" y="4837523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260735" y="4837523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373905" y="4837523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2018-03-05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686574" y="4837523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 </a:t>
            </a:r>
            <a:r>
              <a:rPr lang="ko-KR" altLang="en-US" sz="800" dirty="0">
                <a:solidFill>
                  <a:schemeClr val="tx1"/>
                </a:solidFill>
              </a:rPr>
              <a:t>신청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274958" y="4740114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106452" y="3711940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zero1234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06452" y="4288004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fire99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06452" y="4837523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jungler5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0832" y="5320978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23182" y="5320978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269202" y="5320978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2372" y="5320978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2018-03-05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695041" y="5320978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 </a:t>
            </a:r>
            <a:r>
              <a:rPr lang="ko-KR" altLang="en-US" sz="800" dirty="0">
                <a:solidFill>
                  <a:schemeClr val="tx1"/>
                </a:solidFill>
              </a:rPr>
              <a:t>신청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20832" y="5870497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이순신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23182" y="5870497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269202" y="5870497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382372" y="5870497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2018-03-05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695041" y="5870497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 </a:t>
            </a:r>
            <a:r>
              <a:rPr lang="ko-KR" altLang="en-US" sz="800" dirty="0">
                <a:solidFill>
                  <a:schemeClr val="tx1"/>
                </a:solidFill>
              </a:rPr>
              <a:t>신청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71" name="직선 연결선 70"/>
          <p:cNvCxnSpPr/>
          <p:nvPr/>
        </p:nvCxnSpPr>
        <p:spPr>
          <a:xfrm>
            <a:off x="283425" y="579848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114919" y="5320978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fire99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114919" y="5870497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jungler5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258848" y="5270176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221332" y="598378"/>
            <a:ext cx="6550778" cy="7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퇴원생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목록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학생 관리 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퇴원생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목록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68009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880827" y="6381328"/>
            <a:ext cx="20013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6096682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316875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522610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82" idx="0"/>
          </p:cNvCxnSpPr>
          <p:nvPr/>
        </p:nvCxnSpPr>
        <p:spPr>
          <a:xfrm rot="5400000" flipH="1" flipV="1">
            <a:off x="6535391" y="5414548"/>
            <a:ext cx="412284" cy="15212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7529430" y="5779925"/>
            <a:ext cx="1440160" cy="483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페이지는 배경색을 파란색으로 표시</a:t>
            </a:r>
            <a:endParaRPr lang="ko-KR" altLang="en-US" sz="1050" dirty="0"/>
          </a:p>
        </p:txBody>
      </p:sp>
      <p:sp>
        <p:nvSpPr>
          <p:cNvPr id="87" name="직사각형 86"/>
          <p:cNvSpPr/>
          <p:nvPr/>
        </p:nvSpPr>
        <p:spPr>
          <a:xfrm>
            <a:off x="5945075" y="2099806"/>
            <a:ext cx="436048" cy="3613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위쪽 화살표 90"/>
          <p:cNvSpPr/>
          <p:nvPr/>
        </p:nvSpPr>
        <p:spPr>
          <a:xfrm>
            <a:off x="4549966" y="1717972"/>
            <a:ext cx="45719" cy="1543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아래쪽 화살표 91"/>
          <p:cNvSpPr/>
          <p:nvPr/>
        </p:nvSpPr>
        <p:spPr>
          <a:xfrm>
            <a:off x="4644008" y="1716377"/>
            <a:ext cx="45719" cy="166915"/>
          </a:xfrm>
          <a:prstGeom prst="downArrow">
            <a:avLst/>
          </a:prstGeom>
          <a:solidFill>
            <a:schemeClr val="bg1">
              <a:lumMod val="85000"/>
              <a:alpha val="56000"/>
            </a:schemeClr>
          </a:solidFill>
          <a:ln>
            <a:solidFill>
              <a:schemeClr val="tx1"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6288533" y="199977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4274366" y="158438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552052" y="628130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cxnSp>
        <p:nvCxnSpPr>
          <p:cNvPr id="101" name="꺾인 연결선 100"/>
          <p:cNvCxnSpPr>
            <a:stCxn id="87" idx="2"/>
            <a:endCxn id="108" idx="0"/>
          </p:cNvCxnSpPr>
          <p:nvPr/>
        </p:nvCxnSpPr>
        <p:spPr>
          <a:xfrm rot="5400000">
            <a:off x="2996893" y="1599048"/>
            <a:ext cx="2304075" cy="40283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798890" y="4765255"/>
            <a:ext cx="2671740" cy="13870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35686" y="5458789"/>
            <a:ext cx="216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재등록 하시겠습니까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114" name="직사각형 113"/>
          <p:cNvSpPr/>
          <p:nvPr/>
        </p:nvSpPr>
        <p:spPr>
          <a:xfrm>
            <a:off x="690878" y="4665227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135687" y="5823629"/>
            <a:ext cx="923204" cy="2231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Yes</a:t>
            </a:r>
            <a:endParaRPr lang="ko-KR" altLang="en-US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2211004" y="5823628"/>
            <a:ext cx="923204" cy="223163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117" name="타원 116"/>
          <p:cNvSpPr/>
          <p:nvPr/>
        </p:nvSpPr>
        <p:spPr>
          <a:xfrm>
            <a:off x="1700503" y="4865282"/>
            <a:ext cx="945735" cy="59350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!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888858" y="4660321"/>
            <a:ext cx="2520000" cy="1092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4680806" y="4781651"/>
            <a:ext cx="936104" cy="43204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/>
          <p:cNvGrpSpPr/>
          <p:nvPr/>
        </p:nvGrpSpPr>
        <p:grpSpPr>
          <a:xfrm>
            <a:off x="4958105" y="4878126"/>
            <a:ext cx="381505" cy="237432"/>
            <a:chOff x="7740045" y="5517233"/>
            <a:chExt cx="546987" cy="371382"/>
          </a:xfrm>
        </p:grpSpPr>
        <p:cxnSp>
          <p:nvCxnSpPr>
            <p:cNvPr id="121" name="직선 연결선 120"/>
            <p:cNvCxnSpPr/>
            <p:nvPr/>
          </p:nvCxnSpPr>
          <p:spPr>
            <a:xfrm>
              <a:off x="7740045" y="5721911"/>
              <a:ext cx="216024" cy="166704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V="1">
              <a:off x="7956069" y="5517233"/>
              <a:ext cx="330963" cy="36877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4592342" y="5291363"/>
            <a:ext cx="129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저장</a:t>
            </a:r>
            <a:r>
              <a:rPr lang="en-US" altLang="ko-KR" sz="1600" dirty="0"/>
              <a:t> </a:t>
            </a:r>
            <a:r>
              <a:rPr lang="ko-KR" altLang="en-US" sz="1600" dirty="0"/>
              <a:t>완료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3794429" y="458159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cxnSp>
        <p:nvCxnSpPr>
          <p:cNvPr id="126" name="꺾인 연결선 125"/>
          <p:cNvCxnSpPr>
            <a:stCxn id="115" idx="0"/>
          </p:cNvCxnSpPr>
          <p:nvPr/>
        </p:nvCxnSpPr>
        <p:spPr>
          <a:xfrm rot="5400000" flipH="1" flipV="1">
            <a:off x="2429082" y="4400020"/>
            <a:ext cx="591816" cy="22554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Shape 721">
            <a:extLst>
              <a:ext uri="{FF2B5EF4-FFF2-40B4-BE49-F238E27FC236}">
                <a16:creationId xmlns:a16="http://schemas.microsoft.com/office/drawing/2014/main" xmlns="" id="{8449B453-84FA-438D-8E2F-FD67100E08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889318"/>
              </p:ext>
            </p:extLst>
          </p:nvPr>
        </p:nvGraphicFramePr>
        <p:xfrm>
          <a:off x="7092280" y="548680"/>
          <a:ext cx="2016224" cy="40889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화살표 클릭 시 퇴원일을 기준으로 내림차순 정렬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오름차순 정렬을 할 수 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신청 버튼을 클릭 시 재등록 하시겠습니까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?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라는 문구를 보여준다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.(3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 창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재등록 하시겠습니까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?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라는 문구를 보여준다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Yes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와 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No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를 선택할 수 있으며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Yes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를 눌렀을 시 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번으로 이동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No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를 눌렀을 시 창이 사라진다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 화면에서 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Yes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를 눌렀을 시 신청완료라는 창이 나타나며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2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초 뒤 사라진다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재등록 신청이 완료되면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퇴원생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목록에서 재학생 목록으로 학생의 정보가 이동한다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현재 활성화 되어있는 창은 파란색으로 표시된다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나머지는 흰색</a:t>
                      </a:r>
                      <a:endParaRPr 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62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66127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9 page</a:t>
            </a:r>
            <a:endParaRPr lang="ko-KR" altLang="en-US" sz="1000" dirty="0"/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xmlns="" id="{3C7DFC34-8443-4A0A-ACF9-31E4B324AC4B}"/>
              </a:ext>
            </a:extLst>
          </p:cNvPr>
          <p:cNvSpPr txBox="1"/>
          <p:nvPr/>
        </p:nvSpPr>
        <p:spPr>
          <a:xfrm>
            <a:off x="1547664" y="2967335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학부모 관리</a:t>
            </a:r>
          </a:p>
        </p:txBody>
      </p:sp>
    </p:spTree>
    <p:extLst>
      <p:ext uri="{BB962C8B-B14F-4D97-AF65-F5344CB8AC3E}">
        <p14:creationId xmlns:p14="http://schemas.microsoft.com/office/powerpoint/2010/main" val="7204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496" y="548679"/>
            <a:ext cx="6984776" cy="62646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8695" y="1507023"/>
            <a:ext cx="6550778" cy="479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81928" y="1630134"/>
            <a:ext cx="1201840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6770" y="2062182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호랑이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5616" y="2062182"/>
            <a:ext cx="1362912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abc1@naver.com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2032" y="1629803"/>
            <a:ext cx="1411895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휴대폰 번호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87000" y="2062182"/>
            <a:ext cx="141189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33469" y="1630134"/>
            <a:ext cx="1244293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↑↓가입일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14178" y="2062182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2018-03-05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83431" y="1990174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76770" y="2603077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김건모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487000" y="2603077"/>
            <a:ext cx="141189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14178" y="2603077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2018-02-05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83431" y="253106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76770" y="3152596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장윤정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87000" y="3152596"/>
            <a:ext cx="141189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14178" y="3152596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2018-01-05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83431" y="3080588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74368" y="1630134"/>
            <a:ext cx="864096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Name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8297" y="3711940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다람쥐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478527" y="3711940"/>
            <a:ext cx="141189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0000 - 0004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05705" y="3711940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2017-12-05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74958" y="363993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68297" y="4288004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김찬미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78527" y="4288004"/>
            <a:ext cx="141189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– 0005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05705" y="4288004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2017-11-05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74958" y="4215996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68297" y="4837523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도레미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78527" y="4837523"/>
            <a:ext cx="141189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</a:t>
            </a:r>
            <a:r>
              <a:rPr lang="en-US" altLang="ko-KR" sz="800" dirty="0" smtClean="0">
                <a:solidFill>
                  <a:schemeClr val="tx1"/>
                </a:solidFill>
              </a:rPr>
              <a:t>0006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05705" y="4837523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2017-10-05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274958" y="4740114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76764" y="5320978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화목토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86994" y="5320978"/>
            <a:ext cx="141189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</a:t>
            </a:r>
            <a:r>
              <a:rPr lang="en-US" altLang="ko-KR" sz="800" dirty="0" smtClean="0">
                <a:solidFill>
                  <a:schemeClr val="tx1"/>
                </a:solidFill>
              </a:rPr>
              <a:t>0007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314172" y="5320978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2017-09-05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76764" y="5870497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김기린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486994" y="5870497"/>
            <a:ext cx="141189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 – 0000 - </a:t>
            </a:r>
            <a:r>
              <a:rPr lang="en-US" altLang="ko-KR" sz="800" dirty="0" smtClean="0">
                <a:solidFill>
                  <a:schemeClr val="tx1"/>
                </a:solidFill>
              </a:rPr>
              <a:t>0008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314172" y="5870497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2017-08-05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83425" y="579848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258848" y="5270176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21332" y="598378"/>
            <a:ext cx="6550778" cy="7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학부</a:t>
            </a:r>
            <a:r>
              <a:rPr lang="ko-KR" altLang="en-US" sz="1600" b="1" dirty="0">
                <a:solidFill>
                  <a:schemeClr val="tx1"/>
                </a:solidFill>
              </a:rPr>
              <a:t>모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목록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학부모 관리 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학부모 목록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668009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880827" y="6381328"/>
            <a:ext cx="20013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6096682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316875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522610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600952" y="6279635"/>
            <a:ext cx="229805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3972901" y="1634514"/>
            <a:ext cx="1430068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자녀 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972900" y="2056981"/>
            <a:ext cx="146057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4F81BD"/>
                </a:solidFill>
              </a:rPr>
              <a:t>송중기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rgbClr val="4F81BD"/>
                </a:solidFill>
              </a:rPr>
              <a:t>송혜교</a:t>
            </a:r>
            <a:endParaRPr lang="ko-KR" altLang="en-US" sz="800" dirty="0">
              <a:solidFill>
                <a:srgbClr val="4F81BD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972900" y="2597876"/>
            <a:ext cx="146057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원빈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972900" y="3147395"/>
            <a:ext cx="146057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아이린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964427" y="3706739"/>
            <a:ext cx="146057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하하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964427" y="4282803"/>
            <a:ext cx="146057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유재석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964427" y="4832322"/>
            <a:ext cx="146057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이기붕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972894" y="5315777"/>
            <a:ext cx="146057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화</a:t>
            </a:r>
            <a:r>
              <a:rPr lang="ko-KR" altLang="en-US" sz="800" dirty="0" err="1">
                <a:solidFill>
                  <a:schemeClr val="tx1"/>
                </a:solidFill>
              </a:rPr>
              <a:t>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972894" y="5865296"/>
            <a:ext cx="146057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김미리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115616" y="2597876"/>
            <a:ext cx="1362912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abc2@naver.com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115616" y="3147395"/>
            <a:ext cx="1362912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abc3@naver.com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115616" y="3706739"/>
            <a:ext cx="1362912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abc4@naver.com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124089" y="4271042"/>
            <a:ext cx="1362912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abc5@naver.com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115616" y="4789373"/>
            <a:ext cx="1362912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abc6@naver.com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116070" y="5323839"/>
            <a:ext cx="1362912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abc7@naver.com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115616" y="5847418"/>
            <a:ext cx="1362912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abc8@naver.com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139952" y="2096756"/>
            <a:ext cx="229805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학부모 관리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학부모 목록</a:t>
            </a:r>
            <a:endParaRPr lang="ko-KR" altLang="en-US" sz="1000" dirty="0"/>
          </a:p>
        </p:txBody>
      </p:sp>
      <p:sp>
        <p:nvSpPr>
          <p:cNvPr id="127" name="직사각형 126"/>
          <p:cNvSpPr/>
          <p:nvPr/>
        </p:nvSpPr>
        <p:spPr>
          <a:xfrm>
            <a:off x="2699792" y="2629983"/>
            <a:ext cx="1710914" cy="9494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4703187" y="2174502"/>
            <a:ext cx="351742" cy="19700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/>
          <p:cNvCxnSpPr/>
          <p:nvPr/>
        </p:nvCxnSpPr>
        <p:spPr>
          <a:xfrm>
            <a:off x="2699792" y="2935961"/>
            <a:ext cx="1710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2703937" y="3246027"/>
            <a:ext cx="1710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692920" y="2629983"/>
            <a:ext cx="170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ID : Ssong@naver.com</a:t>
            </a:r>
            <a:endParaRPr lang="ko-KR" alt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690847" y="2983539"/>
            <a:ext cx="17067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생년월일 </a:t>
            </a:r>
            <a:r>
              <a:rPr lang="en-US" altLang="ko-KR" sz="800" dirty="0" smtClean="0"/>
              <a:t>: 020305 </a:t>
            </a:r>
            <a:endParaRPr lang="ko-KR" altLang="en-US" sz="8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716709" y="3295799"/>
            <a:ext cx="170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[ </a:t>
            </a:r>
            <a:r>
              <a:rPr lang="ko-KR" altLang="en-US" sz="1100" dirty="0" smtClean="0"/>
              <a:t>상세보기 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cxnSp>
        <p:nvCxnSpPr>
          <p:cNvPr id="136" name="꺾인 연결선 135"/>
          <p:cNvCxnSpPr>
            <a:stCxn id="128" idx="2"/>
            <a:endCxn id="133" idx="3"/>
          </p:cNvCxnSpPr>
          <p:nvPr/>
        </p:nvCxnSpPr>
        <p:spPr>
          <a:xfrm rot="5400000">
            <a:off x="4278460" y="2490663"/>
            <a:ext cx="719754" cy="481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2601806" y="2531329"/>
            <a:ext cx="229805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38" name="직사각형 137"/>
          <p:cNvSpPr/>
          <p:nvPr/>
        </p:nvSpPr>
        <p:spPr>
          <a:xfrm>
            <a:off x="5371548" y="1534486"/>
            <a:ext cx="229805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graphicFrame>
        <p:nvGraphicFramePr>
          <p:cNvPr id="141" name="Shape 721">
            <a:extLst>
              <a:ext uri="{FF2B5EF4-FFF2-40B4-BE49-F238E27FC236}">
                <a16:creationId xmlns:a16="http://schemas.microsoft.com/office/drawing/2014/main" xmlns="" id="{8449B453-84FA-438D-8E2F-FD67100E08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137741"/>
              </p:ext>
            </p:extLst>
          </p:nvPr>
        </p:nvGraphicFramePr>
        <p:xfrm>
          <a:off x="7092280" y="548680"/>
          <a:ext cx="2016224" cy="3759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자녀현황은 학부모의 자녀가 표시된다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여러명일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경우 쉼표를 통해 구분한다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자녀의 이름을 누르면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 창이 나온다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자녀의 이름을 누르면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생년월일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상세보기가 나온다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상세보기를 클릭했을 시 학생 상세정보 창이 나온다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(14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페이지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가입일 순으로 오름차순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내림차순 선택을 할 수 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화살표를 클릭하면 변경할 수 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오름차순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현재 활성화 되어있는 창은 파란색으로 표시된다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나머지는 흰색</a:t>
                      </a: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현재 활성화 되어있는 창은 파란색으로 표시된다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나머지는 흰색</a:t>
                      </a:r>
                      <a:endParaRPr lang="ko-KR" altLang="ko-KR" sz="800" dirty="0" smtClean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3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66127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9 page</a:t>
            </a:r>
            <a:endParaRPr lang="ko-KR" altLang="en-US" sz="1000" dirty="0"/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xmlns="" id="{3C7DFC34-8443-4A0A-ACF9-31E4B324AC4B}"/>
              </a:ext>
            </a:extLst>
          </p:cNvPr>
          <p:cNvSpPr txBox="1"/>
          <p:nvPr/>
        </p:nvSpPr>
        <p:spPr>
          <a:xfrm>
            <a:off x="1547664" y="2967335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상</a:t>
            </a:r>
            <a:r>
              <a:rPr lang="ko-KR" altLang="en-US" sz="5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담</a:t>
            </a:r>
            <a:r>
              <a:rPr lang="ko-KR" altLang="en-US" sz="5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5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407108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/>
          <p:cNvSpPr/>
          <p:nvPr/>
        </p:nvSpPr>
        <p:spPr>
          <a:xfrm>
            <a:off x="38237" y="424356"/>
            <a:ext cx="6984776" cy="6408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28695" y="1507023"/>
            <a:ext cx="6550778" cy="479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</a:t>
            </a:r>
            <a:r>
              <a:rPr lang="ko-KR" altLang="en-US" sz="1000" dirty="0"/>
              <a:t>담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관리 </a:t>
            </a:r>
            <a:r>
              <a:rPr lang="en-US" altLang="ko-KR" sz="1000" dirty="0"/>
              <a:t>&gt; </a:t>
            </a:r>
            <a:r>
              <a:rPr lang="ko-KR" altLang="en-US" sz="1000" dirty="0" smtClean="0"/>
              <a:t>학부</a:t>
            </a:r>
            <a:r>
              <a:rPr lang="ko-KR" altLang="en-US" sz="1000" dirty="0"/>
              <a:t>모</a:t>
            </a:r>
            <a:r>
              <a:rPr lang="ko-KR" altLang="en-US" sz="1000" dirty="0" smtClean="0"/>
              <a:t> 상담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172400" y="66127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 page</a:t>
            </a:r>
            <a:endParaRPr lang="ko-KR" altLang="en-US" sz="1000" dirty="0"/>
          </a:p>
        </p:txBody>
      </p:sp>
      <p:sp>
        <p:nvSpPr>
          <p:cNvPr id="114" name="직사각형 113"/>
          <p:cNvSpPr/>
          <p:nvPr/>
        </p:nvSpPr>
        <p:spPr>
          <a:xfrm>
            <a:off x="1187329" y="2146696"/>
            <a:ext cx="814899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일시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852885" y="2143211"/>
            <a:ext cx="916804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대상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767524" y="2146696"/>
            <a:ext cx="991693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상담 예약 시간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780182" y="2146696"/>
            <a:ext cx="944572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진행여부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872542" y="2555580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학부</a:t>
            </a:r>
            <a:r>
              <a:rPr lang="ko-KR" altLang="en-US" sz="800" dirty="0">
                <a:solidFill>
                  <a:schemeClr val="tx1"/>
                </a:solidFill>
              </a:rPr>
              <a:t>모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4536616" y="2592060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2020-10-05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18:00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761149" y="2592060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상담 대기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305465" y="252005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2872542" y="3105099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학부모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536616" y="3141579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2020-10-04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19:00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761149" y="3141579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상담 대기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>
            <a:off x="305465" y="3069571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290786" y="2146696"/>
            <a:ext cx="864096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상담번호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034463" y="2145012"/>
            <a:ext cx="793218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선생님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1927636" y="2581043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공민우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927636" y="3130562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김태일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68" name="Shape 721"/>
          <p:cNvGraphicFramePr/>
          <p:nvPr>
            <p:extLst>
              <p:ext uri="{D42A27DB-BD31-4B8C-83A1-F6EECF244321}">
                <p14:modId xmlns:p14="http://schemas.microsoft.com/office/powerpoint/2010/main" val="4024079688"/>
              </p:ext>
            </p:extLst>
          </p:nvPr>
        </p:nvGraphicFramePr>
        <p:xfrm>
          <a:off x="7092280" y="548680"/>
          <a:ext cx="2051720" cy="25980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</a:t>
                      </a: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17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9" name="직사각형 168"/>
          <p:cNvSpPr/>
          <p:nvPr/>
        </p:nvSpPr>
        <p:spPr>
          <a:xfrm>
            <a:off x="2864069" y="3664443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학부모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528143" y="3700923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2020-10-03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18:00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752676" y="3700923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296992" y="3628915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2864069" y="4240507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학생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4528143" y="4276987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2020-09-30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19:00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5752676" y="4276987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상담 완료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80" name="직선 연결선 179"/>
          <p:cNvCxnSpPr/>
          <p:nvPr/>
        </p:nvCxnSpPr>
        <p:spPr>
          <a:xfrm>
            <a:off x="296992" y="420497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2864069" y="4790026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학</a:t>
            </a:r>
            <a:r>
              <a:rPr lang="ko-KR" altLang="en-US" sz="800" dirty="0">
                <a:solidFill>
                  <a:schemeClr val="tx1"/>
                </a:solidFill>
              </a:rPr>
              <a:t>생</a:t>
            </a:r>
          </a:p>
        </p:txBody>
      </p:sp>
      <p:sp>
        <p:nvSpPr>
          <p:cNvPr id="184" name="직사각형 183"/>
          <p:cNvSpPr/>
          <p:nvPr/>
        </p:nvSpPr>
        <p:spPr>
          <a:xfrm>
            <a:off x="4528143" y="4826506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2020-09-25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21:00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5752676" y="4826506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상담 완료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86" name="직선 연결선 185"/>
          <p:cNvCxnSpPr/>
          <p:nvPr/>
        </p:nvCxnSpPr>
        <p:spPr>
          <a:xfrm>
            <a:off x="296992" y="4729097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1919163" y="3689906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공민우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1919163" y="4265970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최병훈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1919163" y="4815489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최병훈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2872536" y="5273481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학생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4536610" y="5309961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2020-09-14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19:00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5761143" y="5309961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상담 완료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2872536" y="5823000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학부모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4536610" y="5859480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2020-09-10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18:00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5761143" y="5859480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상담 완료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210" name="직선 연결선 209"/>
          <p:cNvCxnSpPr/>
          <p:nvPr/>
        </p:nvCxnSpPr>
        <p:spPr>
          <a:xfrm>
            <a:off x="305459" y="578747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1927630" y="5298944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김태일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1927630" y="5848463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공민우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17" name="직선 연결선 216"/>
          <p:cNvCxnSpPr/>
          <p:nvPr/>
        </p:nvCxnSpPr>
        <p:spPr>
          <a:xfrm>
            <a:off x="280882" y="525915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29288" y="550410"/>
            <a:ext cx="6550778" cy="7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학부모 상담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상</a:t>
            </a:r>
            <a:r>
              <a:rPr lang="ko-KR" altLang="en-US" sz="1200" dirty="0">
                <a:solidFill>
                  <a:schemeClr val="tx1"/>
                </a:solidFill>
              </a:rPr>
              <a:t>담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관리 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학부모 상담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668009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80827" y="6381328"/>
            <a:ext cx="20013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6096682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316875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522610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70616" y="2574518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2020-10-01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--:--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970616" y="3124037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2020-09-30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--:--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962143" y="3683381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2020-09-30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--:--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62143" y="4259445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2020-09-27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--:--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962143" y="4808964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2020-09-21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--:--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970610" y="5292419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2020-09-10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--:--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970610" y="5841938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2020-09-05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--:--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791723" y="2143818"/>
            <a:ext cx="952780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56888" y="2602744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56888" y="3152263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48415" y="3711607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48415" y="4287671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48415" y="4837190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56882" y="5320645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56882" y="5870164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567461" y="3111363"/>
            <a:ext cx="146057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아이린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3558988" y="3670707"/>
            <a:ext cx="146057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하하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3558988" y="4246771"/>
            <a:ext cx="146057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유재석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3558988" y="4796290"/>
            <a:ext cx="146057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r>
              <a:rPr lang="ko-KR" altLang="en-US" sz="800" dirty="0">
                <a:solidFill>
                  <a:schemeClr val="tx1"/>
                </a:solidFill>
              </a:rPr>
              <a:t>랑</a:t>
            </a:r>
          </a:p>
        </p:txBody>
      </p:sp>
      <p:sp>
        <p:nvSpPr>
          <p:cNvPr id="151" name="직사각형 150"/>
          <p:cNvSpPr/>
          <p:nvPr/>
        </p:nvSpPr>
        <p:spPr>
          <a:xfrm>
            <a:off x="3567455" y="5279745"/>
            <a:ext cx="146057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마</a:t>
            </a:r>
            <a:r>
              <a:rPr lang="ko-KR" altLang="en-US" sz="800" dirty="0">
                <a:solidFill>
                  <a:schemeClr val="tx1"/>
                </a:solidFill>
              </a:rPr>
              <a:t>이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3567455" y="5829264"/>
            <a:ext cx="146057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김미리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3547174" y="2564939"/>
            <a:ext cx="146057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김찬미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911800" y="643932"/>
            <a:ext cx="12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선택 가능 값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6195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상담 목록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7">
            <a:extLst>
              <a:ext uri="{FF2B5EF4-FFF2-40B4-BE49-F238E27FC236}">
                <a16:creationId xmlns:a16="http://schemas.microsoft.com/office/drawing/2014/main" xmlns="" id="{6260741B-0C62-44F5-B20C-C7B6A85CB00C}"/>
              </a:ext>
            </a:extLst>
          </p:cNvPr>
          <p:cNvSpPr txBox="1"/>
          <p:nvPr/>
        </p:nvSpPr>
        <p:spPr>
          <a:xfrm>
            <a:off x="1763688" y="2505670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로그인 화면 </a:t>
            </a:r>
            <a:r>
              <a:rPr lang="en-US" altLang="ko-KR" sz="2800" dirty="0">
                <a:latin typeface="+mn-ea"/>
              </a:rPr>
              <a:t>&amp;</a:t>
            </a:r>
            <a:r>
              <a:rPr lang="en-US" altLang="ko-KR" sz="5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5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11502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/>
          <p:cNvSpPr/>
          <p:nvPr/>
        </p:nvSpPr>
        <p:spPr>
          <a:xfrm>
            <a:off x="57530" y="404665"/>
            <a:ext cx="6984776" cy="6408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28695" y="1507023"/>
            <a:ext cx="6550778" cy="479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학부모 상담 </a:t>
            </a:r>
            <a:r>
              <a:rPr lang="en-US" altLang="ko-KR" sz="1000" dirty="0" smtClean="0"/>
              <a:t>:  </a:t>
            </a:r>
            <a:r>
              <a:rPr lang="ko-KR" altLang="en-US" sz="1000" dirty="0" smtClean="0"/>
              <a:t>선생님 선택 했을 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필터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172400" y="66127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 page</a:t>
            </a:r>
            <a:endParaRPr lang="ko-KR" altLang="en-US" sz="1000" dirty="0"/>
          </a:p>
        </p:txBody>
      </p:sp>
      <p:sp>
        <p:nvSpPr>
          <p:cNvPr id="114" name="직사각형 113"/>
          <p:cNvSpPr/>
          <p:nvPr/>
        </p:nvSpPr>
        <p:spPr>
          <a:xfrm>
            <a:off x="1187329" y="2146696"/>
            <a:ext cx="814899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일시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863902" y="2154228"/>
            <a:ext cx="820195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대상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756507" y="2157713"/>
            <a:ext cx="991693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상담 예약 시간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769165" y="2157713"/>
            <a:ext cx="944572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진행여부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894576" y="2555580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학부모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536616" y="2592060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2020-10-05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18:00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761149" y="2592060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상담 대기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305465" y="252005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290786" y="2146696"/>
            <a:ext cx="864096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상담번호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034463" y="2156029"/>
            <a:ext cx="793218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선생님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1861534" y="2581043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공민우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68" name="Shape 721"/>
          <p:cNvGraphicFramePr/>
          <p:nvPr>
            <p:extLst>
              <p:ext uri="{D42A27DB-BD31-4B8C-83A1-F6EECF244321}">
                <p14:modId xmlns:p14="http://schemas.microsoft.com/office/powerpoint/2010/main" val="3388594230"/>
              </p:ext>
            </p:extLst>
          </p:nvPr>
        </p:nvGraphicFramePr>
        <p:xfrm>
          <a:off x="7092280" y="548680"/>
          <a:ext cx="2051720" cy="35341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선생님을 선택할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 시 등록되어 있는 선생님들의 목록이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콤보박스에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표시된다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시작일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종료일을 선택할 수 있다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 버튼을 클릭하면 날짜를 선택할 수 있는 창이 나온다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달력에서 해당 네모박스를 눌렀을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 창으로 이동합니다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월을 선택할 수 있는 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상세 버튼을 누르면 학생 상세정보를 볼 수 있다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현재 활성화 되어있는 창은 파란색으로 표시된다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나머지는 흰색</a:t>
                      </a: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9" name="직사각형 168"/>
          <p:cNvSpPr/>
          <p:nvPr/>
        </p:nvSpPr>
        <p:spPr>
          <a:xfrm>
            <a:off x="2886103" y="2992406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학부모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528143" y="3028886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2020-10-03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18:00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752676" y="3028886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80" name="직선 연결선 179"/>
          <p:cNvCxnSpPr/>
          <p:nvPr/>
        </p:nvCxnSpPr>
        <p:spPr>
          <a:xfrm>
            <a:off x="263941" y="3488874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1853061" y="3017869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공민우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2883553" y="3520447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학</a:t>
            </a:r>
            <a:r>
              <a:rPr lang="ko-KR" altLang="en-US" sz="800" dirty="0">
                <a:solidFill>
                  <a:schemeClr val="tx1"/>
                </a:solidFill>
              </a:rPr>
              <a:t>생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4525593" y="3556927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2020-09-10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18:00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5750126" y="3556927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상담 완료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1850511" y="3545910"/>
            <a:ext cx="117469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공민우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29288" y="550410"/>
            <a:ext cx="6550778" cy="7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학부모 상담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상</a:t>
            </a:r>
            <a:r>
              <a:rPr lang="ko-KR" altLang="en-US" sz="1200" dirty="0">
                <a:solidFill>
                  <a:schemeClr val="tx1"/>
                </a:solidFill>
              </a:rPr>
              <a:t>담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관리 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상담 목록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668009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80827" y="6381328"/>
            <a:ext cx="20013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6096682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316875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522610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552052" y="628130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B9D7EAF-3AC3-4AE0-BCBA-BAF56380E550}"/>
              </a:ext>
            </a:extLst>
          </p:cNvPr>
          <p:cNvSpPr/>
          <p:nvPr/>
        </p:nvSpPr>
        <p:spPr>
          <a:xfrm>
            <a:off x="1007929" y="1610448"/>
            <a:ext cx="1039511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공민우 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BDFA20B-E817-42E8-BFD9-608936512551}"/>
              </a:ext>
            </a:extLst>
          </p:cNvPr>
          <p:cNvSpPr/>
          <p:nvPr/>
        </p:nvSpPr>
        <p:spPr>
          <a:xfrm>
            <a:off x="2912636" y="1627400"/>
            <a:ext cx="1039511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871DCF5-0F39-4762-B29A-B10882C1BA48}"/>
              </a:ext>
            </a:extLst>
          </p:cNvPr>
          <p:cNvSpPr/>
          <p:nvPr/>
        </p:nvSpPr>
        <p:spPr>
          <a:xfrm>
            <a:off x="4255842" y="1624112"/>
            <a:ext cx="1039511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종료일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2741863-2854-43AA-8944-04B65498400D}"/>
              </a:ext>
            </a:extLst>
          </p:cNvPr>
          <p:cNvSpPr txBox="1"/>
          <p:nvPr/>
        </p:nvSpPr>
        <p:spPr>
          <a:xfrm>
            <a:off x="3952147" y="158723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2123080" y="1651934"/>
            <a:ext cx="8917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조회기간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DC19D10-9473-4D73-A2D1-1DB80DAD49AB}"/>
              </a:ext>
            </a:extLst>
          </p:cNvPr>
          <p:cNvSpPr/>
          <p:nvPr/>
        </p:nvSpPr>
        <p:spPr>
          <a:xfrm>
            <a:off x="2779637" y="152113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D865086C-BF2A-4335-A783-CD3F29BE807B}"/>
              </a:ext>
            </a:extLst>
          </p:cNvPr>
          <p:cNvSpPr/>
          <p:nvPr/>
        </p:nvSpPr>
        <p:spPr>
          <a:xfrm>
            <a:off x="4168171" y="152113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4" name="직사각형 83"/>
          <p:cNvSpPr/>
          <p:nvPr/>
        </p:nvSpPr>
        <p:spPr>
          <a:xfrm>
            <a:off x="970616" y="2574518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2020-10-01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--:--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62143" y="3011344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2020-09-30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--:--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59593" y="3539385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2020-09-05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--:--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703588" y="2154835"/>
            <a:ext cx="1018881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56888" y="2602744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48415" y="3039570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45865" y="3567611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3459835" y="2998670"/>
            <a:ext cx="146057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하하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457285" y="3526711"/>
            <a:ext cx="146057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김미리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3448021" y="2564939"/>
            <a:ext cx="146057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김찬미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274958" y="3045278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28695" y="399965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228695" y="443711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52923" y="4869160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52923" y="5373216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274958" y="5805264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915026" y="1915432"/>
            <a:ext cx="3052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*</a:t>
            </a:r>
            <a:r>
              <a:rPr lang="en-US" altLang="ko-KR" sz="1000" dirty="0" smtClean="0"/>
              <a:t> </a:t>
            </a:r>
            <a:r>
              <a:rPr lang="ko-KR" altLang="en-US" sz="900" dirty="0" smtClean="0"/>
              <a:t>진행여부 클릭 시 대기중인 상담 내역만 보입니다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192993" y="1666972"/>
            <a:ext cx="1089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선생님 선택</a:t>
            </a:r>
            <a:endParaRPr lang="en-US" altLang="ko-KR" sz="1000" dirty="0" smtClean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905471" y="153371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772015" y="4176016"/>
            <a:ext cx="2295691" cy="2382379"/>
            <a:chOff x="1772015" y="4176016"/>
            <a:chExt cx="2295691" cy="2382379"/>
          </a:xfrm>
        </p:grpSpPr>
        <p:sp>
          <p:nvSpPr>
            <p:cNvPr id="2" name="직사각형 1"/>
            <p:cNvSpPr/>
            <p:nvPr/>
          </p:nvSpPr>
          <p:spPr>
            <a:xfrm>
              <a:off x="1772015" y="4182131"/>
              <a:ext cx="2228743" cy="23762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1772015" y="4542966"/>
              <a:ext cx="2208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79278" y="4235351"/>
              <a:ext cx="1382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10</a:t>
              </a:r>
              <a:r>
                <a:rPr lang="ko-KR" altLang="en-US" sz="1200" dirty="0" smtClean="0"/>
                <a:t>월</a:t>
              </a:r>
              <a:r>
                <a:rPr lang="en-US" altLang="ko-KR" sz="1200" dirty="0" smtClean="0"/>
                <a:t>, 2020</a:t>
              </a:r>
              <a:r>
                <a:rPr lang="ko-KR" altLang="en-US" sz="1200" dirty="0" smtClean="0"/>
                <a:t>년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50511" y="4182131"/>
              <a:ext cx="421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&lt;</a:t>
              </a:r>
              <a:endParaRPr lang="ko-KR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490691" y="4176016"/>
              <a:ext cx="421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&gt;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20399" y="4524864"/>
              <a:ext cx="2228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일</a:t>
              </a:r>
              <a:r>
                <a:rPr lang="ko-KR" altLang="en-US" sz="1400" dirty="0" smtClean="0"/>
                <a:t>  </a:t>
              </a:r>
              <a:r>
                <a:rPr lang="ko-KR" altLang="en-US" sz="1400" dirty="0"/>
                <a:t>월</a:t>
              </a:r>
              <a:r>
                <a:rPr lang="ko-KR" altLang="en-US" sz="1400" dirty="0" smtClean="0"/>
                <a:t>  </a:t>
              </a:r>
              <a:r>
                <a:rPr lang="ko-KR" altLang="en-US" sz="1400" dirty="0"/>
                <a:t>화</a:t>
              </a:r>
              <a:r>
                <a:rPr lang="ko-KR" altLang="en-US" sz="1400" dirty="0" smtClean="0"/>
                <a:t>  </a:t>
              </a:r>
              <a:r>
                <a:rPr lang="ko-KR" altLang="en-US" sz="1400" dirty="0"/>
                <a:t>수</a:t>
              </a:r>
              <a:r>
                <a:rPr lang="ko-KR" altLang="en-US" sz="1400" dirty="0" smtClean="0"/>
                <a:t>  목  금  </a:t>
              </a:r>
              <a:r>
                <a:rPr lang="ko-KR" altLang="en-US" sz="1400" dirty="0" smtClean="0">
                  <a:solidFill>
                    <a:srgbClr val="4F81BD"/>
                  </a:solidFill>
                </a:rPr>
                <a:t>토</a:t>
              </a:r>
              <a:endParaRPr lang="ko-KR" altLang="en-US" sz="1400" dirty="0">
                <a:solidFill>
                  <a:srgbClr val="4F81BD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38963" y="4832641"/>
              <a:ext cx="2228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27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28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29 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30 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1</a:t>
              </a:r>
              <a:r>
                <a:rPr lang="ko-KR" altLang="en-US" sz="1400" dirty="0" smtClean="0"/>
                <a:t>   </a:t>
              </a:r>
              <a:r>
                <a:rPr lang="en-US" altLang="ko-KR" sz="1400" dirty="0" smtClean="0"/>
                <a:t>2</a:t>
              </a:r>
              <a:r>
                <a:rPr lang="ko-KR" altLang="en-US" sz="1400" dirty="0" smtClean="0"/>
                <a:t>   </a:t>
              </a:r>
              <a:r>
                <a:rPr lang="en-US" altLang="ko-KR" sz="1400" dirty="0" smtClean="0"/>
                <a:t>3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831416" y="5140418"/>
              <a:ext cx="2228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4 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5</a:t>
              </a:r>
              <a:r>
                <a:rPr lang="ko-KR" altLang="en-US" sz="1400" dirty="0" smtClean="0"/>
                <a:t>   </a:t>
              </a:r>
              <a:r>
                <a:rPr lang="en-US" altLang="ko-KR" sz="1400" dirty="0" smtClean="0"/>
                <a:t>6</a:t>
              </a:r>
              <a:r>
                <a:rPr lang="ko-KR" altLang="en-US" sz="1400" dirty="0" smtClean="0"/>
                <a:t>    </a:t>
              </a:r>
              <a:r>
                <a:rPr lang="en-US" altLang="ko-KR" sz="1400" dirty="0" smtClean="0"/>
                <a:t>7</a:t>
              </a:r>
              <a:r>
                <a:rPr lang="ko-KR" altLang="en-US" sz="1400" dirty="0" smtClean="0"/>
                <a:t>   </a:t>
              </a:r>
              <a:r>
                <a:rPr lang="en-US" altLang="ko-KR" sz="1400" dirty="0" smtClean="0"/>
                <a:t>8</a:t>
              </a:r>
              <a:r>
                <a:rPr lang="ko-KR" altLang="en-US" sz="1400" dirty="0" smtClean="0"/>
                <a:t>   </a:t>
              </a:r>
              <a:r>
                <a:rPr lang="en-US" altLang="ko-KR" sz="1400" dirty="0" smtClean="0"/>
                <a:t>9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10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831315" y="5448195"/>
              <a:ext cx="2228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11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12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13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14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15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16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17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831415" y="5750818"/>
              <a:ext cx="2228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18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19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20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21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22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23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24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820398" y="6073551"/>
              <a:ext cx="2228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25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26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27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28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29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30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5693367" y="3851175"/>
            <a:ext cx="2295760" cy="2376264"/>
            <a:chOff x="1772015" y="4182131"/>
            <a:chExt cx="2295760" cy="2376264"/>
          </a:xfrm>
        </p:grpSpPr>
        <p:sp>
          <p:nvSpPr>
            <p:cNvPr id="120" name="직사각형 119"/>
            <p:cNvSpPr/>
            <p:nvPr/>
          </p:nvSpPr>
          <p:spPr>
            <a:xfrm>
              <a:off x="1772015" y="4182131"/>
              <a:ext cx="2228743" cy="23762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1772015" y="4542966"/>
              <a:ext cx="2208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2564581" y="4255233"/>
              <a:ext cx="1382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2020</a:t>
              </a:r>
              <a:endParaRPr lang="ko-KR" altLang="en-US" sz="12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850511" y="4182131"/>
              <a:ext cx="421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&lt;</a:t>
              </a:r>
              <a:endParaRPr lang="ko-KR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490691" y="4187033"/>
              <a:ext cx="421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&gt;</a:t>
              </a:r>
              <a:endParaRPr lang="ko-KR" altLang="en-US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839032" y="4637581"/>
              <a:ext cx="2228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</a:t>
              </a:r>
              <a:r>
                <a:rPr lang="en-US" altLang="ko-KR" sz="1600" dirty="0" smtClean="0"/>
                <a:t>Jan    Feb      Mar</a:t>
              </a:r>
              <a:endParaRPr lang="ko-KR" altLang="en-US" sz="16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838505" y="5051297"/>
              <a:ext cx="2228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</a:t>
              </a:r>
              <a:r>
                <a:rPr lang="en-US" altLang="ko-KR" sz="1600" dirty="0" smtClean="0"/>
                <a:t>Apr    May     Jun</a:t>
              </a:r>
              <a:endParaRPr lang="ko-KR" altLang="en-US" sz="16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826110" y="5439799"/>
              <a:ext cx="2228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</a:t>
              </a:r>
              <a:r>
                <a:rPr lang="en-US" altLang="ko-KR" sz="1600" dirty="0" smtClean="0"/>
                <a:t>Jul     Aug     Sep</a:t>
              </a:r>
              <a:endParaRPr lang="ko-KR" altLang="en-US" sz="16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825121" y="5865533"/>
              <a:ext cx="2228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</a:t>
              </a:r>
              <a:r>
                <a:rPr lang="en-US" altLang="ko-KR" sz="1600" dirty="0" smtClean="0"/>
                <a:t>Oct    Nov     Dec</a:t>
              </a:r>
              <a:endParaRPr lang="ko-KR" altLang="en-US" sz="1600" dirty="0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2283284" y="4168541"/>
            <a:ext cx="1130287" cy="3613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165" idx="0"/>
          </p:cNvCxnSpPr>
          <p:nvPr/>
        </p:nvCxnSpPr>
        <p:spPr>
          <a:xfrm rot="5400000" flipH="1" flipV="1">
            <a:off x="4130834" y="2747321"/>
            <a:ext cx="138815" cy="270362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xmlns="" id="{1DC19D10-9473-4D73-A2D1-1DB80DAD49AB}"/>
              </a:ext>
            </a:extLst>
          </p:cNvPr>
          <p:cNvSpPr/>
          <p:nvPr/>
        </p:nvSpPr>
        <p:spPr>
          <a:xfrm>
            <a:off x="1664003" y="408210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1DC19D10-9473-4D73-A2D1-1DB80DAD49AB}"/>
              </a:ext>
            </a:extLst>
          </p:cNvPr>
          <p:cNvSpPr/>
          <p:nvPr/>
        </p:nvSpPr>
        <p:spPr>
          <a:xfrm>
            <a:off x="5559997" y="377176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794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xmlns="" id="{3C7DFC34-8443-4A0A-ACF9-31E4B324AC4B}"/>
              </a:ext>
            </a:extLst>
          </p:cNvPr>
          <p:cNvSpPr txBox="1"/>
          <p:nvPr/>
        </p:nvSpPr>
        <p:spPr>
          <a:xfrm>
            <a:off x="1547664" y="2967335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강</a:t>
            </a:r>
            <a:r>
              <a:rPr lang="ko-KR" altLang="en-US" sz="5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의</a:t>
            </a:r>
            <a:r>
              <a:rPr lang="ko-KR" altLang="en-US" sz="5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관리</a:t>
            </a:r>
            <a:endParaRPr lang="ko-KR" altLang="en-US" sz="5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9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0706" y="11018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강의 관리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강의 등록하기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107504" y="404664"/>
            <a:ext cx="6768752" cy="6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6491" y="548680"/>
            <a:ext cx="6550778" cy="7194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600" b="1" dirty="0">
                <a:solidFill>
                  <a:schemeClr val="tx1"/>
                </a:solidFill>
              </a:rPr>
              <a:t>의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등록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강</a:t>
            </a:r>
            <a:r>
              <a:rPr lang="ko-KR" altLang="en-US" sz="1200" dirty="0">
                <a:solidFill>
                  <a:schemeClr val="tx1"/>
                </a:solidFill>
              </a:rPr>
              <a:t>의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 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강의 등록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6491" y="1413099"/>
            <a:ext cx="3203381" cy="5112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5015" y="1540014"/>
            <a:ext cx="1218753" cy="3597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1444" y="3155262"/>
            <a:ext cx="791294" cy="3597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34545" y="1586719"/>
            <a:ext cx="1089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선생님 선택</a:t>
            </a:r>
            <a:endParaRPr lang="en-US" altLang="ko-KR" sz="1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326904" y="1596761"/>
            <a:ext cx="1094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공민</a:t>
            </a:r>
            <a:r>
              <a:rPr lang="ko-KR" altLang="en-US" sz="1000" dirty="0"/>
              <a:t>우</a:t>
            </a:r>
            <a:r>
              <a:rPr lang="ko-KR" altLang="en-US" sz="1000" dirty="0" smtClean="0"/>
              <a:t>        ▼</a:t>
            </a:r>
            <a:endParaRPr lang="en-US" altLang="ko-KR" sz="1000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61082" y="2096941"/>
            <a:ext cx="1089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학생 정원</a:t>
            </a:r>
            <a:endParaRPr lang="en-US" altLang="ko-KR" sz="10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271443" y="2044041"/>
            <a:ext cx="791294" cy="3597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2082573" y="2124283"/>
            <a:ext cx="1089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명</a:t>
            </a:r>
            <a:endParaRPr lang="en-US" altLang="ko-KR" sz="1000" dirty="0" smtClean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95536" y="2636912"/>
            <a:ext cx="901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수강료</a:t>
            </a:r>
            <a:endParaRPr lang="en-US" altLang="ko-KR" sz="10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271443" y="2564904"/>
            <a:ext cx="1150433" cy="3597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2421877" y="2637653"/>
            <a:ext cx="1089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원</a:t>
            </a:r>
            <a:endParaRPr lang="en-US" altLang="ko-KR" sz="1000" dirty="0" smtClean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75869" y="3186128"/>
            <a:ext cx="901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수업시간</a:t>
            </a:r>
            <a:endParaRPr lang="en-US" altLang="ko-KR" sz="1000" dirty="0" smtClean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2099031" y="3208162"/>
            <a:ext cx="1089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시간</a:t>
            </a:r>
            <a:endParaRPr lang="en-US" altLang="ko-KR" sz="10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3618721" y="1410108"/>
            <a:ext cx="3148548" cy="5112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89926" y="1885074"/>
            <a:ext cx="2016224" cy="12579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656071" y="2053667"/>
            <a:ext cx="1083933" cy="948299"/>
          </a:xfrm>
          <a:prstGeom prst="ellipse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solidFill>
              <a:srgbClr val="4F81BD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사진</a:t>
            </a:r>
            <a:endParaRPr lang="ko-KR" altLang="en-US" sz="1400" dirty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693403" y="1540014"/>
            <a:ext cx="1089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선생님 정보</a:t>
            </a:r>
            <a:endParaRPr lang="en-US" altLang="ko-KR" sz="1000" dirty="0" smtClean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867250" y="3896907"/>
            <a:ext cx="1872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ID   :    JOY3968@naver.com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845802" y="4274311"/>
            <a:ext cx="1734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생년월일  </a:t>
            </a:r>
            <a:r>
              <a:rPr lang="en-US" altLang="ko-KR" sz="1000" dirty="0" smtClean="0"/>
              <a:t>:   911005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855774" y="4676235"/>
            <a:ext cx="1508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성별  </a:t>
            </a:r>
            <a:r>
              <a:rPr lang="en-US" altLang="ko-KR" sz="1000" dirty="0" smtClean="0"/>
              <a:t>:  </a:t>
            </a:r>
            <a:r>
              <a:rPr lang="ko-KR" altLang="en-US" sz="1000" dirty="0" smtClean="0"/>
              <a:t>남성</a:t>
            </a:r>
            <a:endParaRPr lang="en-US" altLang="ko-KR" sz="1000" dirty="0" smtClean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867250" y="3537012"/>
            <a:ext cx="1872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  </a:t>
            </a:r>
            <a:r>
              <a:rPr lang="ko-KR" altLang="en-US" sz="1000" dirty="0" smtClean="0"/>
              <a:t>공민우</a:t>
            </a:r>
            <a:r>
              <a:rPr lang="en-US" altLang="ko-KR" sz="1000" dirty="0" smtClean="0"/>
              <a:t>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58450" y="3816185"/>
            <a:ext cx="901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수업 시작일</a:t>
            </a:r>
            <a:endParaRPr lang="en-US" altLang="ko-KR" sz="10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1260425" y="3794151"/>
            <a:ext cx="1449723" cy="3922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1293178" y="3855461"/>
            <a:ext cx="1345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2020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en-US" altLang="ko-KR" sz="10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1DC19D10-9473-4D73-A2D1-1DB80DAD49AB}"/>
              </a:ext>
            </a:extLst>
          </p:cNvPr>
          <p:cNvSpPr/>
          <p:nvPr/>
        </p:nvSpPr>
        <p:spPr>
          <a:xfrm>
            <a:off x="1151620" y="1466917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1DC19D10-9473-4D73-A2D1-1DB80DAD49AB}"/>
              </a:ext>
            </a:extLst>
          </p:cNvPr>
          <p:cNvSpPr/>
          <p:nvPr/>
        </p:nvSpPr>
        <p:spPr>
          <a:xfrm>
            <a:off x="1151620" y="195363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1DC19D10-9473-4D73-A2D1-1DB80DAD49AB}"/>
              </a:ext>
            </a:extLst>
          </p:cNvPr>
          <p:cNvSpPr/>
          <p:nvPr/>
        </p:nvSpPr>
        <p:spPr>
          <a:xfrm>
            <a:off x="1169039" y="246487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DC19D10-9473-4D73-A2D1-1DB80DAD49AB}"/>
              </a:ext>
            </a:extLst>
          </p:cNvPr>
          <p:cNvSpPr/>
          <p:nvPr/>
        </p:nvSpPr>
        <p:spPr>
          <a:xfrm>
            <a:off x="1169039" y="303676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DC19D10-9473-4D73-A2D1-1DB80DAD49AB}"/>
              </a:ext>
            </a:extLst>
          </p:cNvPr>
          <p:cNvSpPr/>
          <p:nvPr/>
        </p:nvSpPr>
        <p:spPr>
          <a:xfrm>
            <a:off x="1177635" y="366309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DC19D10-9473-4D73-A2D1-1DB80DAD49AB}"/>
              </a:ext>
            </a:extLst>
          </p:cNvPr>
          <p:cNvSpPr/>
          <p:nvPr/>
        </p:nvSpPr>
        <p:spPr>
          <a:xfrm>
            <a:off x="3504449" y="133995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58450" y="4506264"/>
            <a:ext cx="901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수업 설</a:t>
            </a:r>
            <a:r>
              <a:rPr lang="ko-KR" altLang="en-US" sz="1000" dirty="0"/>
              <a:t>명</a:t>
            </a:r>
            <a:endParaRPr lang="en-US" altLang="ko-KR" sz="1000" dirty="0" smtClean="0"/>
          </a:p>
        </p:txBody>
      </p:sp>
      <p:sp>
        <p:nvSpPr>
          <p:cNvPr id="75" name="직사각형 74"/>
          <p:cNvSpPr/>
          <p:nvPr/>
        </p:nvSpPr>
        <p:spPr>
          <a:xfrm>
            <a:off x="1259632" y="4435200"/>
            <a:ext cx="1584176" cy="10182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꺾인 연결선 66"/>
          <p:cNvCxnSpPr>
            <a:stCxn id="38" idx="2"/>
          </p:cNvCxnSpPr>
          <p:nvPr/>
        </p:nvCxnSpPr>
        <p:spPr>
          <a:xfrm rot="16200000" flipH="1">
            <a:off x="3342872" y="2828825"/>
            <a:ext cx="497581" cy="321275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2421876" y="6125833"/>
            <a:ext cx="871949" cy="323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등록</a:t>
            </a:r>
            <a:endParaRPr lang="ko-KR" altLang="en-US" sz="1000" dirty="0"/>
          </a:p>
        </p:txBody>
      </p:sp>
      <p:graphicFrame>
        <p:nvGraphicFramePr>
          <p:cNvPr id="78" name="Shape 721"/>
          <p:cNvGraphicFramePr/>
          <p:nvPr>
            <p:extLst>
              <p:ext uri="{D42A27DB-BD31-4B8C-83A1-F6EECF244321}">
                <p14:modId xmlns:p14="http://schemas.microsoft.com/office/powerpoint/2010/main" val="3251367499"/>
              </p:ext>
            </p:extLst>
          </p:nvPr>
        </p:nvGraphicFramePr>
        <p:xfrm>
          <a:off x="7092280" y="548680"/>
          <a:ext cx="2051720" cy="39910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콤보박스를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선택하면 등록된 선생님 목록이 보이며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학생 정원을 입력한다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달력에서 해당 네모박스를 눌렀을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 창으로 이동합니다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월을 선택할 수 있는 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상세 버튼을 누르면 학생 상세정보를 볼 수 있다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텍스트 박스를 클릭하면 달력이 표시된다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.(9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번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)</a:t>
                      </a: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수업에 대한 설명을 작성할 수 있는 텍스트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파일선택을 누르면 이미지를 등록할 수 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번에서 선생님을 선택했을 때 선생님 정보를 불러와 보여준다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수업 시작일 텍스트박스를 클릭했을 시 나오는 달력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일을 선택하면 수업시작일 텍스트 박스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(5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에 해당 날짜가 삽입된다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등록을 누르면 등록하시겠습니까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?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라는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알람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문구가 뜬다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443258" y="5665575"/>
            <a:ext cx="901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커리큘럼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이미지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1270649" y="5665575"/>
            <a:ext cx="1584176" cy="3982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356627" y="5735222"/>
            <a:ext cx="972108" cy="2608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파일선</a:t>
            </a:r>
            <a:r>
              <a:rPr lang="ko-KR" altLang="en-US" sz="1200" dirty="0">
                <a:solidFill>
                  <a:schemeClr val="tx1"/>
                </a:solidFill>
              </a:rPr>
              <a:t>택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1DC19D10-9473-4D73-A2D1-1DB80DAD49AB}"/>
              </a:ext>
            </a:extLst>
          </p:cNvPr>
          <p:cNvSpPr/>
          <p:nvPr/>
        </p:nvSpPr>
        <p:spPr>
          <a:xfrm>
            <a:off x="1184671" y="4383357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1DC19D10-9473-4D73-A2D1-1DB80DAD49AB}"/>
              </a:ext>
            </a:extLst>
          </p:cNvPr>
          <p:cNvSpPr/>
          <p:nvPr/>
        </p:nvSpPr>
        <p:spPr>
          <a:xfrm>
            <a:off x="1188706" y="560732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1DC19D10-9473-4D73-A2D1-1DB80DAD49AB}"/>
              </a:ext>
            </a:extLst>
          </p:cNvPr>
          <p:cNvSpPr/>
          <p:nvPr/>
        </p:nvSpPr>
        <p:spPr>
          <a:xfrm>
            <a:off x="3083376" y="6025805"/>
            <a:ext cx="408503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10</a:t>
            </a:r>
            <a:endParaRPr lang="ko-KR" altLang="en-US" sz="1000" dirty="0"/>
          </a:p>
        </p:txBody>
      </p:sp>
      <p:cxnSp>
        <p:nvCxnSpPr>
          <p:cNvPr id="91" name="꺾인 연결선 90"/>
          <p:cNvCxnSpPr>
            <a:stCxn id="76" idx="2"/>
          </p:cNvCxnSpPr>
          <p:nvPr/>
        </p:nvCxnSpPr>
        <p:spPr>
          <a:xfrm rot="16200000" flipH="1">
            <a:off x="3197777" y="6109070"/>
            <a:ext cx="243003" cy="92285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5369164" y="4082103"/>
            <a:ext cx="2295691" cy="2382379"/>
            <a:chOff x="1772015" y="4176016"/>
            <a:chExt cx="2295691" cy="2382379"/>
          </a:xfrm>
        </p:grpSpPr>
        <p:sp>
          <p:nvSpPr>
            <p:cNvPr id="40" name="직사각형 39"/>
            <p:cNvSpPr/>
            <p:nvPr/>
          </p:nvSpPr>
          <p:spPr>
            <a:xfrm>
              <a:off x="1772015" y="4182131"/>
              <a:ext cx="2228743" cy="23762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1772015" y="4542966"/>
              <a:ext cx="2208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279278" y="4235351"/>
              <a:ext cx="1382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10</a:t>
              </a:r>
              <a:r>
                <a:rPr lang="ko-KR" altLang="en-US" sz="1200" dirty="0" smtClean="0"/>
                <a:t>월</a:t>
              </a:r>
              <a:r>
                <a:rPr lang="en-US" altLang="ko-KR" sz="1200" dirty="0" smtClean="0"/>
                <a:t>, 2020</a:t>
              </a:r>
              <a:r>
                <a:rPr lang="ko-KR" altLang="en-US" sz="1200" dirty="0" smtClean="0"/>
                <a:t>년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50511" y="4182131"/>
              <a:ext cx="421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&lt;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90691" y="4176016"/>
              <a:ext cx="421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&gt;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20399" y="4524864"/>
              <a:ext cx="2228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일</a:t>
              </a:r>
              <a:r>
                <a:rPr lang="ko-KR" altLang="en-US" sz="1400" dirty="0" smtClean="0"/>
                <a:t>  </a:t>
              </a:r>
              <a:r>
                <a:rPr lang="ko-KR" altLang="en-US" sz="1400" dirty="0"/>
                <a:t>월</a:t>
              </a:r>
              <a:r>
                <a:rPr lang="ko-KR" altLang="en-US" sz="1400" dirty="0" smtClean="0"/>
                <a:t>  </a:t>
              </a:r>
              <a:r>
                <a:rPr lang="ko-KR" altLang="en-US" sz="1400" dirty="0"/>
                <a:t>화</a:t>
              </a:r>
              <a:r>
                <a:rPr lang="ko-KR" altLang="en-US" sz="1400" dirty="0" smtClean="0"/>
                <a:t>  </a:t>
              </a:r>
              <a:r>
                <a:rPr lang="ko-KR" altLang="en-US" sz="1400" dirty="0"/>
                <a:t>수</a:t>
              </a:r>
              <a:r>
                <a:rPr lang="ko-KR" altLang="en-US" sz="1400" dirty="0" smtClean="0"/>
                <a:t>  목  금  </a:t>
              </a:r>
              <a:r>
                <a:rPr lang="ko-KR" altLang="en-US" sz="1400" dirty="0" smtClean="0">
                  <a:solidFill>
                    <a:srgbClr val="4F81BD"/>
                  </a:solidFill>
                </a:rPr>
                <a:t>토</a:t>
              </a:r>
              <a:endParaRPr lang="ko-KR" altLang="en-US" sz="1400" dirty="0">
                <a:solidFill>
                  <a:srgbClr val="4F81BD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38963" y="4832641"/>
              <a:ext cx="2228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27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28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29 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30 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1</a:t>
              </a:r>
              <a:r>
                <a:rPr lang="ko-KR" altLang="en-US" sz="1400" dirty="0" smtClean="0"/>
                <a:t>   </a:t>
              </a:r>
              <a:r>
                <a:rPr lang="en-US" altLang="ko-KR" sz="1400" dirty="0" smtClean="0"/>
                <a:t>2</a:t>
              </a:r>
              <a:r>
                <a:rPr lang="ko-KR" altLang="en-US" sz="1400" dirty="0" smtClean="0"/>
                <a:t>   </a:t>
              </a:r>
              <a:r>
                <a:rPr lang="en-US" altLang="ko-KR" sz="1400" dirty="0" smtClean="0"/>
                <a:t>3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831416" y="5140418"/>
              <a:ext cx="2228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4 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5</a:t>
              </a:r>
              <a:r>
                <a:rPr lang="ko-KR" altLang="en-US" sz="1400" dirty="0" smtClean="0"/>
                <a:t>   </a:t>
              </a:r>
              <a:r>
                <a:rPr lang="en-US" altLang="ko-KR" sz="1400" dirty="0" smtClean="0"/>
                <a:t>6</a:t>
              </a:r>
              <a:r>
                <a:rPr lang="ko-KR" altLang="en-US" sz="1400" dirty="0" smtClean="0"/>
                <a:t>    </a:t>
              </a:r>
              <a:r>
                <a:rPr lang="en-US" altLang="ko-KR" sz="1400" dirty="0" smtClean="0"/>
                <a:t>7</a:t>
              </a:r>
              <a:r>
                <a:rPr lang="ko-KR" altLang="en-US" sz="1400" dirty="0" smtClean="0"/>
                <a:t>   </a:t>
              </a:r>
              <a:r>
                <a:rPr lang="en-US" altLang="ko-KR" sz="1400" dirty="0" smtClean="0"/>
                <a:t>8</a:t>
              </a:r>
              <a:r>
                <a:rPr lang="ko-KR" altLang="en-US" sz="1400" dirty="0" smtClean="0"/>
                <a:t>   </a:t>
              </a:r>
              <a:r>
                <a:rPr lang="en-US" altLang="ko-KR" sz="1400" dirty="0" smtClean="0"/>
                <a:t>9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10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831315" y="5448195"/>
              <a:ext cx="2228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11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12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13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14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15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16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17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31415" y="5750818"/>
              <a:ext cx="2228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18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19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20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21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22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23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24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20398" y="6073551"/>
              <a:ext cx="2228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25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26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27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28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29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30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3801625" y="5505978"/>
            <a:ext cx="2671740" cy="1387068"/>
            <a:chOff x="3801625" y="5810793"/>
            <a:chExt cx="2671740" cy="1387068"/>
          </a:xfrm>
        </p:grpSpPr>
        <p:sp>
          <p:nvSpPr>
            <p:cNvPr id="85" name="직사각형 84"/>
            <p:cNvSpPr/>
            <p:nvPr/>
          </p:nvSpPr>
          <p:spPr>
            <a:xfrm>
              <a:off x="3801625" y="5810793"/>
              <a:ext cx="2671740" cy="13870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4138422" y="6869167"/>
              <a:ext cx="923204" cy="22316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Yes</a:t>
              </a:r>
              <a:endParaRPr lang="ko-KR" altLang="en-US" dirty="0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5213739" y="6869166"/>
              <a:ext cx="923204" cy="223163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sp>
          <p:nvSpPr>
            <p:cNvPr id="88" name="타원 87"/>
            <p:cNvSpPr/>
            <p:nvPr/>
          </p:nvSpPr>
          <p:spPr>
            <a:xfrm>
              <a:off x="4703238" y="5910820"/>
              <a:ext cx="945735" cy="59350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!</a:t>
              </a:r>
              <a:endPara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37674" y="6553501"/>
              <a:ext cx="2160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등</a:t>
              </a:r>
              <a:r>
                <a:rPr lang="ko-KR" altLang="en-US" sz="1200" dirty="0"/>
                <a:t>록</a:t>
              </a:r>
              <a:r>
                <a:rPr lang="ko-KR" altLang="en-US" sz="1200" dirty="0" smtClean="0"/>
                <a:t> </a:t>
              </a:r>
              <a:r>
                <a:rPr lang="ko-KR" altLang="en-US" sz="1200" dirty="0"/>
                <a:t>하시겠습니까</a:t>
              </a:r>
              <a:r>
                <a:rPr lang="en-US" altLang="ko-KR" sz="1200" dirty="0"/>
                <a:t>?</a:t>
              </a:r>
              <a:endParaRPr lang="ko-KR" altLang="en-US" sz="1200" dirty="0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1DC19D10-9473-4D73-A2D1-1DB80DAD49AB}"/>
              </a:ext>
            </a:extLst>
          </p:cNvPr>
          <p:cNvSpPr/>
          <p:nvPr/>
        </p:nvSpPr>
        <p:spPr>
          <a:xfrm>
            <a:off x="5261152" y="398819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1249060" y="3546700"/>
            <a:ext cx="997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*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하루 기준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7550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/>
          <p:cNvSpPr/>
          <p:nvPr/>
        </p:nvSpPr>
        <p:spPr>
          <a:xfrm>
            <a:off x="57530" y="404665"/>
            <a:ext cx="6984776" cy="6408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28695" y="1507023"/>
            <a:ext cx="6550778" cy="479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강의 관리 </a:t>
            </a:r>
            <a:r>
              <a:rPr lang="en-US" altLang="ko-KR" sz="1000" dirty="0"/>
              <a:t>&gt; </a:t>
            </a:r>
            <a:r>
              <a:rPr lang="ko-KR" altLang="en-US" sz="1000" dirty="0" smtClean="0"/>
              <a:t>결제 현황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172400" y="66127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 page</a:t>
            </a:r>
            <a:endParaRPr lang="ko-KR" altLang="en-US" sz="1000" dirty="0"/>
          </a:p>
        </p:txBody>
      </p:sp>
      <p:sp>
        <p:nvSpPr>
          <p:cNvPr id="124" name="직사각형 123"/>
          <p:cNvSpPr/>
          <p:nvPr/>
        </p:nvSpPr>
        <p:spPr>
          <a:xfrm>
            <a:off x="347955" y="2581043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김건모</a:t>
            </a:r>
          </a:p>
        </p:txBody>
      </p:sp>
      <p:cxnSp>
        <p:nvCxnSpPr>
          <p:cNvPr id="129" name="직선 연결선 128"/>
          <p:cNvCxnSpPr/>
          <p:nvPr/>
        </p:nvCxnSpPr>
        <p:spPr>
          <a:xfrm>
            <a:off x="305465" y="252005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347955" y="3130562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장윤정</a:t>
            </a:r>
          </a:p>
        </p:txBody>
      </p:sp>
      <p:cxnSp>
        <p:nvCxnSpPr>
          <p:cNvPr id="137" name="직선 연결선 136"/>
          <p:cNvCxnSpPr/>
          <p:nvPr/>
        </p:nvCxnSpPr>
        <p:spPr>
          <a:xfrm>
            <a:off x="305465" y="3069571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305465" y="2168730"/>
            <a:ext cx="915519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학생 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68" name="Shape 721"/>
          <p:cNvGraphicFramePr/>
          <p:nvPr>
            <p:extLst>
              <p:ext uri="{D42A27DB-BD31-4B8C-83A1-F6EECF244321}">
                <p14:modId xmlns:p14="http://schemas.microsoft.com/office/powerpoint/2010/main" val="1510804137"/>
              </p:ext>
            </p:extLst>
          </p:nvPr>
        </p:nvGraphicFramePr>
        <p:xfrm>
          <a:off x="7092280" y="548680"/>
          <a:ext cx="2051720" cy="35063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선생님 별로 검색을 할 수 있는 기능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클릭을 했을 시 등록되어있는 선생님들의 이름이 나온다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시작일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종료일을 선택할 수 있다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 버튼을 클릭하면 날짜를 선택할 수 있는 창이 나온다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결제일 버튼을 누르면 결제일 별로 오름차순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내림차순을 선택할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오름차순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현재 활성화 되어있는 창은 파란색으로 표시된다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나머지는 흰색</a:t>
                      </a: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9" name="직사각형 168"/>
          <p:cNvSpPr/>
          <p:nvPr/>
        </p:nvSpPr>
        <p:spPr>
          <a:xfrm>
            <a:off x="339482" y="3689906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다람쥐</a:t>
            </a:r>
          </a:p>
        </p:txBody>
      </p:sp>
      <p:cxnSp>
        <p:nvCxnSpPr>
          <p:cNvPr id="174" name="직선 연결선 173"/>
          <p:cNvCxnSpPr/>
          <p:nvPr/>
        </p:nvCxnSpPr>
        <p:spPr>
          <a:xfrm>
            <a:off x="296992" y="3628915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339482" y="4265970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파인애플</a:t>
            </a:r>
          </a:p>
        </p:txBody>
      </p:sp>
      <p:cxnSp>
        <p:nvCxnSpPr>
          <p:cNvPr id="180" name="직선 연결선 179"/>
          <p:cNvCxnSpPr/>
          <p:nvPr/>
        </p:nvCxnSpPr>
        <p:spPr>
          <a:xfrm>
            <a:off x="296992" y="420497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339482" y="4815489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호박</a:t>
            </a:r>
          </a:p>
        </p:txBody>
      </p:sp>
      <p:cxnSp>
        <p:nvCxnSpPr>
          <p:cNvPr id="186" name="직선 연결선 185"/>
          <p:cNvCxnSpPr/>
          <p:nvPr/>
        </p:nvCxnSpPr>
        <p:spPr>
          <a:xfrm>
            <a:off x="296992" y="4729097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/>
          <p:cNvSpPr/>
          <p:nvPr/>
        </p:nvSpPr>
        <p:spPr>
          <a:xfrm>
            <a:off x="347949" y="5298944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포도</a:t>
            </a:r>
          </a:p>
        </p:txBody>
      </p:sp>
      <p:sp>
        <p:nvSpPr>
          <p:cNvPr id="205" name="직사각형 204"/>
          <p:cNvSpPr/>
          <p:nvPr/>
        </p:nvSpPr>
        <p:spPr>
          <a:xfrm>
            <a:off x="347949" y="5848463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애플</a:t>
            </a:r>
          </a:p>
        </p:txBody>
      </p:sp>
      <p:cxnSp>
        <p:nvCxnSpPr>
          <p:cNvPr id="210" name="직선 연결선 209"/>
          <p:cNvCxnSpPr/>
          <p:nvPr/>
        </p:nvCxnSpPr>
        <p:spPr>
          <a:xfrm>
            <a:off x="305459" y="578747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/>
          <p:nvPr/>
        </p:nvCxnSpPr>
        <p:spPr>
          <a:xfrm>
            <a:off x="280882" y="525915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29288" y="550410"/>
            <a:ext cx="6550778" cy="7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결</a:t>
            </a:r>
            <a:r>
              <a:rPr lang="ko-KR" altLang="en-US" sz="1600" b="1" dirty="0">
                <a:solidFill>
                  <a:schemeClr val="tx1"/>
                </a:solidFill>
              </a:rPr>
              <a:t>제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현황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강의 관리  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결제 현황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668009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80827" y="6381328"/>
            <a:ext cx="20013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6096682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316875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522610" y="638132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BDFA20B-E817-42E8-BFD9-608936512551}"/>
              </a:ext>
            </a:extLst>
          </p:cNvPr>
          <p:cNvSpPr/>
          <p:nvPr/>
        </p:nvSpPr>
        <p:spPr>
          <a:xfrm>
            <a:off x="3066874" y="1726553"/>
            <a:ext cx="1039511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871DCF5-0F39-4762-B29A-B10882C1BA48}"/>
              </a:ext>
            </a:extLst>
          </p:cNvPr>
          <p:cNvSpPr/>
          <p:nvPr/>
        </p:nvSpPr>
        <p:spPr>
          <a:xfrm>
            <a:off x="4410080" y="1723265"/>
            <a:ext cx="1039511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종료일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2741863-2854-43AA-8944-04B65498400D}"/>
              </a:ext>
            </a:extLst>
          </p:cNvPr>
          <p:cNvSpPr txBox="1"/>
          <p:nvPr/>
        </p:nvSpPr>
        <p:spPr>
          <a:xfrm>
            <a:off x="4106385" y="16863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2349567" y="1751087"/>
            <a:ext cx="8917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조회기간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DC19D10-9473-4D73-A2D1-1DB80DAD49AB}"/>
              </a:ext>
            </a:extLst>
          </p:cNvPr>
          <p:cNvSpPr/>
          <p:nvPr/>
        </p:nvSpPr>
        <p:spPr>
          <a:xfrm>
            <a:off x="2933875" y="162028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D865086C-BF2A-4335-A783-CD3F29BE807B}"/>
              </a:ext>
            </a:extLst>
          </p:cNvPr>
          <p:cNvSpPr/>
          <p:nvPr/>
        </p:nvSpPr>
        <p:spPr>
          <a:xfrm>
            <a:off x="4322409" y="162028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0B9D7EAF-3AC3-4AE0-BCBA-BAF56380E550}"/>
              </a:ext>
            </a:extLst>
          </p:cNvPr>
          <p:cNvSpPr/>
          <p:nvPr/>
        </p:nvSpPr>
        <p:spPr>
          <a:xfrm>
            <a:off x="1040980" y="1709601"/>
            <a:ext cx="1039511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전체보</a:t>
            </a:r>
            <a:r>
              <a:rPr lang="ko-KR" altLang="en-US" sz="1000" dirty="0">
                <a:solidFill>
                  <a:schemeClr val="tx1"/>
                </a:solidFill>
              </a:rPr>
              <a:t>기</a:t>
            </a:r>
            <a:r>
              <a:rPr lang="ko-KR" altLang="en-US" sz="1000" dirty="0" smtClean="0">
                <a:solidFill>
                  <a:schemeClr val="tx1"/>
                </a:solidFill>
              </a:rPr>
              <a:t> 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184284" y="1726673"/>
            <a:ext cx="1089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선생님 선택</a:t>
            </a:r>
            <a:endParaRPr lang="en-US" altLang="ko-KR" sz="1000" dirty="0" smtClean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905471" y="163286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7" name="직사각형 86"/>
          <p:cNvSpPr/>
          <p:nvPr/>
        </p:nvSpPr>
        <p:spPr>
          <a:xfrm>
            <a:off x="1258216" y="2168730"/>
            <a:ext cx="998511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1115616" y="2597876"/>
            <a:ext cx="1362912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abc2@naver.com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1115616" y="3147395"/>
            <a:ext cx="1362912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abc3@naver.com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1115616" y="3706739"/>
            <a:ext cx="1362912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abc4@naver.com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1124089" y="4271042"/>
            <a:ext cx="1362912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abc5@naver.com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1115616" y="4789373"/>
            <a:ext cx="1362912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abc6@naver.com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1116070" y="5323839"/>
            <a:ext cx="1362912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abc7@naver.com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1115616" y="5847418"/>
            <a:ext cx="1362912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abc8@naver.com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2278762" y="2175033"/>
            <a:ext cx="973596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부서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5847776" y="2166827"/>
            <a:ext cx="874969" cy="3168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결제 금액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3269731" y="2166827"/>
            <a:ext cx="928565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과</a:t>
            </a:r>
            <a:r>
              <a:rPr lang="ko-KR" altLang="en-US" sz="1000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4216448" y="2171604"/>
            <a:ext cx="713387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선생님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2320217" y="2600972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2320217" y="3150491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2311744" y="3709835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2311744" y="4285899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</a:t>
            </a:r>
            <a:r>
              <a:rPr lang="ko-KR" altLang="en-US" sz="800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234" name="직사각형 233"/>
          <p:cNvSpPr/>
          <p:nvPr/>
        </p:nvSpPr>
        <p:spPr>
          <a:xfrm>
            <a:off x="2311744" y="4835418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2320211" y="5318873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2320211" y="5868392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5825123" y="2582438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250,000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5825123" y="3131957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350,000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92" name="직사각형 291"/>
          <p:cNvSpPr/>
          <p:nvPr/>
        </p:nvSpPr>
        <p:spPr>
          <a:xfrm>
            <a:off x="5816650" y="3691301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250,000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5816650" y="4267365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250,000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5816650" y="4816884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en-US" altLang="ko-KR" sz="800" dirty="0" smtClean="0">
                <a:solidFill>
                  <a:schemeClr val="tx1"/>
                </a:solidFill>
              </a:rPr>
              <a:t>50,000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5825117" y="5300339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350,000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5825117" y="5849858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250,000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7" name="직사각형 296"/>
          <p:cNvSpPr/>
          <p:nvPr/>
        </p:nvSpPr>
        <p:spPr>
          <a:xfrm>
            <a:off x="4950099" y="2166827"/>
            <a:ext cx="873062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↑↓결제일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8" name="직사각형 297"/>
          <p:cNvSpPr/>
          <p:nvPr/>
        </p:nvSpPr>
        <p:spPr>
          <a:xfrm>
            <a:off x="4141093" y="2592006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공민우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9" name="직사각형 298"/>
          <p:cNvSpPr/>
          <p:nvPr/>
        </p:nvSpPr>
        <p:spPr>
          <a:xfrm>
            <a:off x="4141093" y="3141525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김태일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0" name="직사각형 299"/>
          <p:cNvSpPr/>
          <p:nvPr/>
        </p:nvSpPr>
        <p:spPr>
          <a:xfrm>
            <a:off x="4132620" y="3700869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문승</a:t>
            </a:r>
            <a:r>
              <a:rPr lang="ko-KR" altLang="en-US" sz="800" dirty="0">
                <a:solidFill>
                  <a:schemeClr val="tx1"/>
                </a:solidFill>
              </a:rPr>
              <a:t>한</a:t>
            </a:r>
          </a:p>
        </p:txBody>
      </p:sp>
      <p:sp>
        <p:nvSpPr>
          <p:cNvPr id="301" name="직사각형 300"/>
          <p:cNvSpPr/>
          <p:nvPr/>
        </p:nvSpPr>
        <p:spPr>
          <a:xfrm>
            <a:off x="4132620" y="4276933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공민우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2" name="직사각형 301"/>
          <p:cNvSpPr/>
          <p:nvPr/>
        </p:nvSpPr>
        <p:spPr>
          <a:xfrm>
            <a:off x="4132620" y="4826452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최병훈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3" name="직사각형 302"/>
          <p:cNvSpPr/>
          <p:nvPr/>
        </p:nvSpPr>
        <p:spPr>
          <a:xfrm>
            <a:off x="4141087" y="5309907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김태일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4" name="직사각형 303"/>
          <p:cNvSpPr/>
          <p:nvPr/>
        </p:nvSpPr>
        <p:spPr>
          <a:xfrm>
            <a:off x="4141087" y="5859426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공민우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5" name="직사각형 304"/>
          <p:cNvSpPr/>
          <p:nvPr/>
        </p:nvSpPr>
        <p:spPr>
          <a:xfrm>
            <a:off x="3268914" y="2593455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6" name="직사각형 305"/>
          <p:cNvSpPr/>
          <p:nvPr/>
        </p:nvSpPr>
        <p:spPr>
          <a:xfrm>
            <a:off x="3268914" y="3142974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영어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7" name="직사각형 306"/>
          <p:cNvSpPr/>
          <p:nvPr/>
        </p:nvSpPr>
        <p:spPr>
          <a:xfrm>
            <a:off x="3260441" y="3702318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영</a:t>
            </a:r>
            <a:r>
              <a:rPr lang="ko-KR" altLang="en-US" sz="800" dirty="0">
                <a:solidFill>
                  <a:schemeClr val="tx1"/>
                </a:solidFill>
              </a:rPr>
              <a:t>어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3260441" y="4278382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9" name="직사각형 308"/>
          <p:cNvSpPr/>
          <p:nvPr/>
        </p:nvSpPr>
        <p:spPr>
          <a:xfrm>
            <a:off x="3260441" y="4827901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3268908" y="5311356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영어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3268908" y="5860875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4741294" y="2603077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2020-02-05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14" name="직사각형 313"/>
          <p:cNvSpPr/>
          <p:nvPr/>
        </p:nvSpPr>
        <p:spPr>
          <a:xfrm>
            <a:off x="4741294" y="3152596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2020-01-05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15" name="직사각형 314"/>
          <p:cNvSpPr/>
          <p:nvPr/>
        </p:nvSpPr>
        <p:spPr>
          <a:xfrm>
            <a:off x="4732821" y="3711940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2019-12-05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16" name="직사각형 315"/>
          <p:cNvSpPr/>
          <p:nvPr/>
        </p:nvSpPr>
        <p:spPr>
          <a:xfrm>
            <a:off x="4732821" y="4288004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2019-11-05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17" name="직사각형 316"/>
          <p:cNvSpPr/>
          <p:nvPr/>
        </p:nvSpPr>
        <p:spPr>
          <a:xfrm>
            <a:off x="4732821" y="4837523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2019-10-05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18" name="직사각형 317"/>
          <p:cNvSpPr/>
          <p:nvPr/>
        </p:nvSpPr>
        <p:spPr>
          <a:xfrm>
            <a:off x="4741288" y="5320978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2019-09-05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19" name="직사각형 318"/>
          <p:cNvSpPr/>
          <p:nvPr/>
        </p:nvSpPr>
        <p:spPr>
          <a:xfrm>
            <a:off x="4741288" y="5870497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2019-08-05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5545127" y="627946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4821823" y="210400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498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599207" y="605081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12025" y="6050818"/>
            <a:ext cx="20013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19563" y="605081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39756" y="605081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45491" y="605081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0865" y="2283584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05465" y="2222593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0865" y="2833103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05465" y="277211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2392" y="3392447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96992" y="3331456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52392" y="3968511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96992" y="3907520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52392" y="4518030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96992" y="4431638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0859" y="5551004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05459" y="5490013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80882" y="4961700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187624" y="2300417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개월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7624" y="2849936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개월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624" y="3409280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개월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96097" y="3973583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개월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87624" y="4491914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개월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64379" y="5026380"/>
            <a:ext cx="348864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º º </a:t>
            </a:r>
            <a:r>
              <a:rPr lang="en-US" altLang="ko-KR" sz="800" dirty="0">
                <a:solidFill>
                  <a:schemeClr val="tx1"/>
                </a:solidFill>
              </a:rPr>
              <a:t>º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87624" y="5549959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개월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08265" y="2294547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900000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08265" y="2844066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900000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99792" y="3403410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300000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99792" y="3979474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500000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99792" y="4528993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500000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08259" y="5561967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750000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74226" y="2305618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2018-02-05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74226" y="2855137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2018-01-05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65753" y="3414481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2017-12-05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65753" y="3990545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2017-11-05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65753" y="4540064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2017-10-05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74220" y="5573038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2017-08-05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293332" y="176338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60865" y="1779528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번호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814457" y="1779528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강의 기간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710809" y="1779528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/>
                </a:solidFill>
              </a:rPr>
              <a:t>강의</a:t>
            </a:r>
            <a:r>
              <a:rPr lang="ko-KR" altLang="en-US" sz="800" b="1" dirty="0" err="1">
                <a:solidFill>
                  <a:schemeClr val="tx1"/>
                </a:solidFill>
              </a:rPr>
              <a:t>료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81777" y="1772816"/>
            <a:ext cx="95314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강의 시작</a:t>
            </a:r>
            <a:r>
              <a:rPr lang="ko-KR" altLang="en-US" sz="800" b="1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001311" y="1779528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선생님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80073" y="2305618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공민</a:t>
            </a:r>
            <a:r>
              <a:rPr lang="ko-KR" altLang="en-US" sz="800" dirty="0">
                <a:solidFill>
                  <a:schemeClr val="tx1"/>
                </a:solidFill>
              </a:rPr>
              <a:t>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80073" y="2855137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김찬</a:t>
            </a:r>
            <a:r>
              <a:rPr lang="ko-KR" altLang="en-US" sz="800" dirty="0">
                <a:solidFill>
                  <a:schemeClr val="tx1"/>
                </a:solidFill>
              </a:rPr>
              <a:t>중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971600" y="3414481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김태</a:t>
            </a:r>
            <a:r>
              <a:rPr lang="ko-KR" altLang="en-US" sz="8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971600" y="3990545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문승</a:t>
            </a:r>
            <a:r>
              <a:rPr lang="ko-KR" altLang="en-US" sz="800" dirty="0">
                <a:solidFill>
                  <a:schemeClr val="tx1"/>
                </a:solidFill>
              </a:rPr>
              <a:t>한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71600" y="4540064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최병</a:t>
            </a:r>
            <a:r>
              <a:rPr lang="ko-KR" altLang="en-US" sz="800" dirty="0">
                <a:solidFill>
                  <a:schemeClr val="tx1"/>
                </a:solidFill>
              </a:rPr>
              <a:t>훈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80067" y="5573038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공민</a:t>
            </a:r>
            <a:r>
              <a:rPr lang="ko-KR" altLang="en-US" sz="800" dirty="0">
                <a:solidFill>
                  <a:schemeClr val="tx1"/>
                </a:solidFill>
              </a:rPr>
              <a:t>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6712185" y="594050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172870" y="188881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4585943" y="142599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17" name="직사각형 116"/>
          <p:cNvSpPr/>
          <p:nvPr/>
        </p:nvSpPr>
        <p:spPr>
          <a:xfrm>
            <a:off x="4689449" y="1779528"/>
            <a:ext cx="95314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부서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759038" y="1779528"/>
            <a:ext cx="95314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학년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166023" y="2294547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학</a:t>
            </a:r>
            <a:r>
              <a:rPr lang="ko-KR" altLang="en-US" sz="800" dirty="0">
                <a:solidFill>
                  <a:schemeClr val="tx1"/>
                </a:solidFill>
              </a:rPr>
              <a:t>년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166023" y="2844066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학년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166023" y="3403410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학</a:t>
            </a:r>
            <a:r>
              <a:rPr lang="ko-KR" altLang="en-US" sz="800" dirty="0">
                <a:solidFill>
                  <a:schemeClr val="tx1"/>
                </a:solidFill>
              </a:rPr>
              <a:t>년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5174496" y="3967713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학년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166023" y="4486044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학</a:t>
            </a:r>
            <a:r>
              <a:rPr lang="ko-KR" altLang="en-US" sz="800" dirty="0">
                <a:solidFill>
                  <a:schemeClr val="tx1"/>
                </a:solidFill>
              </a:rPr>
              <a:t>년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5174496" y="5571822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학년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094071" y="2305498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</a:t>
            </a:r>
            <a:r>
              <a:rPr lang="ko-KR" altLang="en-US" sz="800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4094071" y="2855017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</a:t>
            </a:r>
            <a:r>
              <a:rPr lang="ko-KR" altLang="en-US" sz="800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4094071" y="3414361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</a:t>
            </a:r>
            <a:r>
              <a:rPr lang="ko-KR" altLang="en-US" sz="800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4102544" y="3978664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</a:t>
            </a:r>
            <a:r>
              <a:rPr lang="ko-KR" altLang="en-US" sz="800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094071" y="4496995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</a:t>
            </a:r>
            <a:r>
              <a:rPr lang="ko-KR" altLang="en-US" sz="800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4102544" y="5582773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</a:t>
            </a:r>
            <a:r>
              <a:rPr lang="ko-KR" altLang="en-US" sz="800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216491" y="548680"/>
            <a:ext cx="6550778" cy="7194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강의 목록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강</a:t>
            </a:r>
            <a:r>
              <a:rPr lang="ko-KR" altLang="en-US" sz="1200" dirty="0">
                <a:solidFill>
                  <a:schemeClr val="tx1"/>
                </a:solidFill>
              </a:rPr>
              <a:t>의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 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강의 목록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40" name="Shape 721"/>
          <p:cNvGraphicFramePr/>
          <p:nvPr>
            <p:extLst>
              <p:ext uri="{D42A27DB-BD31-4B8C-83A1-F6EECF244321}">
                <p14:modId xmlns:p14="http://schemas.microsoft.com/office/powerpoint/2010/main" val="4022278885"/>
              </p:ext>
            </p:extLst>
          </p:nvPr>
        </p:nvGraphicFramePr>
        <p:xfrm>
          <a:off x="7092280" y="548680"/>
          <a:ext cx="2051720" cy="30934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항목별 오름차순 내림차준 정렬이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원하는 항목을 검색할 수 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강의를 선택하여 강의 상세보기 페이지로 넘어갈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현재 활성화 되어있는 창은 파란색으로 표시된다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나머지는 흰색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41" name="TextBox 140"/>
          <p:cNvSpPr txBox="1"/>
          <p:nvPr/>
        </p:nvSpPr>
        <p:spPr>
          <a:xfrm>
            <a:off x="4748141" y="144357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Search</a:t>
            </a:r>
            <a:endParaRPr lang="ko-KR" altLang="en-US" sz="800" dirty="0"/>
          </a:p>
        </p:txBody>
      </p:sp>
      <p:sp>
        <p:nvSpPr>
          <p:cNvPr id="142" name="직사각형 141"/>
          <p:cNvSpPr/>
          <p:nvPr/>
        </p:nvSpPr>
        <p:spPr>
          <a:xfrm>
            <a:off x="5303125" y="1366895"/>
            <a:ext cx="1181470" cy="318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Search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243056" y="242161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673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07504" y="404664"/>
            <a:ext cx="6768752" cy="6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6491" y="1386648"/>
            <a:ext cx="6550778" cy="52107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548680"/>
            <a:ext cx="6550778" cy="7194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강의 상세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강</a:t>
            </a:r>
            <a:r>
              <a:rPr lang="ko-KR" altLang="en-US" sz="1200" dirty="0">
                <a:solidFill>
                  <a:schemeClr val="tx1"/>
                </a:solidFill>
              </a:rPr>
              <a:t>의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 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강의 상세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9658" y="1644517"/>
            <a:ext cx="5018526" cy="347958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9658" y="2203163"/>
            <a:ext cx="5018526" cy="347958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9658" y="2770518"/>
            <a:ext cx="5018526" cy="347958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09658" y="3346582"/>
            <a:ext cx="5018526" cy="347958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09658" y="3922646"/>
            <a:ext cx="5018526" cy="347958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09658" y="4490001"/>
            <a:ext cx="5018526" cy="347958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09658" y="5055020"/>
            <a:ext cx="5018526" cy="347958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09658" y="5622375"/>
            <a:ext cx="5018526" cy="347958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9658" y="14127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선생님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09658" y="198884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학생 정원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220703" y="2564904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강의 기간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24299" y="312818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강의료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227076" y="370832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강의 시작일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29934" y="428031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강의 설명</a:t>
            </a:r>
            <a:endParaRPr lang="en-US" altLang="ko-KR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228122" y="484940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부서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38642" y="541158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학년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25845" y="5976009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커리큘럼 이미지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222714" y="17008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공민</a:t>
            </a:r>
            <a:r>
              <a:rPr lang="ko-KR" altLang="en-US" sz="1000" dirty="0"/>
              <a:t>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1968" y="225538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30</a:t>
            </a:r>
            <a:r>
              <a:rPr lang="ko-KR" altLang="en-US" sz="1000" dirty="0" smtClean="0"/>
              <a:t>명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238177" y="2829112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</a:t>
            </a:r>
            <a:r>
              <a:rPr lang="ko-KR" altLang="en-US" sz="1000" dirty="0" smtClean="0"/>
              <a:t>개월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233815" y="339880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900000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238162" y="3974867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2020-11-24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22460" y="455093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겨울 막바지 특강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244550" y="51026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고</a:t>
            </a:r>
            <a:r>
              <a:rPr lang="ko-KR" altLang="en-US" sz="1000"/>
              <a:t>등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1253259" y="5685641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3</a:t>
            </a:r>
            <a:r>
              <a:rPr lang="ko-KR" altLang="en-US" sz="1000" dirty="0" smtClean="0"/>
              <a:t>학년</a:t>
            </a:r>
            <a:endParaRPr lang="ko-KR" altLang="en-US" sz="10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19" y="6237312"/>
            <a:ext cx="2136761" cy="302168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1209658" y="6569332"/>
            <a:ext cx="986078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삭</a:t>
            </a:r>
            <a:r>
              <a:rPr lang="ko-KR" altLang="en-US" sz="1000" dirty="0" smtClean="0"/>
              <a:t>제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899592" y="635672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graphicFrame>
        <p:nvGraphicFramePr>
          <p:cNvPr id="34" name="Shape 721"/>
          <p:cNvGraphicFramePr/>
          <p:nvPr>
            <p:extLst>
              <p:ext uri="{D42A27DB-BD31-4B8C-83A1-F6EECF244321}">
                <p14:modId xmlns:p14="http://schemas.microsoft.com/office/powerpoint/2010/main" val="1711884405"/>
              </p:ext>
            </p:extLst>
          </p:nvPr>
        </p:nvGraphicFramePr>
        <p:xfrm>
          <a:off x="7092280" y="548680"/>
          <a:ext cx="2051720" cy="28313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 등록에 표기했던 모든 정보들 확인할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강의를 삭제할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899592" y="150075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1248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xmlns="" id="{3C7DFC34-8443-4A0A-ACF9-31E4B324AC4B}"/>
              </a:ext>
            </a:extLst>
          </p:cNvPr>
          <p:cNvSpPr txBox="1"/>
          <p:nvPr/>
        </p:nvSpPr>
        <p:spPr>
          <a:xfrm>
            <a:off x="1547664" y="2967335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공지사</a:t>
            </a:r>
            <a:r>
              <a:rPr lang="ko-KR" altLang="en-US" sz="5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항</a:t>
            </a:r>
            <a:r>
              <a:rPr lang="ko-KR" altLang="en-US" sz="5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관리</a:t>
            </a:r>
            <a:endParaRPr lang="ko-KR" altLang="en-US" sz="5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2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404664"/>
            <a:ext cx="6768752" cy="6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6491" y="548680"/>
            <a:ext cx="6550778" cy="7194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공지 등록하기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공지사항 관리 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공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지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등록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6491" y="1412776"/>
            <a:ext cx="6550778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34545" y="1586719"/>
            <a:ext cx="1089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 대상</a:t>
            </a:r>
            <a:endParaRPr lang="en-US" altLang="ko-KR" sz="1000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52798" y="1995016"/>
            <a:ext cx="1089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en-US" altLang="ko-KR" sz="1000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62485" y="2443912"/>
            <a:ext cx="1089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내용</a:t>
            </a:r>
            <a:endParaRPr lang="en-US" altLang="ko-KR" sz="1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32264" y="2852936"/>
            <a:ext cx="5739936" cy="30963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7074" y="1596761"/>
            <a:ext cx="1334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선택하기       ▼</a:t>
            </a:r>
            <a:endParaRPr lang="en-US" altLang="ko-KR" sz="10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353674" y="1545358"/>
            <a:ext cx="1202102" cy="35971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53674" y="1995016"/>
            <a:ext cx="5018526" cy="347958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09574" y="6092782"/>
            <a:ext cx="871949" cy="323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등록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632264" y="6092782"/>
            <a:ext cx="871949" cy="323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목록보기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4150969" y="1014980"/>
            <a:ext cx="1202102" cy="3597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1165" y="1056338"/>
            <a:ext cx="1569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공지 ▼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4150969" y="1510672"/>
            <a:ext cx="1202102" cy="3597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92711" y="1552030"/>
            <a:ext cx="1569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선생님들 ▼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228746" y="643932"/>
            <a:ext cx="12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선택 가능 값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452292" y="1585391"/>
            <a:ext cx="1103484" cy="2849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/>
          <p:nvPr/>
        </p:nvCxnSpPr>
        <p:spPr>
          <a:xfrm rot="5400000" flipH="1" flipV="1">
            <a:off x="2557863" y="190311"/>
            <a:ext cx="762927" cy="1969203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1334593" y="148536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graphicFrame>
        <p:nvGraphicFramePr>
          <p:cNvPr id="27" name="Shape 721"/>
          <p:cNvGraphicFramePr/>
          <p:nvPr>
            <p:extLst>
              <p:ext uri="{D42A27DB-BD31-4B8C-83A1-F6EECF244321}">
                <p14:modId xmlns:p14="http://schemas.microsoft.com/office/powerpoint/2010/main" val="1561883839"/>
              </p:ext>
            </p:extLst>
          </p:nvPr>
        </p:nvGraphicFramePr>
        <p:xfrm>
          <a:off x="7092280" y="548680"/>
          <a:ext cx="2051720" cy="30934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 대상을 선택할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.(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콤보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박스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클릭을 하면 전체공지와 선생님 공지를 선택할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목록보기를 누르면 공지 사항 목록으로 이동한다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.(26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페이지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등록을 누르면 글이 등록되고 공지 사항 목록으로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.(26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524252" y="605430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5592557" y="599275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 관리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공지 등록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262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404664"/>
            <a:ext cx="6768752" cy="6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6491" y="548680"/>
            <a:ext cx="6550778" cy="7194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공지 목록보기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공지사항 관리 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공지 목록보기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6491" y="1420513"/>
            <a:ext cx="6550778" cy="50328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90890" y="605081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03708" y="6050818"/>
            <a:ext cx="20013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19563" y="605081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39756" y="605081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45491" y="605081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7955" y="2283584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05465" y="2222593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47955" y="2833103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05465" y="277211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39482" y="3392447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96992" y="3331456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39482" y="3968511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96992" y="3907520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39482" y="4518030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96992" y="4431638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47949" y="5551004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05459" y="5490013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80882" y="4961700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019010" y="2300417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학원 오시는 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19010" y="2849936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대입 설문조사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19010" y="3409280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고등 모의고사 공지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27483" y="3973583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회의 공지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19010" y="4491914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다목적실 이용 공지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64379" y="5026380"/>
            <a:ext cx="348864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º º </a:t>
            </a:r>
            <a:r>
              <a:rPr lang="en-US" altLang="ko-KR" sz="800" dirty="0">
                <a:solidFill>
                  <a:schemeClr val="tx1"/>
                </a:solidFill>
              </a:rPr>
              <a:t>º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19010" y="5549959"/>
            <a:ext cx="213380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시험 공지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41093" y="2294547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41093" y="2844066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32620" y="3403410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</a:t>
            </a:r>
            <a:r>
              <a:rPr lang="ko-KR" altLang="en-US" sz="800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132620" y="3979474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선생님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32620" y="4528993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선생님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41087" y="5561967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선생님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391297" y="2305618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2018-02-05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391297" y="2855137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2018-01-05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382824" y="3414481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2017-12-05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82824" y="3990545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2017-11-05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82824" y="4540064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2017-10-05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391291" y="5573038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2017-08-05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293332" y="176338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347955" y="1779528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번호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45843" y="1779528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제목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43637" y="1779528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공지 대상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527007" y="1807468"/>
            <a:ext cx="953147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↑↓ 등록 일자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287572" y="1779528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작성자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266334" y="2305618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관리자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66334" y="2855137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관리자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257861" y="3414481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관리자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57861" y="3990545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관리자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257861" y="4540064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관리자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266328" y="5573038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관리자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8" name="Shape 721"/>
          <p:cNvGraphicFramePr/>
          <p:nvPr>
            <p:extLst>
              <p:ext uri="{D42A27DB-BD31-4B8C-83A1-F6EECF244321}">
                <p14:modId xmlns:p14="http://schemas.microsoft.com/office/powerpoint/2010/main" val="2345425627"/>
              </p:ext>
            </p:extLst>
          </p:nvPr>
        </p:nvGraphicFramePr>
        <p:xfrm>
          <a:off x="7092280" y="548680"/>
          <a:ext cx="2051720" cy="30934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글을 선택할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 시 공지 상세보기 창으로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화살표 클릭 시 등록 일을 기준으로 내림차순 정렬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오름차순 정렬을 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현재 활성화 되어있는 창은 파란색으로 표시된다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나머지는 흰색</a:t>
                      </a: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5488049" y="594050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319976" y="229308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5474933" y="177952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 관리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공지 목록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615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404664"/>
            <a:ext cx="6768752" cy="6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6491" y="548680"/>
            <a:ext cx="6550778" cy="7194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공지 등록하기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공지사항 관리 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공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지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상세보기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6491" y="1420513"/>
            <a:ext cx="6550778" cy="50328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975" y="2208901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내용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84298" y="219426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39552" y="2597404"/>
            <a:ext cx="5976664" cy="3423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8732" y="2674131"/>
            <a:ext cx="5778058" cy="3275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2322" y="1824745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제목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2399" y="1912795"/>
            <a:ext cx="5012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오늘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시 회의입니다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5312916" y="1835332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2020-10-05 </a:t>
            </a:r>
            <a:r>
              <a:rPr lang="ko-KR" altLang="en-US" sz="800" dirty="0" smtClean="0">
                <a:solidFill>
                  <a:schemeClr val="tx1"/>
                </a:solidFill>
              </a:rPr>
              <a:t>월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54889" y="1863426"/>
            <a:ext cx="864096" cy="3743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작성 일시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88645" y="1841547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7081" y="2800682"/>
            <a:ext cx="5012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모든 선생님은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시 까지 다목적실로 모여주세요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547664" y="6110370"/>
            <a:ext cx="476381" cy="2846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740300" y="6104305"/>
            <a:ext cx="476381" cy="284650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28" name="꺾인 연결선 27"/>
          <p:cNvCxnSpPr/>
          <p:nvPr/>
        </p:nvCxnSpPr>
        <p:spPr>
          <a:xfrm>
            <a:off x="6538197" y="2432335"/>
            <a:ext cx="827815" cy="7343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Shape 721"/>
          <p:cNvGraphicFramePr/>
          <p:nvPr>
            <p:extLst>
              <p:ext uri="{D42A27DB-BD31-4B8C-83A1-F6EECF244321}">
                <p14:modId xmlns:p14="http://schemas.microsoft.com/office/powerpoint/2010/main" val="2734219962"/>
              </p:ext>
            </p:extLst>
          </p:nvPr>
        </p:nvGraphicFramePr>
        <p:xfrm>
          <a:off x="7092280" y="548680"/>
          <a:ext cx="2051720" cy="29715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글을 수정할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 시 수정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글을 삭제할 수 있는 버튼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 창이 나온다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Yes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를 누르면 해당 글이 삭제되며 공지사항 목록으로 이동한다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.(26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페이지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)</a:t>
                      </a: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6047560" y="3166731"/>
            <a:ext cx="2671740" cy="1387068"/>
            <a:chOff x="6047560" y="3166731"/>
            <a:chExt cx="2671740" cy="1387068"/>
          </a:xfrm>
        </p:grpSpPr>
        <p:sp>
          <p:nvSpPr>
            <p:cNvPr id="23" name="직사각형 22"/>
            <p:cNvSpPr/>
            <p:nvPr/>
          </p:nvSpPr>
          <p:spPr>
            <a:xfrm>
              <a:off x="6047560" y="3166731"/>
              <a:ext cx="2671740" cy="13870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01774" y="3860265"/>
              <a:ext cx="2160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정말 삭제하시겠습니까</a:t>
              </a:r>
              <a:r>
                <a:rPr lang="en-US" altLang="ko-KR" sz="1400" dirty="0" smtClean="0"/>
                <a:t>?</a:t>
              </a:r>
              <a:endParaRPr lang="ko-KR" altLang="en-US" sz="1400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384357" y="4225105"/>
              <a:ext cx="923204" cy="22316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Yes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459674" y="4225104"/>
              <a:ext cx="923204" cy="223163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949173" y="3266758"/>
              <a:ext cx="945735" cy="59350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!</a:t>
              </a:r>
              <a:endPara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632288" y="600863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1457070" y="6025017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5939548" y="304690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 관리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공지 상세보기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240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 페이지 레이아웃</a:t>
            </a:r>
          </a:p>
        </p:txBody>
      </p:sp>
      <p:graphicFrame>
        <p:nvGraphicFramePr>
          <p:cNvPr id="4" name="Shape 721"/>
          <p:cNvGraphicFramePr/>
          <p:nvPr>
            <p:extLst>
              <p:ext uri="{D42A27DB-BD31-4B8C-83A1-F6EECF244321}">
                <p14:modId xmlns:p14="http://schemas.microsoft.com/office/powerpoint/2010/main" val="3195489835"/>
              </p:ext>
            </p:extLst>
          </p:nvPr>
        </p:nvGraphicFramePr>
        <p:xfrm>
          <a:off x="7092280" y="548680"/>
          <a:ext cx="2051720" cy="37077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78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로고를 클릭하면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메인페이지로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이동한다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Id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를 입력하기 전에 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‘User name’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텍스트를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보여주고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id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를 입력하기 시작하면 텍스트는 사라진다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패스워드를 입력하기 전에 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‘*********’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텍스트를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보여주고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패스워드를 입력하기 시작하면 텍스트는 사라진다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로그인 정보 확인 후 관리자 메인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페이지로 이동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올바르지 않다면 오류 </a:t>
                      </a:r>
                      <a:r>
                        <a:rPr lang="ko-KR" altLang="en-US" sz="800" b="0" i="0" u="none" strike="noStrike" cap="none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메세지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출력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(5,6,7)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아이디 또는 패스워드를 입력하지 않고 로그인 버튼을 눌렀을 시 출력</a:t>
                      </a:r>
                      <a:endParaRPr 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등록되지 않은 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ID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를 입력했을 시에 출격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아이디와 입력 비밀번호가 일치하지 않았을 시 출력</a:t>
                      </a: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사용자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메인페이지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Login_Box</a:t>
            </a:r>
            <a:r>
              <a:rPr lang="en-US" altLang="ko-KR" sz="1000" dirty="0"/>
              <a:t> width : 100%, height : 60%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79512" y="1397677"/>
            <a:ext cx="3744416" cy="40626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39952" y="1397677"/>
            <a:ext cx="2736304" cy="406264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85112" y="2988967"/>
            <a:ext cx="1944216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85112" y="3585546"/>
            <a:ext cx="1944216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97430" y="4320724"/>
            <a:ext cx="1931897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539826"/>
            <a:ext cx="7020272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73300" y="3109249"/>
            <a:ext cx="1556836" cy="5749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50" dirty="0">
                <a:ln w="11430"/>
                <a:latin typeface="+mj-lt"/>
              </a:rPr>
              <a:t>학원</a:t>
            </a:r>
            <a:r>
              <a:rPr lang="en-US" altLang="ko-KR" sz="2400" spc="50" dirty="0">
                <a:ln w="11430"/>
                <a:latin typeface="+mj-lt"/>
              </a:rPr>
              <a:t> </a:t>
            </a:r>
            <a:r>
              <a:rPr lang="ko-KR" altLang="en-US" sz="2400" spc="50" dirty="0">
                <a:ln w="11430"/>
                <a:latin typeface="+mj-lt"/>
              </a:rPr>
              <a:t>로고</a:t>
            </a:r>
            <a:endParaRPr lang="en-US" altLang="ko-KR" sz="2500" spc="50" dirty="0">
              <a:ln w="11430"/>
              <a:latin typeface="+mj-lt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08998" y="2864157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6408998" y="348551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261076" y="3068959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40350" y="364256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PW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408053" y="422069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79512" y="626108"/>
            <a:ext cx="1368152" cy="434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47265" y="668934"/>
            <a:ext cx="140039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1500" b="1" spc="50" dirty="0">
                <a:ln w="11430"/>
                <a:solidFill>
                  <a:sysClr val="windowText" lastClr="000000"/>
                </a:solidFill>
                <a:latin typeface="+mj-lt"/>
              </a:rPr>
              <a:t>로고</a:t>
            </a:r>
            <a:endParaRPr lang="en-US" altLang="ko-KR" sz="1500" b="1" spc="50" dirty="0">
              <a:ln w="11430"/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8" y="58195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603224" y="1988839"/>
            <a:ext cx="1149829" cy="696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21547" y="2152218"/>
            <a:ext cx="93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85112" y="2999710"/>
            <a:ext cx="153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User name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97430" y="3607032"/>
            <a:ext cx="153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**********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98889" y="4391459"/>
            <a:ext cx="93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74384" y="626108"/>
            <a:ext cx="1271502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2400" spc="50" dirty="0">
                <a:ln w="11430"/>
                <a:solidFill>
                  <a:sysClr val="windowText" lastClr="000000"/>
                </a:solidFill>
                <a:latin typeface="+mj-lt"/>
              </a:rPr>
              <a:t>Header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222717" y="691684"/>
            <a:ext cx="84830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pc="50" dirty="0">
                <a:ln w="11430"/>
                <a:solidFill>
                  <a:sysClr val="windowText" lastClr="000000"/>
                </a:solidFill>
              </a:rPr>
              <a:t>- </a:t>
            </a:r>
            <a:r>
              <a:rPr lang="ko-KR" altLang="en-US" spc="50" dirty="0">
                <a:ln w="11430"/>
                <a:solidFill>
                  <a:sysClr val="windowText" lastClr="000000"/>
                </a:solidFill>
              </a:rPr>
              <a:t>고정</a:t>
            </a:r>
            <a:endParaRPr lang="en-US" altLang="ko-KR" sz="1100" spc="50" dirty="0">
              <a:ln w="11430"/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69442" y="5085184"/>
            <a:ext cx="2520000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661390" y="5206514"/>
            <a:ext cx="936104" cy="43204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661390" y="5697252"/>
            <a:ext cx="125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오류 </a:t>
            </a:r>
            <a:r>
              <a:rPr lang="ko-KR" altLang="en-US" sz="1200" dirty="0" err="1"/>
              <a:t>메세지</a:t>
            </a:r>
            <a:endParaRPr lang="ko-KR" altLang="en-US" sz="1200" dirty="0"/>
          </a:p>
        </p:txBody>
      </p:sp>
      <p:sp>
        <p:nvSpPr>
          <p:cNvPr id="35" name="곱셈 기호 34"/>
          <p:cNvSpPr/>
          <p:nvPr/>
        </p:nvSpPr>
        <p:spPr>
          <a:xfrm>
            <a:off x="1985425" y="5253861"/>
            <a:ext cx="288034" cy="337354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11661" y="5712640"/>
            <a:ext cx="1318476" cy="2462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.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45293" y="6018034"/>
            <a:ext cx="781730" cy="23157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Yes</a:t>
            </a:r>
            <a:endParaRPr lang="ko-KR" altLang="en-US" sz="1600" dirty="0"/>
          </a:p>
        </p:txBody>
      </p:sp>
      <p:sp>
        <p:nvSpPr>
          <p:cNvPr id="40" name="직사각형 39"/>
          <p:cNvSpPr/>
          <p:nvPr/>
        </p:nvSpPr>
        <p:spPr>
          <a:xfrm>
            <a:off x="5761610" y="510274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3745386" y="5030733"/>
            <a:ext cx="2181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ID, PW</a:t>
            </a:r>
            <a:r>
              <a:rPr lang="ko-KR" altLang="en-US" sz="1000" dirty="0"/>
              <a:t>를 입력해 주세요</a:t>
            </a:r>
            <a:r>
              <a:rPr lang="en-US" altLang="ko-KR" sz="1000" dirty="0"/>
              <a:t>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761610" y="570347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45386" y="5603449"/>
            <a:ext cx="218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존재하지 않는 </a:t>
            </a:r>
            <a:r>
              <a:rPr lang="en-US" altLang="ko-KR" sz="1000" dirty="0"/>
              <a:t>ID 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</a:p>
          <a:p>
            <a:pPr algn="ctr"/>
            <a:r>
              <a:rPr lang="ko-KR" altLang="en-US" sz="1000" dirty="0"/>
              <a:t>다시 확인해주세요</a:t>
            </a:r>
            <a:r>
              <a:rPr lang="en-US" altLang="ko-KR" sz="1000" dirty="0"/>
              <a:t>.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761610" y="625486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3745386" y="6194314"/>
            <a:ext cx="218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PW</a:t>
            </a:r>
            <a:r>
              <a:rPr lang="ko-KR" altLang="en-US" sz="1000" dirty="0"/>
              <a:t>가 일치하지 않습니다</a:t>
            </a:r>
            <a:r>
              <a:rPr lang="en-US" altLang="ko-KR" sz="1000" dirty="0"/>
              <a:t>.</a:t>
            </a:r>
          </a:p>
          <a:p>
            <a:pPr algn="ctr"/>
            <a:r>
              <a:rPr lang="ko-KR" altLang="en-US" sz="1000" dirty="0"/>
              <a:t>다시 확인해주세요</a:t>
            </a:r>
            <a:r>
              <a:rPr lang="en-US" altLang="ko-KR" sz="1000" dirty="0"/>
              <a:t>.</a:t>
            </a:r>
          </a:p>
        </p:txBody>
      </p:sp>
      <p:cxnSp>
        <p:nvCxnSpPr>
          <p:cNvPr id="53" name="직선 화살표 연결선 52"/>
          <p:cNvCxnSpPr>
            <a:stCxn id="36" idx="3"/>
          </p:cNvCxnSpPr>
          <p:nvPr/>
        </p:nvCxnSpPr>
        <p:spPr>
          <a:xfrm>
            <a:off x="2830137" y="5835751"/>
            <a:ext cx="10937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927129" y="1988840"/>
            <a:ext cx="602200" cy="6960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940391" y="2048343"/>
            <a:ext cx="5889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사용자 페이지    이동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814371" y="188881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127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404664"/>
            <a:ext cx="6768752" cy="6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6491" y="548680"/>
            <a:ext cx="6550778" cy="7194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공지 등록하기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공지사항 관리 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공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지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수정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6491" y="1412776"/>
            <a:ext cx="6550778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52798" y="1995016"/>
            <a:ext cx="1089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en-US" altLang="ko-KR" sz="1000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62485" y="2443912"/>
            <a:ext cx="1089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내용</a:t>
            </a:r>
            <a:endParaRPr lang="en-US" altLang="ko-KR" sz="1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32264" y="2852936"/>
            <a:ext cx="5739936" cy="30963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53674" y="1995016"/>
            <a:ext cx="5018526" cy="347958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09574" y="6092782"/>
            <a:ext cx="871949" cy="323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등록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632264" y="6092782"/>
            <a:ext cx="871949" cy="323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목록보기</a:t>
            </a:r>
            <a:endParaRPr lang="ko-KR" altLang="en-US" sz="1000" dirty="0"/>
          </a:p>
        </p:txBody>
      </p:sp>
      <p:graphicFrame>
        <p:nvGraphicFramePr>
          <p:cNvPr id="27" name="Shape 721"/>
          <p:cNvGraphicFramePr/>
          <p:nvPr>
            <p:extLst>
              <p:ext uri="{D42A27DB-BD31-4B8C-83A1-F6EECF244321}">
                <p14:modId xmlns:p14="http://schemas.microsoft.com/office/powerpoint/2010/main" val="2446079724"/>
              </p:ext>
            </p:extLst>
          </p:nvPr>
        </p:nvGraphicFramePr>
        <p:xfrm>
          <a:off x="7092280" y="548680"/>
          <a:ext cx="2051720" cy="34104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수정페이지로 오면 제목과 내용이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수정 가능하도록 제목과 내용에 텍스트 박스가 생긴다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목록보기를 누르면 공지 사항 목록으로 이동한다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등록을 누르면 글이 수정되고 공지 사항 목록으로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524252" y="605430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5592557" y="599275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385595" y="2043430"/>
            <a:ext cx="5012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오늘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시 회의입니다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732245" y="2957444"/>
            <a:ext cx="5012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모든 선생님은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시 까지 다목적실로 모여주세요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 관리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공지 수정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188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>
            <a:extLst>
              <a:ext uri="{FF2B5EF4-FFF2-40B4-BE49-F238E27FC236}">
                <a16:creationId xmlns:a16="http://schemas.microsoft.com/office/drawing/2014/main" xmlns="" id="{3C7DFC34-8443-4A0A-ACF9-31E4B324AC4B}"/>
              </a:ext>
            </a:extLst>
          </p:cNvPr>
          <p:cNvSpPr txBox="1"/>
          <p:nvPr/>
        </p:nvSpPr>
        <p:spPr>
          <a:xfrm>
            <a:off x="1547664" y="2967335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통</a:t>
            </a:r>
            <a:r>
              <a:rPr lang="ko-KR" altLang="en-US" sz="5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계</a:t>
            </a:r>
          </a:p>
        </p:txBody>
      </p:sp>
    </p:spTree>
    <p:extLst>
      <p:ext uri="{BB962C8B-B14F-4D97-AF65-F5344CB8AC3E}">
        <p14:creationId xmlns:p14="http://schemas.microsoft.com/office/powerpoint/2010/main" val="16655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3597" y="5092232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통계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496" y="548680"/>
            <a:ext cx="1656184" cy="618718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597" y="1174863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Home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97" y="1651110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선생님 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3597" y="2143127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학생 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3597" y="2635144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학부모 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3597" y="706989"/>
            <a:ext cx="1548016" cy="467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597" y="3124436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상담 관리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580" y="3616453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</a:t>
            </a:r>
            <a:r>
              <a:rPr lang="ko-KR" altLang="en-US" sz="1000" dirty="0">
                <a:solidFill>
                  <a:schemeClr val="tx1"/>
                </a:solidFill>
              </a:rPr>
              <a:t>의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580" y="4108470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4922" y="1220816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284922" y="1666880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284420" y="2220176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284420" y="2706510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284922" y="3170389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84420" y="3662406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290066" y="4154423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91065" y="4600215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자주하는 질문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2582" y="4611551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102675" y="5971496"/>
            <a:ext cx="1538939" cy="387247"/>
          </a:xfrm>
          <a:prstGeom prst="rect">
            <a:avLst/>
          </a:prstGeom>
          <a:solidFill>
            <a:srgbClr val="EBF1DE">
              <a:alpha val="45098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 월별 학생수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2675" y="6358743"/>
            <a:ext cx="1538938" cy="387247"/>
          </a:xfrm>
          <a:prstGeom prst="rect">
            <a:avLst/>
          </a:prstGeom>
          <a:solidFill>
            <a:srgbClr val="EBF1DE">
              <a:alpha val="45098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선생님 별 학생수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523821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82582" y="5198147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102675" y="5584249"/>
            <a:ext cx="1538938" cy="387247"/>
          </a:xfrm>
          <a:prstGeom prst="rect">
            <a:avLst/>
          </a:prstGeom>
          <a:solidFill>
            <a:srgbClr val="EBF1DE">
              <a:alpha val="45098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월별 수익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6" name="Shape 721"/>
          <p:cNvGraphicFramePr/>
          <p:nvPr>
            <p:extLst>
              <p:ext uri="{D42A27DB-BD31-4B8C-83A1-F6EECF244321}">
                <p14:modId xmlns:p14="http://schemas.microsoft.com/office/powerpoint/2010/main" val="3821423970"/>
              </p:ext>
            </p:extLst>
          </p:nvPr>
        </p:nvGraphicFramePr>
        <p:xfrm>
          <a:off x="7092280" y="548680"/>
          <a:ext cx="2051720" cy="32442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통계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월별수익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월별 학생수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선생님별 학생수 메뉴가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드롭된다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월별 수익을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레이아웃에 월별수익 그래프가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월별 학생수를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레이아웃에 월별 학생수 그래프가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선생님별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학생수를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콘텐츠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레이아웃에 선생님별 학생수 그래프가 나타난다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251520" y="5677217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186206" y="609087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130404" y="645233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1691680" y="548680"/>
            <a:ext cx="5318762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691679" y="1196751"/>
            <a:ext cx="5343795" cy="45365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691679" y="5733254"/>
            <a:ext cx="5336231" cy="1008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950152" y="1528610"/>
            <a:ext cx="21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50152" y="5949280"/>
            <a:ext cx="168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79712" y="69670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 - </a:t>
            </a:r>
            <a:r>
              <a:rPr lang="ko-KR" altLang="en-US" dirty="0"/>
              <a:t>고정</a:t>
            </a:r>
          </a:p>
        </p:txBody>
      </p:sp>
    </p:spTree>
    <p:extLst>
      <p:ext uri="{BB962C8B-B14F-4D97-AF65-F5344CB8AC3E}">
        <p14:creationId xmlns:p14="http://schemas.microsoft.com/office/powerpoint/2010/main" val="2926469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404664"/>
            <a:ext cx="6768752" cy="6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6491" y="548680"/>
            <a:ext cx="6550778" cy="7194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통</a:t>
            </a:r>
            <a:r>
              <a:rPr lang="ko-KR" altLang="en-US" sz="1600" b="1" dirty="0">
                <a:solidFill>
                  <a:schemeClr val="tx1"/>
                </a:solidFill>
              </a:rPr>
              <a:t>계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통계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매출 통계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6491" y="1420513"/>
            <a:ext cx="6550778" cy="50328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307003" y="228892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16491" y="623731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통계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월별 수익</a:t>
            </a:r>
            <a:endParaRPr lang="ko-KR" altLang="en-US" sz="1000" dirty="0"/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574747749"/>
              </p:ext>
            </p:extLst>
          </p:nvPr>
        </p:nvGraphicFramePr>
        <p:xfrm>
          <a:off x="284809" y="2276872"/>
          <a:ext cx="6414142" cy="3684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76900" y="191523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graphicFrame>
        <p:nvGraphicFramePr>
          <p:cNvPr id="12" name="Shape 721"/>
          <p:cNvGraphicFramePr/>
          <p:nvPr>
            <p:extLst>
              <p:ext uri="{D42A27DB-BD31-4B8C-83A1-F6EECF244321}">
                <p14:modId xmlns:p14="http://schemas.microsoft.com/office/powerpoint/2010/main" val="3438300934"/>
              </p:ext>
            </p:extLst>
          </p:nvPr>
        </p:nvGraphicFramePr>
        <p:xfrm>
          <a:off x="7092280" y="548680"/>
          <a:ext cx="2051720" cy="2851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탭으로 </a:t>
                      </a:r>
                      <a:r>
                        <a:rPr lang="ko-KR" altLang="en-US" sz="800" dirty="0" err="1" smtClean="0"/>
                        <a:t>해당년도와</a:t>
                      </a:r>
                      <a:r>
                        <a:rPr lang="ko-KR" altLang="en-US" sz="800" dirty="0" smtClean="0"/>
                        <a:t> 전년도를 구분하여 각각의 차트를 보여준다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막대 그래프로 차트를 보여준다</a:t>
                      </a:r>
                      <a:r>
                        <a:rPr lang="en-US" altLang="ko-KR" sz="800" dirty="0" smtClean="0"/>
                        <a:t>.,</a:t>
                      </a:r>
                      <a:endParaRPr lang="ko-KR" altLang="en-US" sz="800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4912" y="2015262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해당년도 </a:t>
            </a:r>
            <a:r>
              <a:rPr lang="en-US" altLang="ko-KR" sz="1100" dirty="0" smtClean="0"/>
              <a:t>l </a:t>
            </a:r>
            <a:r>
              <a:rPr lang="ko-KR" altLang="en-US" sz="1100" dirty="0" smtClean="0"/>
              <a:t>전년도</a:t>
            </a:r>
            <a:endParaRPr lang="ko-KR" altLang="en-US" sz="1100" dirty="0"/>
          </a:p>
        </p:txBody>
      </p:sp>
      <p:sp>
        <p:nvSpPr>
          <p:cNvPr id="41" name="직사각형 40"/>
          <p:cNvSpPr/>
          <p:nvPr/>
        </p:nvSpPr>
        <p:spPr>
          <a:xfrm>
            <a:off x="681048" y="270892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063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404664"/>
            <a:ext cx="6768752" cy="6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6491" y="548680"/>
            <a:ext cx="6550778" cy="7194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통</a:t>
            </a:r>
            <a:r>
              <a:rPr lang="ko-KR" altLang="en-US" sz="1600" b="1" dirty="0">
                <a:solidFill>
                  <a:schemeClr val="tx1"/>
                </a:solidFill>
              </a:rPr>
              <a:t>계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통계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월별 학생 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397403"/>
            <a:ext cx="6550778" cy="50328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290478" y="1628800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07003" y="6093296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통계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월별 학생 수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435190" y="227687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graphicFrame>
        <p:nvGraphicFramePr>
          <p:cNvPr id="12" name="Shape 721"/>
          <p:cNvGraphicFramePr/>
          <p:nvPr>
            <p:extLst>
              <p:ext uri="{D42A27DB-BD31-4B8C-83A1-F6EECF244321}">
                <p14:modId xmlns:p14="http://schemas.microsoft.com/office/powerpoint/2010/main" val="991811322"/>
              </p:ext>
            </p:extLst>
          </p:nvPr>
        </p:nvGraphicFramePr>
        <p:xfrm>
          <a:off x="7092280" y="548680"/>
          <a:ext cx="2051720" cy="2820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월별 학생 수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콘텐츠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레이아웃에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나타는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그래프 예시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시작일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번 달력이 나타난다</a:t>
                      </a:r>
                      <a:endParaRPr lang="ko-KR" altLang="en-US" sz="800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시작일과 종료일을 입력 하면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그래프가 나타난다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4241365907"/>
              </p:ext>
            </p:extLst>
          </p:nvPr>
        </p:nvGraphicFramePr>
        <p:xfrm>
          <a:off x="390402" y="2476926"/>
          <a:ext cx="6376867" cy="3468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BDFA20B-E817-42E8-BFD9-608936512551}"/>
              </a:ext>
            </a:extLst>
          </p:cNvPr>
          <p:cNvSpPr/>
          <p:nvPr/>
        </p:nvSpPr>
        <p:spPr>
          <a:xfrm>
            <a:off x="1990677" y="1921583"/>
            <a:ext cx="1039511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871DCF5-0F39-4762-B29A-B10882C1BA48}"/>
              </a:ext>
            </a:extLst>
          </p:cNvPr>
          <p:cNvSpPr/>
          <p:nvPr/>
        </p:nvSpPr>
        <p:spPr>
          <a:xfrm>
            <a:off x="3333883" y="1918295"/>
            <a:ext cx="1039511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종료일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2741863-2854-43AA-8944-04B65498400D}"/>
              </a:ext>
            </a:extLst>
          </p:cNvPr>
          <p:cNvSpPr txBox="1"/>
          <p:nvPr/>
        </p:nvSpPr>
        <p:spPr>
          <a:xfrm>
            <a:off x="3030188" y="188141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015716" y="4625344"/>
            <a:ext cx="2295691" cy="2382379"/>
            <a:chOff x="1772015" y="4176016"/>
            <a:chExt cx="2295691" cy="2382379"/>
          </a:xfrm>
        </p:grpSpPr>
        <p:sp>
          <p:nvSpPr>
            <p:cNvPr id="19" name="직사각형 18"/>
            <p:cNvSpPr/>
            <p:nvPr/>
          </p:nvSpPr>
          <p:spPr>
            <a:xfrm>
              <a:off x="1772015" y="4182131"/>
              <a:ext cx="2228743" cy="23762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772015" y="4542966"/>
              <a:ext cx="2208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279278" y="4235351"/>
              <a:ext cx="1382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10</a:t>
              </a:r>
              <a:r>
                <a:rPr lang="ko-KR" altLang="en-US" sz="1200" dirty="0" smtClean="0"/>
                <a:t>월</a:t>
              </a:r>
              <a:r>
                <a:rPr lang="en-US" altLang="ko-KR" sz="1200" dirty="0" smtClean="0"/>
                <a:t>, 2020</a:t>
              </a:r>
              <a:r>
                <a:rPr lang="ko-KR" altLang="en-US" sz="1200" dirty="0" smtClean="0"/>
                <a:t>년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50511" y="4182131"/>
              <a:ext cx="421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&lt;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0691" y="4176016"/>
              <a:ext cx="421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&gt;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0399" y="4524864"/>
              <a:ext cx="2228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일</a:t>
              </a:r>
              <a:r>
                <a:rPr lang="ko-KR" altLang="en-US" sz="1400" dirty="0" smtClean="0"/>
                <a:t>  </a:t>
              </a:r>
              <a:r>
                <a:rPr lang="ko-KR" altLang="en-US" sz="1400" dirty="0"/>
                <a:t>월</a:t>
              </a:r>
              <a:r>
                <a:rPr lang="ko-KR" altLang="en-US" sz="1400" dirty="0" smtClean="0"/>
                <a:t>  </a:t>
              </a:r>
              <a:r>
                <a:rPr lang="ko-KR" altLang="en-US" sz="1400" dirty="0"/>
                <a:t>화</a:t>
              </a:r>
              <a:r>
                <a:rPr lang="ko-KR" altLang="en-US" sz="1400" dirty="0" smtClean="0"/>
                <a:t>  </a:t>
              </a:r>
              <a:r>
                <a:rPr lang="ko-KR" altLang="en-US" sz="1400" dirty="0"/>
                <a:t>수</a:t>
              </a:r>
              <a:r>
                <a:rPr lang="ko-KR" altLang="en-US" sz="1400" dirty="0" smtClean="0"/>
                <a:t>  목  금  </a:t>
              </a:r>
              <a:r>
                <a:rPr lang="ko-KR" altLang="en-US" sz="1400" dirty="0" smtClean="0">
                  <a:solidFill>
                    <a:srgbClr val="4F81BD"/>
                  </a:solidFill>
                </a:rPr>
                <a:t>토</a:t>
              </a:r>
              <a:endParaRPr lang="ko-KR" altLang="en-US" sz="1400" dirty="0">
                <a:solidFill>
                  <a:srgbClr val="4F81BD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38963" y="4832641"/>
              <a:ext cx="2228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27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28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29 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30 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1</a:t>
              </a:r>
              <a:r>
                <a:rPr lang="ko-KR" altLang="en-US" sz="1400" dirty="0" smtClean="0"/>
                <a:t>   </a:t>
              </a:r>
              <a:r>
                <a:rPr lang="en-US" altLang="ko-KR" sz="1400" dirty="0" smtClean="0"/>
                <a:t>2</a:t>
              </a:r>
              <a:r>
                <a:rPr lang="ko-KR" altLang="en-US" sz="1400" dirty="0" smtClean="0"/>
                <a:t>   </a:t>
              </a:r>
              <a:r>
                <a:rPr lang="en-US" altLang="ko-KR" sz="1400" dirty="0" smtClean="0"/>
                <a:t>3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31416" y="5140418"/>
              <a:ext cx="2228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4 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5</a:t>
              </a:r>
              <a:r>
                <a:rPr lang="ko-KR" altLang="en-US" sz="1400" dirty="0" smtClean="0"/>
                <a:t>   </a:t>
              </a:r>
              <a:r>
                <a:rPr lang="en-US" altLang="ko-KR" sz="1400" dirty="0" smtClean="0"/>
                <a:t>6</a:t>
              </a:r>
              <a:r>
                <a:rPr lang="ko-KR" altLang="en-US" sz="1400" dirty="0" smtClean="0"/>
                <a:t>    </a:t>
              </a:r>
              <a:r>
                <a:rPr lang="en-US" altLang="ko-KR" sz="1400" dirty="0" smtClean="0"/>
                <a:t>7</a:t>
              </a:r>
              <a:r>
                <a:rPr lang="ko-KR" altLang="en-US" sz="1400" dirty="0" smtClean="0"/>
                <a:t>   </a:t>
              </a:r>
              <a:r>
                <a:rPr lang="en-US" altLang="ko-KR" sz="1400" dirty="0" smtClean="0"/>
                <a:t>8</a:t>
              </a:r>
              <a:r>
                <a:rPr lang="ko-KR" altLang="en-US" sz="1400" dirty="0" smtClean="0"/>
                <a:t>   </a:t>
              </a:r>
              <a:r>
                <a:rPr lang="en-US" altLang="ko-KR" sz="1400" dirty="0" smtClean="0"/>
                <a:t>9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10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1315" y="5448195"/>
              <a:ext cx="2228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11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12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13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14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15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16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17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31415" y="5750818"/>
              <a:ext cx="2228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18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19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20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21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22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23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24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20398" y="6073551"/>
              <a:ext cx="2228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25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26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27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28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/>
                <a:t>29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30</a:t>
              </a:r>
              <a:r>
                <a:rPr lang="ko-KR" altLang="en-US" sz="1400" dirty="0" smtClean="0"/>
                <a:t> 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937068" y="4300503"/>
            <a:ext cx="2295760" cy="2376264"/>
            <a:chOff x="1772015" y="4182131"/>
            <a:chExt cx="2295760" cy="2376264"/>
          </a:xfrm>
        </p:grpSpPr>
        <p:sp>
          <p:nvSpPr>
            <p:cNvPr id="31" name="직사각형 30"/>
            <p:cNvSpPr/>
            <p:nvPr/>
          </p:nvSpPr>
          <p:spPr>
            <a:xfrm>
              <a:off x="1772015" y="4182131"/>
              <a:ext cx="2228743" cy="23762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772015" y="4542966"/>
              <a:ext cx="2208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564581" y="4255233"/>
              <a:ext cx="1382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2020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50511" y="4182131"/>
              <a:ext cx="421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&lt;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90691" y="4187033"/>
              <a:ext cx="421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&gt;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39032" y="4637581"/>
              <a:ext cx="2228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</a:t>
              </a:r>
              <a:r>
                <a:rPr lang="en-US" altLang="ko-KR" sz="1600" dirty="0" smtClean="0"/>
                <a:t>Jan    Feb      Mar</a:t>
              </a:r>
              <a:endParaRPr lang="ko-KR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38505" y="5051297"/>
              <a:ext cx="2228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</a:t>
              </a:r>
              <a:r>
                <a:rPr lang="en-US" altLang="ko-KR" sz="1600" dirty="0" smtClean="0"/>
                <a:t>Apr    May     Jun</a:t>
              </a:r>
              <a:endParaRPr lang="ko-KR" alt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26110" y="5439799"/>
              <a:ext cx="2228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</a:t>
              </a:r>
              <a:r>
                <a:rPr lang="en-US" altLang="ko-KR" sz="1600" dirty="0" smtClean="0"/>
                <a:t>Jul     Aug     Sep</a:t>
              </a:r>
              <a:endParaRPr lang="ko-KR" alt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25121" y="5865533"/>
              <a:ext cx="2228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</a:t>
              </a:r>
              <a:r>
                <a:rPr lang="en-US" altLang="ko-KR" sz="1600" dirty="0" smtClean="0"/>
                <a:t>Oct    Nov     Dec</a:t>
              </a:r>
              <a:endParaRPr lang="ko-KR" altLang="en-US" sz="16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1DC19D10-9473-4D73-A2D1-1DB80DAD49AB}"/>
              </a:ext>
            </a:extLst>
          </p:cNvPr>
          <p:cNvSpPr/>
          <p:nvPr/>
        </p:nvSpPr>
        <p:spPr>
          <a:xfrm>
            <a:off x="1907704" y="453143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1979712" y="184482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981095" y="1934250"/>
            <a:ext cx="8917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조회기간</a:t>
            </a:r>
          </a:p>
        </p:txBody>
      </p:sp>
    </p:spTree>
    <p:extLst>
      <p:ext uri="{BB962C8B-B14F-4D97-AF65-F5344CB8AC3E}">
        <p14:creationId xmlns:p14="http://schemas.microsoft.com/office/powerpoint/2010/main" val="1499095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404664"/>
            <a:ext cx="6768752" cy="6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6491" y="548680"/>
            <a:ext cx="6550778" cy="7194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통</a:t>
            </a:r>
            <a:r>
              <a:rPr lang="ko-KR" altLang="en-US" sz="1600" b="1" dirty="0">
                <a:solidFill>
                  <a:schemeClr val="tx1"/>
                </a:solidFill>
              </a:rPr>
              <a:t>계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통계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학생 수 통계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6491" y="1420513"/>
            <a:ext cx="6550778" cy="50328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293332" y="2852936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754741214"/>
              </p:ext>
            </p:extLst>
          </p:nvPr>
        </p:nvGraphicFramePr>
        <p:xfrm>
          <a:off x="482023" y="2852936"/>
          <a:ext cx="5992371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323528" y="6165304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통계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선생님별 학생 수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229284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graphicFrame>
        <p:nvGraphicFramePr>
          <p:cNvPr id="11" name="Shape 721"/>
          <p:cNvGraphicFramePr/>
          <p:nvPr>
            <p:extLst>
              <p:ext uri="{D42A27DB-BD31-4B8C-83A1-F6EECF244321}">
                <p14:modId xmlns:p14="http://schemas.microsoft.com/office/powerpoint/2010/main" val="1413045060"/>
              </p:ext>
            </p:extLst>
          </p:nvPr>
        </p:nvGraphicFramePr>
        <p:xfrm>
          <a:off x="7092280" y="548680"/>
          <a:ext cx="2051720" cy="29951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탭으로 구분하여 막대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또는 라인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파이 차트로 보여준다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기본으로 막대 그래프를 보여주고 탭 선택에 따라 라인 파이 차트를 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37734" y="353701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70136" y="1582192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학생 수 통계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2575937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막대 </a:t>
            </a:r>
            <a:r>
              <a:rPr lang="en-US" altLang="ko-KR" sz="1200" dirty="0" smtClean="0"/>
              <a:t>l Line l  pie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06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>
            <a:extLst>
              <a:ext uri="{FF2B5EF4-FFF2-40B4-BE49-F238E27FC236}">
                <a16:creationId xmlns:a16="http://schemas.microsoft.com/office/drawing/2014/main" xmlns="" id="{3C7DFC34-8443-4A0A-ACF9-31E4B324AC4B}"/>
              </a:ext>
            </a:extLst>
          </p:cNvPr>
          <p:cNvSpPr txBox="1"/>
          <p:nvPr/>
        </p:nvSpPr>
        <p:spPr>
          <a:xfrm>
            <a:off x="1547664" y="2967335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자주하는 질문</a:t>
            </a:r>
            <a:endParaRPr lang="ko-KR" altLang="en-US" sz="5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2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404664"/>
            <a:ext cx="6768752" cy="6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6491" y="548680"/>
            <a:ext cx="6550778" cy="7194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자주하는 질문 답변 등록하기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자주하는 질문 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질문 답변 등록하기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6491" y="1412776"/>
            <a:ext cx="6550778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38065" y="1551273"/>
            <a:ext cx="1030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질</a:t>
            </a:r>
            <a:r>
              <a:rPr lang="ko-KR" altLang="en-US" sz="1600" b="1" dirty="0"/>
              <a:t>문</a:t>
            </a:r>
            <a:endParaRPr lang="en-US" altLang="ko-KR" sz="1600" b="1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62485" y="2078566"/>
            <a:ext cx="1089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내용</a:t>
            </a:r>
            <a:endParaRPr lang="en-US" altLang="ko-KR" sz="1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865184" y="2081650"/>
            <a:ext cx="5739936" cy="10441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09574" y="6092782"/>
            <a:ext cx="871949" cy="323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등록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511077" y="6092782"/>
            <a:ext cx="871949" cy="323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목록보기</a:t>
            </a:r>
            <a:endParaRPr lang="ko-KR" altLang="en-US" sz="10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96992" y="375328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71664" y="4346230"/>
            <a:ext cx="1089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내용</a:t>
            </a:r>
            <a:endParaRPr lang="en-US" altLang="ko-KR" sz="10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872800" y="4346230"/>
            <a:ext cx="5739936" cy="14590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71664" y="3861048"/>
            <a:ext cx="1030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답</a:t>
            </a:r>
            <a:r>
              <a:rPr lang="ko-KR" altLang="en-US" sz="1600" b="1" dirty="0"/>
              <a:t>변</a:t>
            </a:r>
            <a:endParaRPr lang="en-US" altLang="ko-KR" sz="16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90440" y="2103684"/>
            <a:ext cx="4951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학습상담 신청은 어떻게 하나요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952082" y="4446256"/>
            <a:ext cx="5629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000" dirty="0"/>
              <a:t>담임선생님과의 학습상담을 희망하시는 경우 홈페이지 내의 상담 예약을 통해 </a:t>
            </a:r>
            <a:r>
              <a:rPr lang="en-US" altLang="ko-KR" sz="1000" dirty="0"/>
              <a:t>17:00~21:00</a:t>
            </a:r>
            <a:r>
              <a:rPr lang="ko-KR" altLang="en-US" sz="1000" dirty="0"/>
              <a:t>까지 학원에서 </a:t>
            </a:r>
            <a:r>
              <a:rPr lang="ko-KR" altLang="en-US" sz="1000" dirty="0" smtClean="0"/>
              <a:t>상담 가능합니다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단</a:t>
            </a:r>
            <a:r>
              <a:rPr lang="en-US" altLang="ko-KR" sz="1000" dirty="0"/>
              <a:t>, </a:t>
            </a:r>
            <a:r>
              <a:rPr lang="ko-KR" altLang="en-US" sz="1000" dirty="0"/>
              <a:t>수업시간 및 </a:t>
            </a:r>
            <a:r>
              <a:rPr lang="ko-KR" altLang="en-US" sz="1000" dirty="0" smtClean="0"/>
              <a:t>수업 준비시간을 </a:t>
            </a:r>
            <a:r>
              <a:rPr lang="ko-KR" altLang="en-US" sz="1000" dirty="0"/>
              <a:t>피하여 </a:t>
            </a:r>
            <a:r>
              <a:rPr lang="ko-KR" altLang="en-US" sz="1000" dirty="0" smtClean="0"/>
              <a:t>상담 예약이 가능하십니다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aphicFrame>
        <p:nvGraphicFramePr>
          <p:cNvPr id="32" name="Shape 721"/>
          <p:cNvGraphicFramePr/>
          <p:nvPr>
            <p:extLst>
              <p:ext uri="{D42A27DB-BD31-4B8C-83A1-F6EECF244321}">
                <p14:modId xmlns:p14="http://schemas.microsoft.com/office/powerpoint/2010/main" val="1224034480"/>
              </p:ext>
            </p:extLst>
          </p:nvPr>
        </p:nvGraphicFramePr>
        <p:xfrm>
          <a:off x="7092280" y="548680"/>
          <a:ext cx="2051720" cy="30934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자주하는 질문을 입력하는 텍스트 창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자주하는 질문의 답변을 입력하는 텍스트 창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목록보기 버튼을 누르면 자주하는 질문 목록으로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 버튼을 누르면 글이 등록된다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등록이 완료되면 자주하는 질문 목록으로 이동한다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736058" y="200365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755576" y="422108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395536" y="602128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5580112" y="602128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자주하는 질문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질문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답변 등록하기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8352928" y="14427"/>
            <a:ext cx="611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최병</a:t>
            </a:r>
            <a:r>
              <a:rPr lang="ko-KR" altLang="en-US" sz="1000" dirty="0"/>
              <a:t>훈</a:t>
            </a:r>
          </a:p>
        </p:txBody>
      </p:sp>
    </p:spTree>
    <p:extLst>
      <p:ext uri="{BB962C8B-B14F-4D97-AF65-F5344CB8AC3E}">
        <p14:creationId xmlns:p14="http://schemas.microsoft.com/office/powerpoint/2010/main" val="8281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404664"/>
            <a:ext cx="6768752" cy="6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6491" y="548680"/>
            <a:ext cx="6550778" cy="7194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자주하는 질문 목록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자주하는 질문 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목록 보기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325" y="1420513"/>
            <a:ext cx="6550778" cy="50328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90890" y="605081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03708" y="6050818"/>
            <a:ext cx="20013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19563" y="605081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39756" y="605081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45491" y="605081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05465" y="2542086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14904" y="2524627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7448" y="4571266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7448" y="5147330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63941" y="508633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403648" y="2552477"/>
            <a:ext cx="397917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학습 상담 신청은 어떻게 하나요</a:t>
            </a:r>
            <a:r>
              <a:rPr lang="en-US" altLang="ko-KR" sz="800" dirty="0" smtClean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81614" y="4588099"/>
            <a:ext cx="410445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아테네 학원의 학습 과정은 어떻게 구성되어 있나요</a:t>
            </a:r>
            <a:r>
              <a:rPr lang="en-US" altLang="ko-KR" sz="800" dirty="0" smtClean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81614" y="5152402"/>
            <a:ext cx="42873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비밀번호를 분실했습니다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391297" y="2546661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2018-01-05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360790" y="4593300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2017-12-05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60790" y="5169364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2017-11-05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293332" y="208288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347955" y="2099021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번호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569860" y="2099021"/>
            <a:ext cx="149092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질문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692479" y="2126961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등록 일자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260265" y="559728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16080" y="3014193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388955" y="3031026"/>
            <a:ext cx="410445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아테네 학원의 학습 과정은 어떻게 구성되어 있나요</a:t>
            </a:r>
            <a:r>
              <a:rPr lang="en-US" altLang="ko-KR" sz="800" dirty="0" smtClean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68131" y="3036227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2017-12-05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02495" y="300644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22691" y="3522410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18598" y="4051226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03435" y="4567187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788107" y="3627221"/>
            <a:ext cx="348864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º º </a:t>
            </a:r>
            <a:r>
              <a:rPr lang="en-US" altLang="ko-KR" sz="800" dirty="0">
                <a:solidFill>
                  <a:schemeClr val="tx1"/>
                </a:solidFill>
              </a:rPr>
              <a:t>º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97286" y="4154199"/>
            <a:ext cx="348864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º º </a:t>
            </a:r>
            <a:r>
              <a:rPr lang="en-US" altLang="ko-KR" sz="800" dirty="0">
                <a:solidFill>
                  <a:schemeClr val="tx1"/>
                </a:solidFill>
              </a:rPr>
              <a:t>º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4" name="Shape 721"/>
          <p:cNvGraphicFramePr/>
          <p:nvPr>
            <p:extLst>
              <p:ext uri="{D42A27DB-BD31-4B8C-83A1-F6EECF244321}">
                <p14:modId xmlns:p14="http://schemas.microsoft.com/office/powerpoint/2010/main" val="399186815"/>
              </p:ext>
            </p:extLst>
          </p:nvPr>
        </p:nvGraphicFramePr>
        <p:xfrm>
          <a:off x="7092280" y="548680"/>
          <a:ext cx="2051720" cy="29715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질문의 제목을 클릭하면 답변이 나온다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질문과 답변을 볼 수 있는 상세 페이지로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 smtClean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1832133" y="242459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5452899" y="595079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1970816" y="2536515"/>
            <a:ext cx="2952328" cy="4639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자주하는 질문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목록 보기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84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404664"/>
            <a:ext cx="6768752" cy="6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6491" y="548680"/>
            <a:ext cx="6550778" cy="7194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자주하는 질문 답변 상세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자주하는 질문 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질문 답변 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6491" y="1412776"/>
            <a:ext cx="6550778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38065" y="1551273"/>
            <a:ext cx="1030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질</a:t>
            </a:r>
            <a:r>
              <a:rPr lang="ko-KR" altLang="en-US" sz="1600" b="1" dirty="0"/>
              <a:t>문</a:t>
            </a:r>
            <a:endParaRPr lang="en-US" altLang="ko-KR" sz="1600" b="1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62485" y="2078566"/>
            <a:ext cx="1089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내용</a:t>
            </a:r>
            <a:endParaRPr lang="en-US" altLang="ko-KR" sz="1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65184" y="2081650"/>
            <a:ext cx="5739936" cy="10441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91839" y="6092782"/>
            <a:ext cx="871949" cy="323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511077" y="6092782"/>
            <a:ext cx="871949" cy="323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96992" y="375328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71664" y="4346230"/>
            <a:ext cx="1089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내용</a:t>
            </a:r>
            <a:endParaRPr lang="en-US" altLang="ko-KR" sz="10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872800" y="4346230"/>
            <a:ext cx="5739936" cy="14590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71664" y="3861048"/>
            <a:ext cx="1030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답</a:t>
            </a:r>
            <a:r>
              <a:rPr lang="ko-KR" altLang="en-US" sz="1600" b="1" dirty="0"/>
              <a:t>변</a:t>
            </a:r>
            <a:endParaRPr lang="en-US" altLang="ko-KR" sz="16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90440" y="2103684"/>
            <a:ext cx="4951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학습상담 신청은 어떻게 하나요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952082" y="4446256"/>
            <a:ext cx="5629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000" dirty="0"/>
              <a:t>담임선생님과의 학습상담을 희망하시는 경우 홈페이지 내의 상담 예약을 통해 </a:t>
            </a:r>
            <a:r>
              <a:rPr lang="en-US" altLang="ko-KR" sz="1000" dirty="0"/>
              <a:t>17:00~21:00</a:t>
            </a:r>
            <a:r>
              <a:rPr lang="ko-KR" altLang="en-US" sz="1000" dirty="0"/>
              <a:t>까지 학원에서 </a:t>
            </a:r>
            <a:r>
              <a:rPr lang="ko-KR" altLang="en-US" sz="1000" dirty="0" smtClean="0"/>
              <a:t>상담 가능합니다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단</a:t>
            </a:r>
            <a:r>
              <a:rPr lang="en-US" altLang="ko-KR" sz="1000" dirty="0"/>
              <a:t>, </a:t>
            </a:r>
            <a:r>
              <a:rPr lang="ko-KR" altLang="en-US" sz="1000" dirty="0"/>
              <a:t>수업시간 및 </a:t>
            </a:r>
            <a:r>
              <a:rPr lang="ko-KR" altLang="en-US" sz="1000" dirty="0" smtClean="0"/>
              <a:t>수업 준비시간을 </a:t>
            </a:r>
            <a:r>
              <a:rPr lang="ko-KR" altLang="en-US" sz="1000" dirty="0"/>
              <a:t>피하여 </a:t>
            </a:r>
            <a:r>
              <a:rPr lang="ko-KR" altLang="en-US" sz="1000" dirty="0" smtClean="0"/>
              <a:t>상담 예약이 가능하십니다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736058" y="200365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755576" y="422108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395536" y="602128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1462377" y="602128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graphicFrame>
        <p:nvGraphicFramePr>
          <p:cNvPr id="38" name="Shape 721"/>
          <p:cNvGraphicFramePr/>
          <p:nvPr>
            <p:extLst>
              <p:ext uri="{D42A27DB-BD31-4B8C-83A1-F6EECF244321}">
                <p14:modId xmlns:p14="http://schemas.microsoft.com/office/powerpoint/2010/main" val="3040855312"/>
              </p:ext>
            </p:extLst>
          </p:nvPr>
        </p:nvGraphicFramePr>
        <p:xfrm>
          <a:off x="7092280" y="548680"/>
          <a:ext cx="2051720" cy="27890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질문 내용 출력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질문 답변 출력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질문과 답변 모두 삭제버튼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질문과 답변을 수정할 수 있도록 수정페이지로 이동한다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삭제 버튼 클릭 시 재확인 창이 뜨고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Yes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버튼을 누르면 삭제가 된다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</a:t>
                      </a: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6047560" y="3166731"/>
            <a:ext cx="2671740" cy="1387068"/>
            <a:chOff x="6047560" y="3166731"/>
            <a:chExt cx="2671740" cy="1387068"/>
          </a:xfrm>
        </p:grpSpPr>
        <p:sp>
          <p:nvSpPr>
            <p:cNvPr id="40" name="직사각형 39"/>
            <p:cNvSpPr/>
            <p:nvPr/>
          </p:nvSpPr>
          <p:spPr>
            <a:xfrm>
              <a:off x="6047560" y="3166731"/>
              <a:ext cx="2671740" cy="13870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01774" y="3860265"/>
              <a:ext cx="2160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정말 삭제하시겠습니까</a:t>
              </a:r>
              <a:r>
                <a:rPr lang="en-US" altLang="ko-KR" sz="1400" dirty="0" smtClean="0"/>
                <a:t>?</a:t>
              </a:r>
              <a:endParaRPr lang="ko-KR" altLang="en-US" sz="1400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6384357" y="4225105"/>
              <a:ext cx="923204" cy="22316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Yes</a:t>
              </a:r>
              <a:endParaRPr lang="ko-KR" altLang="en-US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7459674" y="4225104"/>
              <a:ext cx="923204" cy="223163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6949173" y="3266758"/>
              <a:ext cx="945735" cy="59350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!</a:t>
              </a:r>
              <a:endPara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5939548" y="304690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0396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496" y="615218"/>
            <a:ext cx="1440000" cy="62427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1692" y="330524"/>
            <a:ext cx="4320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Wrapper</a:t>
            </a:r>
            <a:r>
              <a:rPr lang="en-US" altLang="ko-KR" sz="1000" dirty="0"/>
              <a:t> width : 1920px, height : 1080px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1475496" y="615217"/>
            <a:ext cx="5534946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645" y="719193"/>
            <a:ext cx="1368152" cy="6022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97210" y="1413024"/>
            <a:ext cx="5413232" cy="43202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Shape 721"/>
          <p:cNvGraphicFramePr/>
          <p:nvPr>
            <p:extLst>
              <p:ext uri="{D42A27DB-BD31-4B8C-83A1-F6EECF244321}">
                <p14:modId xmlns:p14="http://schemas.microsoft.com/office/powerpoint/2010/main" val="2876972393"/>
              </p:ext>
            </p:extLst>
          </p:nvPr>
        </p:nvGraphicFramePr>
        <p:xfrm>
          <a:off x="7092280" y="548680"/>
          <a:ext cx="2051720" cy="25922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width 100% height : 10%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width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: 20% height : 98%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width : 70% height :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70%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width : 100%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height : 10%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603217" y="5949280"/>
            <a:ext cx="5424693" cy="7920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 페이지 레이아웃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734128" y="84787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175559" y="85769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1672121" y="156128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672121" y="603022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950152" y="1528610"/>
            <a:ext cx="21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50152" y="5949280"/>
            <a:ext cx="168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391583" y="756650"/>
            <a:ext cx="1685744" cy="751837"/>
            <a:chOff x="253553" y="1890747"/>
            <a:chExt cx="1685744" cy="751837"/>
          </a:xfrm>
        </p:grpSpPr>
        <p:sp>
          <p:nvSpPr>
            <p:cNvPr id="29" name="TextBox 28"/>
            <p:cNvSpPr txBox="1"/>
            <p:nvPr/>
          </p:nvSpPr>
          <p:spPr>
            <a:xfrm>
              <a:off x="253553" y="1890747"/>
              <a:ext cx="117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Menu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3553" y="2273252"/>
              <a:ext cx="1685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</a:t>
              </a:r>
              <a:r>
                <a:rPr lang="ko-KR" altLang="en-US" dirty="0"/>
                <a:t>고정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79712" y="763237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 - </a:t>
            </a:r>
            <a:r>
              <a:rPr lang="ko-KR" altLang="en-US" dirty="0"/>
              <a:t>고정</a:t>
            </a:r>
          </a:p>
        </p:txBody>
      </p:sp>
    </p:spTree>
    <p:extLst>
      <p:ext uri="{BB962C8B-B14F-4D97-AF65-F5344CB8AC3E}">
        <p14:creationId xmlns:p14="http://schemas.microsoft.com/office/powerpoint/2010/main" val="29045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404664"/>
            <a:ext cx="6768752" cy="6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6491" y="548680"/>
            <a:ext cx="6550778" cy="7194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자주하는 질문 답변 수</a:t>
            </a:r>
            <a:r>
              <a:rPr lang="ko-KR" altLang="en-US" sz="1600" b="1" dirty="0">
                <a:solidFill>
                  <a:schemeClr val="tx1"/>
                </a:solidFill>
              </a:rPr>
              <a:t>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자주하는 질문 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질문 답변 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6491" y="1412776"/>
            <a:ext cx="6550778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38065" y="1551273"/>
            <a:ext cx="1030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질</a:t>
            </a:r>
            <a:r>
              <a:rPr lang="ko-KR" altLang="en-US" sz="1600" b="1" dirty="0"/>
              <a:t>문</a:t>
            </a:r>
            <a:endParaRPr lang="en-US" altLang="ko-KR" sz="1600" b="1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62485" y="2078566"/>
            <a:ext cx="1089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내용</a:t>
            </a:r>
            <a:endParaRPr lang="en-US" altLang="ko-KR" sz="1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65184" y="2081650"/>
            <a:ext cx="5739936" cy="10441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91839" y="6092782"/>
            <a:ext cx="871949" cy="323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511077" y="6092782"/>
            <a:ext cx="871949" cy="323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목</a:t>
            </a:r>
            <a:r>
              <a:rPr lang="ko-KR" altLang="en-US" sz="1000" dirty="0"/>
              <a:t>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96992" y="375328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71664" y="4346230"/>
            <a:ext cx="1089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내용</a:t>
            </a:r>
            <a:endParaRPr lang="en-US" altLang="ko-KR" sz="10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872800" y="4346230"/>
            <a:ext cx="5739936" cy="14590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010ECA8-06E6-48B0-988D-9616FBD2F9F9}"/>
              </a:ext>
            </a:extLst>
          </p:cNvPr>
          <p:cNvSpPr txBox="1"/>
          <p:nvPr/>
        </p:nvSpPr>
        <p:spPr>
          <a:xfrm>
            <a:off x="371664" y="3861048"/>
            <a:ext cx="1030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답</a:t>
            </a:r>
            <a:r>
              <a:rPr lang="ko-KR" altLang="en-US" sz="1600" b="1" dirty="0"/>
              <a:t>변</a:t>
            </a:r>
            <a:endParaRPr lang="en-US" altLang="ko-KR" sz="16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90440" y="2103684"/>
            <a:ext cx="4951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학습상담 신청은 어떻게 하나요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952082" y="4446256"/>
            <a:ext cx="5629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000" dirty="0"/>
              <a:t>담임선생님과의 학습상담을 희망하시는 경우 홈페이지 내의 상담 예약을 통해 </a:t>
            </a:r>
            <a:r>
              <a:rPr lang="en-US" altLang="ko-KR" sz="1000" dirty="0"/>
              <a:t>17:00~21:00</a:t>
            </a:r>
            <a:r>
              <a:rPr lang="ko-KR" altLang="en-US" sz="1000" dirty="0"/>
              <a:t>까지 학원에서 </a:t>
            </a:r>
            <a:r>
              <a:rPr lang="ko-KR" altLang="en-US" sz="1000" dirty="0" smtClean="0"/>
              <a:t>상담 가능합니다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단</a:t>
            </a:r>
            <a:r>
              <a:rPr lang="en-US" altLang="ko-KR" sz="1000" dirty="0"/>
              <a:t>, </a:t>
            </a:r>
            <a:r>
              <a:rPr lang="ko-KR" altLang="en-US" sz="1000" dirty="0"/>
              <a:t>수업시간 및 </a:t>
            </a:r>
            <a:r>
              <a:rPr lang="ko-KR" altLang="en-US" sz="1000" dirty="0" smtClean="0"/>
              <a:t>수업 준비시간을 </a:t>
            </a:r>
            <a:r>
              <a:rPr lang="ko-KR" altLang="en-US" sz="1000" dirty="0"/>
              <a:t>피하여 </a:t>
            </a:r>
            <a:r>
              <a:rPr lang="ko-KR" altLang="en-US" sz="1000" dirty="0" smtClean="0"/>
              <a:t>상담 예약이 가능하십니다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736058" y="200365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755576" y="422108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395536" y="602128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1462377" y="602128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graphicFrame>
        <p:nvGraphicFramePr>
          <p:cNvPr id="20" name="Shape 721"/>
          <p:cNvGraphicFramePr/>
          <p:nvPr>
            <p:extLst>
              <p:ext uri="{D42A27DB-BD31-4B8C-83A1-F6EECF244321}">
                <p14:modId xmlns:p14="http://schemas.microsoft.com/office/powerpoint/2010/main" val="1486693858"/>
              </p:ext>
            </p:extLst>
          </p:nvPr>
        </p:nvGraphicFramePr>
        <p:xfrm>
          <a:off x="7092280" y="548680"/>
          <a:ext cx="2051720" cy="28313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질문 내용을 수정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할 수 있도록 텍스트박스 생성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질문 답변을 수정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할 수 있도록 텍스트 박스 생성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질문 목록으로 이동할 수 있는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변경사항을 저장 하는 버튼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498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404664"/>
            <a:ext cx="6768752" cy="6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6491" y="548680"/>
            <a:ext cx="6550778" cy="7194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자주하는 질문 목록보기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자주하는 질문 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목록보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기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6491" y="1420513"/>
            <a:ext cx="6550778" cy="50328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90890" y="605081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03708" y="6050818"/>
            <a:ext cx="20013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19563" y="605081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39756" y="605081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45491" y="6050818"/>
            <a:ext cx="20013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05465" y="2542086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25921" y="2524627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5937" y="4846691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96992" y="3022980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95937" y="5422755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85975" y="5361764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403648" y="2552477"/>
            <a:ext cx="397917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학습 상담 신청은 어떻게 하나요</a:t>
            </a:r>
            <a:r>
              <a:rPr lang="en-US" altLang="ko-KR" sz="800" dirty="0" smtClean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8" y="4863524"/>
            <a:ext cx="410445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아테네 학원의 학습 과정은 어떻게 구성되어 있나요</a:t>
            </a:r>
            <a:r>
              <a:rPr lang="en-US" altLang="ko-KR" sz="800" dirty="0" smtClean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03648" y="5427827"/>
            <a:ext cx="42873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아이디를 찾고 싶습니다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391297" y="2546661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2020-10-10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382824" y="4868725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2020-10-01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82824" y="5444789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2020-09-28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293332" y="208288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347955" y="2099021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번호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569860" y="2099021"/>
            <a:ext cx="149092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질문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692479" y="2126961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등록 일자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72901" y="1625922"/>
            <a:ext cx="1174763" cy="323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질문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답변 등록</a:t>
            </a:r>
            <a:endParaRPr lang="ko-KR" altLang="en-US" sz="10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306171" y="4838947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282299" y="5872707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오른쪽 화살표 33"/>
          <p:cNvSpPr/>
          <p:nvPr/>
        </p:nvSpPr>
        <p:spPr>
          <a:xfrm>
            <a:off x="650196" y="3376746"/>
            <a:ext cx="23197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190017" y="3164847"/>
            <a:ext cx="44008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900" dirty="0"/>
              <a:t>담임선생님과의 학습상담을 희망하시는 경우 홈페이지 내의 상담 예약을 통해 </a:t>
            </a:r>
            <a:r>
              <a:rPr lang="en-US" altLang="ko-KR" sz="900" dirty="0"/>
              <a:t>17:00~21:00</a:t>
            </a:r>
            <a:r>
              <a:rPr lang="ko-KR" altLang="en-US" sz="900" dirty="0"/>
              <a:t>까지 학원에서 </a:t>
            </a:r>
            <a:r>
              <a:rPr lang="ko-KR" altLang="en-US" sz="900" dirty="0" smtClean="0"/>
              <a:t>상담 가능합니다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단</a:t>
            </a:r>
            <a:r>
              <a:rPr lang="en-US" altLang="ko-KR" sz="900" dirty="0"/>
              <a:t>, </a:t>
            </a:r>
            <a:r>
              <a:rPr lang="ko-KR" altLang="en-US" sz="900" dirty="0"/>
              <a:t>수업시간 및 </a:t>
            </a:r>
            <a:r>
              <a:rPr lang="ko-KR" altLang="en-US" sz="900" dirty="0" smtClean="0"/>
              <a:t>수업 준비시간을 </a:t>
            </a:r>
            <a:r>
              <a:rPr lang="ko-KR" altLang="en-US" sz="900" dirty="0"/>
              <a:t>피하여 </a:t>
            </a:r>
            <a:r>
              <a:rPr lang="ko-KR" altLang="en-US" sz="900" dirty="0" smtClean="0"/>
              <a:t>상담 예약이 가능합니다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84" name="직사각형 83"/>
          <p:cNvSpPr/>
          <p:nvPr/>
        </p:nvSpPr>
        <p:spPr>
          <a:xfrm>
            <a:off x="304593" y="3820272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04593" y="4396336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262103" y="4335345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368759" y="3837105"/>
            <a:ext cx="410445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아테네 학원의 학습 과정은 어떻게 구성되어 있나요</a:t>
            </a:r>
            <a:r>
              <a:rPr lang="en-US" altLang="ko-KR" sz="800" dirty="0" smtClean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368759" y="4401408"/>
            <a:ext cx="42873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비밀번호를 분실했습니다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347935" y="3842306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2020-10-05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347935" y="4418370"/>
            <a:ext cx="139640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2020-10-03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282299" y="3812528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970816" y="2536515"/>
            <a:ext cx="2952328" cy="4639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5648146" y="3252362"/>
            <a:ext cx="476381" cy="2846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6148906" y="3248000"/>
            <a:ext cx="476381" cy="284650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6117232" y="4124721"/>
            <a:ext cx="2671740" cy="13870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6471446" y="4818255"/>
            <a:ext cx="216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정말 삭제하시겠습니까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6454029" y="5183095"/>
            <a:ext cx="923204" cy="2231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Yes</a:t>
            </a:r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7529346" y="5183094"/>
            <a:ext cx="923204" cy="223163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100" name="타원 99"/>
          <p:cNvSpPr/>
          <p:nvPr/>
        </p:nvSpPr>
        <p:spPr>
          <a:xfrm>
            <a:off x="7018845" y="4224748"/>
            <a:ext cx="945735" cy="59350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!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꺾인 연결선 36"/>
          <p:cNvCxnSpPr>
            <a:stCxn id="95" idx="3"/>
            <a:endCxn id="96" idx="0"/>
          </p:cNvCxnSpPr>
          <p:nvPr/>
        </p:nvCxnSpPr>
        <p:spPr>
          <a:xfrm>
            <a:off x="6625287" y="3390325"/>
            <a:ext cx="827815" cy="7343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Shape 721"/>
          <p:cNvGraphicFramePr/>
          <p:nvPr>
            <p:extLst>
              <p:ext uri="{D42A27DB-BD31-4B8C-83A1-F6EECF244321}">
                <p14:modId xmlns:p14="http://schemas.microsoft.com/office/powerpoint/2010/main" val="248607859"/>
              </p:ext>
            </p:extLst>
          </p:nvPr>
        </p:nvGraphicFramePr>
        <p:xfrm>
          <a:off x="7092280" y="548680"/>
          <a:ext cx="2051720" cy="35447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목록보기를 누르면 공지 사항 목록으로 이동한다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.(26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페이지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질문의 제목을 클릭하면 답변이 나온다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.(36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 참고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현재 활성화 되어있는 창은 파란색으로 표시된다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나머지는 흰색</a:t>
                      </a:r>
                      <a:endParaRPr lang="ko-KR" altLang="ko-KR" sz="800" dirty="0" smtClean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글을 수정할 수 있는 버튼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 시 질문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답변 등록하기로 이동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(34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글을 삭제할 수 있는 버튼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 창이 나온다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Yes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를 눌렀을 시 해당 글이 삭제된다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삭제 완료 후 자주하는 질문 목록보기로 이동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현재 페이지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1832133" y="242459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251520" y="155679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5452899" y="595079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5582945" y="3171477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6058312" y="316539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1F3C976B-AE0D-4382-A968-57FFC67DFFC3}"/>
              </a:ext>
            </a:extLst>
          </p:cNvPr>
          <p:cNvSpPr/>
          <p:nvPr/>
        </p:nvSpPr>
        <p:spPr>
          <a:xfrm>
            <a:off x="6012160" y="402103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자주하는 질문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목록보기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상세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2046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3" y="615216"/>
            <a:ext cx="6830930" cy="8695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9513" y="5949280"/>
            <a:ext cx="6778060" cy="7920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720" y="583843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5303803" y="866142"/>
            <a:ext cx="1458692" cy="398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로그아웃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003" y="5632427"/>
            <a:ext cx="350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Footer</a:t>
            </a:r>
            <a:r>
              <a:rPr lang="en-US" altLang="ko-KR" sz="1000" dirty="0"/>
              <a:t> width : 100%, height : 10%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5014637" y="94144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97207" y="368995"/>
            <a:ext cx="350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Header</a:t>
            </a:r>
            <a:r>
              <a:rPr lang="en-US" altLang="ko-KR" sz="1000" dirty="0"/>
              <a:t> width : 100%, height : 10%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033719" y="942200"/>
            <a:ext cx="2980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FF0000"/>
                </a:solidFill>
              </a:rPr>
              <a:t>Admin_Logout</a:t>
            </a:r>
            <a:r>
              <a:rPr lang="en-US" altLang="ko-KR" sz="1000" dirty="0"/>
              <a:t> width : 150px, height : 25px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49751" y="6091408"/>
            <a:ext cx="53383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900" dirty="0"/>
              <a:t>(</a:t>
            </a:r>
            <a:r>
              <a:rPr lang="ko-KR" altLang="en-US" sz="900" dirty="0"/>
              <a:t>주</a:t>
            </a:r>
            <a:r>
              <a:rPr lang="en-US" altLang="ko-KR" sz="900" dirty="0"/>
              <a:t>)</a:t>
            </a:r>
            <a:r>
              <a:rPr lang="ko-KR" altLang="en-US" sz="900" dirty="0"/>
              <a:t>아테네 영</a:t>
            </a:r>
            <a:r>
              <a:rPr lang="en-US" altLang="ko-KR" sz="900" dirty="0"/>
              <a:t>/</a:t>
            </a:r>
            <a:r>
              <a:rPr lang="ko-KR" altLang="en-US" sz="900" dirty="0"/>
              <a:t>수 학원</a:t>
            </a:r>
            <a:r>
              <a:rPr lang="en-US" altLang="ko-KR" sz="900" dirty="0"/>
              <a:t> | </a:t>
            </a:r>
            <a:r>
              <a:rPr lang="ko-KR" altLang="en-US" sz="900" dirty="0"/>
              <a:t>대표 공민우 </a:t>
            </a:r>
            <a:r>
              <a:rPr lang="en-US" altLang="ko-KR" sz="900" dirty="0"/>
              <a:t>| </a:t>
            </a:r>
            <a:r>
              <a:rPr lang="ko-KR" altLang="en-US" sz="900" dirty="0"/>
              <a:t>사업자등록번호 </a:t>
            </a:r>
            <a:r>
              <a:rPr lang="en-US" altLang="ko-KR" sz="900" dirty="0"/>
              <a:t>001-01-00001 | </a:t>
            </a:r>
            <a:r>
              <a:rPr lang="ko-KR" altLang="en-US" sz="900" dirty="0"/>
              <a:t>문의 전화 </a:t>
            </a:r>
            <a:r>
              <a:rPr lang="en-US" altLang="ko-KR" sz="900" dirty="0"/>
              <a:t>02 001 0001(0002)</a:t>
            </a:r>
          </a:p>
          <a:p>
            <a:pPr fontAlgn="base">
              <a:lnSpc>
                <a:spcPct val="150000"/>
              </a:lnSpc>
            </a:pPr>
            <a:r>
              <a:rPr lang="ko-KR" altLang="en-US" sz="900" dirty="0"/>
              <a:t>본점 왕십리 </a:t>
            </a:r>
            <a:r>
              <a:rPr lang="ko-KR" altLang="en-US" sz="900" dirty="0" err="1"/>
              <a:t>무학로</a:t>
            </a:r>
            <a:r>
              <a:rPr lang="ko-KR" altLang="en-US" sz="900" dirty="0"/>
              <a:t> 성동빌딩 </a:t>
            </a:r>
            <a:r>
              <a:rPr lang="en-US" altLang="ko-KR" sz="900" dirty="0"/>
              <a:t>4</a:t>
            </a:r>
            <a:r>
              <a:rPr lang="ko-KR" altLang="en-US" sz="900" dirty="0"/>
              <a:t>층  </a:t>
            </a:r>
            <a:r>
              <a:rPr lang="en-US" altLang="ko-KR" sz="900" dirty="0"/>
              <a:t>| </a:t>
            </a:r>
            <a:r>
              <a:rPr lang="ko-KR" altLang="en-US" sz="900" dirty="0"/>
              <a:t>문의 메일 </a:t>
            </a:r>
            <a:r>
              <a:rPr lang="en-US" altLang="ko-KR" sz="900" dirty="0"/>
              <a:t>joy3968@naver.com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 페이지 </a:t>
            </a:r>
            <a:r>
              <a:rPr lang="en-US" altLang="ko-KR" sz="1000" dirty="0"/>
              <a:t>Header / Footer</a:t>
            </a:r>
            <a:endParaRPr lang="ko-KR" altLang="en-US" sz="1000" dirty="0"/>
          </a:p>
        </p:txBody>
      </p:sp>
      <p:graphicFrame>
        <p:nvGraphicFramePr>
          <p:cNvPr id="22" name="Shape 721"/>
          <p:cNvGraphicFramePr/>
          <p:nvPr>
            <p:extLst>
              <p:ext uri="{D42A27DB-BD31-4B8C-83A1-F6EECF244321}">
                <p14:modId xmlns:p14="http://schemas.microsoft.com/office/powerpoint/2010/main" val="2126954825"/>
              </p:ext>
            </p:extLst>
          </p:nvPr>
        </p:nvGraphicFramePr>
        <p:xfrm>
          <a:off x="7092280" y="548680"/>
          <a:ext cx="2051720" cy="27065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 시 관리자 페이지에서 로그아웃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메인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회사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학원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정보 표시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5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496" y="548680"/>
            <a:ext cx="1656184" cy="618718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7030" y="572763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93597" y="1174863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Home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597" y="1651110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선생님 관리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3597" y="2143127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학생 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3597" y="2635144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학부모 관리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3597" y="706989"/>
            <a:ext cx="1548016" cy="467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597" y="3124436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상담 관리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9580" y="3616453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</a:t>
            </a:r>
            <a:r>
              <a:rPr lang="ko-KR" altLang="en-US" sz="1000" dirty="0">
                <a:solidFill>
                  <a:schemeClr val="tx1"/>
                </a:solidFill>
              </a:rPr>
              <a:t>의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9580" y="4108470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3597" y="5085235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통계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84922" y="1220816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284922" y="1666880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1284420" y="2220176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284420" y="2706510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284922" y="3170389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284420" y="3662406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290066" y="4154423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284420" y="5131188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42" name="직사각형 41"/>
          <p:cNvSpPr/>
          <p:nvPr/>
        </p:nvSpPr>
        <p:spPr>
          <a:xfrm>
            <a:off x="2274703" y="940926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선생님 관리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66028" y="956696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2274703" y="1432943"/>
            <a:ext cx="1548016" cy="387247"/>
          </a:xfrm>
          <a:prstGeom prst="rect">
            <a:avLst/>
          </a:prstGeom>
          <a:solidFill>
            <a:srgbClr val="EBF1DE">
              <a:alpha val="45098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재직중인 선생님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274703" y="1820190"/>
            <a:ext cx="1548016" cy="387247"/>
          </a:xfrm>
          <a:prstGeom prst="rect">
            <a:avLst/>
          </a:prstGeom>
          <a:solidFill>
            <a:srgbClr val="EBF1DE">
              <a:alpha val="45098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퇴사 선생님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355976" y="940926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학생 관리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47301" y="956696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48" name="직사각형 47"/>
          <p:cNvSpPr/>
          <p:nvPr/>
        </p:nvSpPr>
        <p:spPr>
          <a:xfrm>
            <a:off x="4355976" y="1432943"/>
            <a:ext cx="1548016" cy="387247"/>
          </a:xfrm>
          <a:prstGeom prst="rect">
            <a:avLst/>
          </a:prstGeom>
          <a:solidFill>
            <a:srgbClr val="EBF1DE">
              <a:alpha val="45098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수강생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355976" y="1820190"/>
            <a:ext cx="1548016" cy="387247"/>
          </a:xfrm>
          <a:prstGeom prst="rect">
            <a:avLst/>
          </a:prstGeom>
          <a:solidFill>
            <a:srgbClr val="EBF1DE">
              <a:alpha val="45098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퇴원생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274703" y="2460501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학부모 관리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6028" y="2476271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2274703" y="2952518"/>
            <a:ext cx="1548016" cy="387247"/>
          </a:xfrm>
          <a:prstGeom prst="rect">
            <a:avLst/>
          </a:prstGeom>
          <a:solidFill>
            <a:srgbClr val="EBF1DE">
              <a:alpha val="45098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학부모 목록보기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58262" y="2460501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상담 관리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49587" y="2476271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56" name="직사각형 55"/>
          <p:cNvSpPr/>
          <p:nvPr/>
        </p:nvSpPr>
        <p:spPr>
          <a:xfrm>
            <a:off x="4358262" y="2952518"/>
            <a:ext cx="1548016" cy="387247"/>
          </a:xfrm>
          <a:prstGeom prst="rect">
            <a:avLst/>
          </a:prstGeom>
          <a:solidFill>
            <a:srgbClr val="EBF1DE">
              <a:alpha val="45098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상담 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74703" y="3556085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강의 </a:t>
            </a:r>
            <a:r>
              <a:rPr lang="ko-KR" altLang="en-US" sz="10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66028" y="3571855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60" name="직사각형 59"/>
          <p:cNvSpPr/>
          <p:nvPr/>
        </p:nvSpPr>
        <p:spPr>
          <a:xfrm>
            <a:off x="2274703" y="4048102"/>
            <a:ext cx="1548016" cy="387247"/>
          </a:xfrm>
          <a:prstGeom prst="rect">
            <a:avLst/>
          </a:prstGeom>
          <a:solidFill>
            <a:srgbClr val="EBF1DE">
              <a:alpha val="45098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등록하기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274703" y="4435349"/>
            <a:ext cx="1548016" cy="387247"/>
          </a:xfrm>
          <a:prstGeom prst="rect">
            <a:avLst/>
          </a:prstGeom>
          <a:solidFill>
            <a:srgbClr val="EBF1DE">
              <a:alpha val="45098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결제 현황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358262" y="3555271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관리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49587" y="3571041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64" name="직사각형 63"/>
          <p:cNvSpPr/>
          <p:nvPr/>
        </p:nvSpPr>
        <p:spPr>
          <a:xfrm>
            <a:off x="4358262" y="4047288"/>
            <a:ext cx="1548016" cy="387247"/>
          </a:xfrm>
          <a:prstGeom prst="rect">
            <a:avLst/>
          </a:prstGeom>
          <a:solidFill>
            <a:srgbClr val="EBF1DE">
              <a:alpha val="45098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 등록하기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358262" y="4434535"/>
            <a:ext cx="1548016" cy="387247"/>
          </a:xfrm>
          <a:prstGeom prst="rect">
            <a:avLst/>
          </a:prstGeom>
          <a:solidFill>
            <a:srgbClr val="EBF1DE">
              <a:alpha val="45098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목록보기</a:t>
            </a:r>
          </a:p>
        </p:txBody>
      </p:sp>
      <p:graphicFrame>
        <p:nvGraphicFramePr>
          <p:cNvPr id="66" name="Shape 721"/>
          <p:cNvGraphicFramePr/>
          <p:nvPr>
            <p:extLst>
              <p:ext uri="{D42A27DB-BD31-4B8C-83A1-F6EECF244321}">
                <p14:modId xmlns:p14="http://schemas.microsoft.com/office/powerpoint/2010/main" val="2767288542"/>
              </p:ext>
            </p:extLst>
          </p:nvPr>
        </p:nvGraphicFramePr>
        <p:xfrm>
          <a:off x="7092280" y="548680"/>
          <a:ext cx="2051720" cy="27065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 하위메뉴들이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Drop-down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형식으로 출력된다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출력되는 하위메뉴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780706" y="11018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관리자페이지 </a:t>
            </a:r>
            <a:r>
              <a:rPr lang="en-US" altLang="ko-KR" sz="1000" dirty="0"/>
              <a:t>– Left menu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723615" y="448652"/>
            <a:ext cx="298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메인메뉴</a:t>
            </a:r>
            <a:r>
              <a:rPr lang="ko-KR" altLang="en-US" sz="1000" dirty="0"/>
              <a:t> </a:t>
            </a:r>
            <a:r>
              <a:rPr lang="en-US" altLang="ko-KR" sz="1000" dirty="0"/>
              <a:t>width : 350px, height : 150px</a:t>
            </a:r>
          </a:p>
          <a:p>
            <a:r>
              <a:rPr lang="ko-KR" altLang="en-US" sz="1000" b="1" dirty="0">
                <a:solidFill>
                  <a:srgbClr val="FF0000"/>
                </a:solidFill>
              </a:rPr>
              <a:t>하위메뉴</a:t>
            </a:r>
            <a:r>
              <a:rPr lang="ko-KR" altLang="en-US" sz="1000" dirty="0"/>
              <a:t> </a:t>
            </a:r>
            <a:r>
              <a:rPr lang="en-US" altLang="ko-KR" sz="1000" dirty="0"/>
              <a:t>width : 350px, height : 125px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394225" y="648707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35496" y="302461"/>
            <a:ext cx="350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Admin_menu</a:t>
            </a:r>
            <a:r>
              <a:rPr lang="en-US" altLang="ko-KR" sz="1000" dirty="0"/>
              <a:t> width : 20%, height : 100%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2274702" y="5052833"/>
            <a:ext cx="1538939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통계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274703" y="5933176"/>
            <a:ext cx="1538939" cy="387247"/>
          </a:xfrm>
          <a:prstGeom prst="rect">
            <a:avLst/>
          </a:prstGeom>
          <a:solidFill>
            <a:srgbClr val="EBF1DE">
              <a:alpha val="45098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 월별 학생수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274703" y="5545929"/>
            <a:ext cx="1538938" cy="387247"/>
          </a:xfrm>
          <a:prstGeom prst="rect">
            <a:avLst/>
          </a:prstGeom>
          <a:solidFill>
            <a:srgbClr val="EBF1DE">
              <a:alpha val="45098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월별 수익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41078" y="5092504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75" name="직사각형 74"/>
          <p:cNvSpPr/>
          <p:nvPr/>
        </p:nvSpPr>
        <p:spPr>
          <a:xfrm>
            <a:off x="2274703" y="6320423"/>
            <a:ext cx="1538938" cy="387247"/>
          </a:xfrm>
          <a:prstGeom prst="rect">
            <a:avLst/>
          </a:prstGeom>
          <a:solidFill>
            <a:srgbClr val="EBF1DE">
              <a:alpha val="45098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선생님 별 학생수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63833" y="5054517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자주하는 질문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365638" y="5546700"/>
            <a:ext cx="1546211" cy="387247"/>
          </a:xfrm>
          <a:prstGeom prst="rect">
            <a:avLst/>
          </a:prstGeom>
          <a:solidFill>
            <a:srgbClr val="EBF1DE">
              <a:alpha val="45098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질문 답변 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65638" y="5942892"/>
            <a:ext cx="1555423" cy="387247"/>
          </a:xfrm>
          <a:prstGeom prst="rect">
            <a:avLst/>
          </a:prstGeom>
          <a:solidFill>
            <a:srgbClr val="EBF1DE">
              <a:alpha val="45098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 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1065" y="4600215"/>
            <a:ext cx="1548016" cy="492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자주하는 질문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82582" y="4611551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5547167" y="5078436"/>
            <a:ext cx="31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618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 메인 페이지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5496" y="548679"/>
            <a:ext cx="6984776" cy="62646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Admin_Reserve</a:t>
            </a:r>
            <a:r>
              <a:rPr lang="en-US" altLang="ko-KR" sz="1000" dirty="0"/>
              <a:t> width : 100%, height : 100%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3851793" y="659197"/>
            <a:ext cx="3088014" cy="18336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57241" y="3101194"/>
            <a:ext cx="1367177" cy="7896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4218" y="3103714"/>
            <a:ext cx="1367177" cy="7896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20602" y="3117957"/>
            <a:ext cx="1367177" cy="7896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47819" y="3117957"/>
            <a:ext cx="1367177" cy="7896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60378" y="4336648"/>
            <a:ext cx="1367177" cy="7896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7355" y="4339168"/>
            <a:ext cx="1367177" cy="7896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23739" y="4353411"/>
            <a:ext cx="1367177" cy="7896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50956" y="4353411"/>
            <a:ext cx="1367177" cy="7896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60378" y="5525615"/>
            <a:ext cx="1367177" cy="7896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7355" y="5528135"/>
            <a:ext cx="1367177" cy="7896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23739" y="5542378"/>
            <a:ext cx="1367177" cy="7896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450956" y="5542378"/>
            <a:ext cx="1367177" cy="7896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2395" y="3789040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공민우 선생님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085295" y="3792815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김태일 선생님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848656" y="3792815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최병훈 선생님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-108520" y="2276872"/>
            <a:ext cx="1981273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선생님 현황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5409" y="4985605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문승한 선생님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85295" y="4997328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김찬중 선생님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851793" y="5012348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공민우 선생님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579010" y="5012348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공민우 선생님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92272" y="6237312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공민우 선생님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085295" y="6245515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공민우 선생님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851793" y="6230907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공민우 선생님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575873" y="6245515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공민우 선생님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79010" y="3796590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이동현 선생님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-612576" y="2708920"/>
            <a:ext cx="360040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전체 선생님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ㅣ</a:t>
            </a:r>
            <a:r>
              <a:rPr lang="ko-KR" altLang="en-US" sz="1100" dirty="0" smtClean="0">
                <a:solidFill>
                  <a:schemeClr val="tx1"/>
                </a:solidFill>
              </a:rPr>
              <a:t> 수학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ㅣ</a:t>
            </a:r>
            <a:r>
              <a:rPr lang="ko-KR" altLang="en-US" sz="1100" dirty="0" smtClean="0">
                <a:solidFill>
                  <a:schemeClr val="tx1"/>
                </a:solidFill>
              </a:rPr>
              <a:t> 영어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2272" y="3296734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092780" y="3296734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848656" y="3279971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575873" y="3279971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579010" y="4532188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848656" y="4515425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85295" y="4515425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92272" y="4515425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5409" y="5704392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85295" y="5723976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51793" y="5706912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575873" y="5723976"/>
            <a:ext cx="111106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-335936" y="689911"/>
            <a:ext cx="2708159" cy="4391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20</a:t>
            </a:r>
            <a:r>
              <a:rPr lang="ko-KR" altLang="en-US" sz="1600" dirty="0">
                <a:solidFill>
                  <a:schemeClr val="tx1"/>
                </a:solidFill>
              </a:rPr>
              <a:t>년 </a:t>
            </a:r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r>
              <a:rPr lang="ko-KR" altLang="en-US" sz="1600" dirty="0">
                <a:solidFill>
                  <a:schemeClr val="tx1"/>
                </a:solidFill>
              </a:rPr>
              <a:t>월 </a:t>
            </a:r>
            <a:r>
              <a:rPr lang="en-US" altLang="ko-KR" sz="1600" dirty="0">
                <a:solidFill>
                  <a:schemeClr val="tx1"/>
                </a:solidFill>
              </a:rPr>
              <a:t>27</a:t>
            </a:r>
            <a:r>
              <a:rPr lang="ko-KR" altLang="en-US" sz="16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044258" y="1214312"/>
            <a:ext cx="2708159" cy="4391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일별 선생님 등록 수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8" name="Shape 721"/>
          <p:cNvGraphicFramePr/>
          <p:nvPr>
            <p:extLst>
              <p:ext uri="{D42A27DB-BD31-4B8C-83A1-F6EECF244321}">
                <p14:modId xmlns:p14="http://schemas.microsoft.com/office/powerpoint/2010/main" val="195982834"/>
              </p:ext>
            </p:extLst>
          </p:nvPr>
        </p:nvGraphicFramePr>
        <p:xfrm>
          <a:off x="7092280" y="548680"/>
          <a:ext cx="2051720" cy="29426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날짜를 표시한다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당일 신규등록 학생수를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차트로 보여준다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선생님들의 사진을 보여준다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탭을 구성하여 전체 선생님과 수학 선생님 영어 선생님을 구분하여 보여준다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1837588" y="69748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4098465" y="133266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1503340" y="301792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936322" y="1129081"/>
            <a:ext cx="1548016" cy="1184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204901" y="301792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941214" y="301792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6686941" y="302660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3912963" y="741746"/>
            <a:ext cx="803053" cy="387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선생</a:t>
            </a:r>
            <a:r>
              <a:rPr lang="ko-KR" altLang="en-US" sz="1100" dirty="0">
                <a:solidFill>
                  <a:schemeClr val="tx1"/>
                </a:solidFill>
              </a:rPr>
              <a:t>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775957" y="741747"/>
            <a:ext cx="1051127" cy="387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학생</a:t>
            </a:r>
            <a:r>
              <a:rPr lang="en-US" altLang="ko-KR" sz="1100" dirty="0" smtClean="0">
                <a:solidFill>
                  <a:schemeClr val="tx1"/>
                </a:solidFill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</a:rPr>
              <a:t>학부모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79512" y="265288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045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66127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9 page</a:t>
            </a:r>
            <a:endParaRPr lang="ko-KR" altLang="en-US" sz="1000" dirty="0"/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xmlns="" id="{E2E07550-3D2C-4623-8D14-F32FA5CF5588}"/>
              </a:ext>
            </a:extLst>
          </p:cNvPr>
          <p:cNvSpPr txBox="1"/>
          <p:nvPr/>
        </p:nvSpPr>
        <p:spPr>
          <a:xfrm>
            <a:off x="1547664" y="2967335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선생님 관리</a:t>
            </a:r>
          </a:p>
        </p:txBody>
      </p:sp>
    </p:spTree>
    <p:extLst>
      <p:ext uri="{BB962C8B-B14F-4D97-AF65-F5344CB8AC3E}">
        <p14:creationId xmlns:p14="http://schemas.microsoft.com/office/powerpoint/2010/main" val="18333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직사각형 138"/>
          <p:cNvSpPr/>
          <p:nvPr/>
        </p:nvSpPr>
        <p:spPr>
          <a:xfrm>
            <a:off x="35496" y="404664"/>
            <a:ext cx="6984776" cy="6408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D6CF89E-11E8-4324-8D3F-92B53DA78825}"/>
              </a:ext>
            </a:extLst>
          </p:cNvPr>
          <p:cNvSpPr/>
          <p:nvPr/>
        </p:nvSpPr>
        <p:spPr>
          <a:xfrm>
            <a:off x="237573" y="1507023"/>
            <a:ext cx="6550778" cy="479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12599" y="549327"/>
            <a:ext cx="6550778" cy="7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재직중인 선생님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선생님 관리 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재직중인 선생님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01" name="Shape 721"/>
          <p:cNvGraphicFramePr/>
          <p:nvPr>
            <p:extLst>
              <p:ext uri="{D42A27DB-BD31-4B8C-83A1-F6EECF244321}">
                <p14:modId xmlns:p14="http://schemas.microsoft.com/office/powerpoint/2010/main" val="2382396860"/>
              </p:ext>
            </p:extLst>
          </p:nvPr>
        </p:nvGraphicFramePr>
        <p:xfrm>
          <a:off x="7092280" y="548680"/>
          <a:ext cx="2051720" cy="3308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View profile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에 커서를 올렸을 시 흰색에서 파란색으로 색이 변하며 클릭 시에 선생님 세부사항을 보는 새로운 창이 나온다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선생님 등록 시 올렸던 사진을 목록에 띄운다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>
          <a:xfrm>
            <a:off x="416793" y="2384194"/>
            <a:ext cx="1695106" cy="1741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83084" y="3174419"/>
            <a:ext cx="1377567" cy="9530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공민우 선생님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729901" y="2576257"/>
            <a:ext cx="1083933" cy="948299"/>
          </a:xfrm>
          <a:prstGeom prst="ellipse">
            <a:avLst/>
          </a:prstGeom>
          <a:solidFill>
            <a:schemeClr val="accent3">
              <a:lumMod val="75000"/>
              <a:alpha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  <a:ea typeface="MD개성체" panose="02020603020101020101" pitchFamily="18" charset="-127"/>
              </a:rPr>
              <a:t>사진</a:t>
            </a:r>
            <a:endParaRPr lang="ko-KR" altLang="en-US" b="1" dirty="0">
              <a:solidFill>
                <a:schemeClr val="tx1"/>
              </a:solidFill>
              <a:latin typeface="+mj-lt"/>
              <a:ea typeface="MD개성체" panose="02020603020101020101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24315" y="3758443"/>
            <a:ext cx="1695106" cy="367558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  <a:ea typeface="MD개성체" panose="02020603020101020101" pitchFamily="18" charset="-127"/>
              </a:rPr>
              <a:t>View profile</a:t>
            </a:r>
            <a:endParaRPr lang="ko-KR" altLang="en-US" sz="1200" dirty="0">
              <a:solidFill>
                <a:schemeClr val="tx1"/>
              </a:solidFill>
              <a:latin typeface="+mj-lt"/>
              <a:ea typeface="MD개성체" panose="02020603020101020101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694326" y="2384193"/>
            <a:ext cx="1695106" cy="1741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2889742" y="3174418"/>
            <a:ext cx="1377567" cy="9530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김태일 선생님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999912" y="2576256"/>
            <a:ext cx="1083933" cy="948299"/>
          </a:xfrm>
          <a:prstGeom prst="ellipse">
            <a:avLst/>
          </a:prstGeom>
          <a:solidFill>
            <a:schemeClr val="accent3">
              <a:lumMod val="75000"/>
              <a:alpha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사진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2694326" y="3758442"/>
            <a:ext cx="1695106" cy="367558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  <a:ea typeface="MD개성체" panose="02020603020101020101" pitchFamily="18" charset="-127"/>
              </a:rPr>
              <a:t>View profile</a:t>
            </a:r>
            <a:endParaRPr lang="ko-KR" altLang="en-US" sz="1200" dirty="0">
              <a:solidFill>
                <a:schemeClr val="tx1"/>
              </a:solidFill>
              <a:latin typeface="+mj-lt"/>
              <a:ea typeface="MD개성체" panose="02020603020101020101" pitchFamily="18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943980" y="2384192"/>
            <a:ext cx="1695106" cy="1741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5139396" y="3174417"/>
            <a:ext cx="1377567" cy="9530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최병훈 선생님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5249566" y="2576255"/>
            <a:ext cx="1083933" cy="948299"/>
          </a:xfrm>
          <a:prstGeom prst="ellipse">
            <a:avLst/>
          </a:prstGeom>
          <a:solidFill>
            <a:schemeClr val="accent3">
              <a:lumMod val="75000"/>
              <a:alpha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사진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4943980" y="3758441"/>
            <a:ext cx="1695106" cy="367558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  <a:ea typeface="MD개성체" panose="02020603020101020101" pitchFamily="18" charset="-127"/>
              </a:rPr>
              <a:t>View profile</a:t>
            </a:r>
            <a:endParaRPr lang="ko-KR" altLang="en-US" sz="1200" dirty="0">
              <a:solidFill>
                <a:schemeClr val="tx1"/>
              </a:solidFill>
              <a:latin typeface="+mj-lt"/>
              <a:ea typeface="MD개성체" panose="02020603020101020101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16792" y="4346529"/>
            <a:ext cx="1695106" cy="1741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583083" y="5136754"/>
            <a:ext cx="1377567" cy="9530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이동현 선생님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729900" y="4538592"/>
            <a:ext cx="1083933" cy="948299"/>
          </a:xfrm>
          <a:prstGeom prst="ellipse">
            <a:avLst/>
          </a:prstGeom>
          <a:solidFill>
            <a:schemeClr val="accent3">
              <a:lumMod val="75000"/>
              <a:alpha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사진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424314" y="5720778"/>
            <a:ext cx="1695106" cy="367558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  <a:ea typeface="MD개성체" panose="02020603020101020101" pitchFamily="18" charset="-127"/>
              </a:rPr>
              <a:t>View profile</a:t>
            </a:r>
            <a:endParaRPr lang="ko-KR" altLang="en-US" sz="1200" dirty="0">
              <a:solidFill>
                <a:schemeClr val="tx1"/>
              </a:solidFill>
              <a:latin typeface="+mj-lt"/>
              <a:ea typeface="MD개성체" panose="02020603020101020101" pitchFamily="18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694325" y="4346528"/>
            <a:ext cx="1695106" cy="1741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2889741" y="5136753"/>
            <a:ext cx="1377567" cy="9530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문승한 선생님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2999911" y="4538591"/>
            <a:ext cx="1083933" cy="948299"/>
          </a:xfrm>
          <a:prstGeom prst="ellipse">
            <a:avLst/>
          </a:prstGeom>
          <a:solidFill>
            <a:schemeClr val="accent3">
              <a:lumMod val="75000"/>
              <a:alpha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사진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2694325" y="5720777"/>
            <a:ext cx="1695106" cy="367558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  <a:ea typeface="MD개성체" panose="02020603020101020101" pitchFamily="18" charset="-127"/>
              </a:rPr>
              <a:t>View profile</a:t>
            </a:r>
            <a:endParaRPr lang="ko-KR" altLang="en-US" sz="1200" dirty="0">
              <a:solidFill>
                <a:schemeClr val="tx1"/>
              </a:solidFill>
              <a:latin typeface="+mj-lt"/>
              <a:ea typeface="MD개성체" panose="02020603020101020101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943979" y="4346527"/>
            <a:ext cx="1695106" cy="1741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5139395" y="5136752"/>
            <a:ext cx="1377567" cy="9530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김찬중 선생님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5249565" y="4538590"/>
            <a:ext cx="1083933" cy="948299"/>
          </a:xfrm>
          <a:prstGeom prst="ellipse">
            <a:avLst/>
          </a:prstGeom>
          <a:solidFill>
            <a:schemeClr val="accent3">
              <a:lumMod val="75000"/>
              <a:alpha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사진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4943979" y="5720776"/>
            <a:ext cx="1695106" cy="367558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  <a:ea typeface="MD개성체" panose="02020603020101020101" pitchFamily="18" charset="-127"/>
              </a:rPr>
              <a:t>View profile</a:t>
            </a:r>
            <a:endParaRPr lang="ko-KR" altLang="en-US" sz="1200" dirty="0">
              <a:solidFill>
                <a:schemeClr val="tx1"/>
              </a:solidFill>
              <a:latin typeface="+mj-lt"/>
              <a:ea typeface="MD개성체" panose="02020603020101020101" pitchFamily="18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13876" y="384219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45" name="직사각형 144"/>
          <p:cNvSpPr/>
          <p:nvPr/>
        </p:nvSpPr>
        <p:spPr>
          <a:xfrm>
            <a:off x="513876" y="257625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cxnSp>
        <p:nvCxnSpPr>
          <p:cNvPr id="154" name="꺾인 연결선 153"/>
          <p:cNvCxnSpPr>
            <a:stCxn id="105" idx="3"/>
          </p:cNvCxnSpPr>
          <p:nvPr/>
        </p:nvCxnSpPr>
        <p:spPr>
          <a:xfrm>
            <a:off x="2119421" y="3942222"/>
            <a:ext cx="352517" cy="22950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274707" y="6309320"/>
            <a:ext cx="444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커서 올렸을 시</a:t>
            </a:r>
            <a:r>
              <a:rPr lang="en-US" altLang="ko-KR" sz="1400" dirty="0"/>
              <a:t>(Hover)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흰색 </a:t>
            </a:r>
            <a:r>
              <a:rPr lang="en-US" altLang="ko-KR" sz="1400" dirty="0"/>
              <a:t>-&gt; </a:t>
            </a:r>
            <a:r>
              <a:rPr lang="ko-KR" altLang="en-US" sz="1400" dirty="0"/>
              <a:t>파란색으로 전환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DBC0E5-DA2C-4ABD-81F4-485664DAC46D}"/>
              </a:ext>
            </a:extLst>
          </p:cNvPr>
          <p:cNvSpPr txBox="1"/>
          <p:nvPr/>
        </p:nvSpPr>
        <p:spPr>
          <a:xfrm>
            <a:off x="3780706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선생님 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재직중인 선생님</a:t>
            </a:r>
          </a:p>
        </p:txBody>
      </p:sp>
    </p:spTree>
    <p:extLst>
      <p:ext uri="{BB962C8B-B14F-4D97-AF65-F5344CB8AC3E}">
        <p14:creationId xmlns:p14="http://schemas.microsoft.com/office/powerpoint/2010/main" val="29045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5503</TotalTime>
  <Words>4208</Words>
  <Application>Microsoft Office PowerPoint</Application>
  <PresentationFormat>화면 슬라이드 쇼(4:3)</PresentationFormat>
  <Paragraphs>1715</Paragraphs>
  <Slides>41</Slides>
  <Notes>12</Notes>
  <HiddenSlides>2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43" baseType="lpstr"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mrhi6006@naver.com</dc:creator>
  <cp:lastModifiedBy>User</cp:lastModifiedBy>
  <cp:revision>316</cp:revision>
  <dcterms:created xsi:type="dcterms:W3CDTF">2020-10-26T06:55:47Z</dcterms:created>
  <dcterms:modified xsi:type="dcterms:W3CDTF">2020-12-01T10:58:00Z</dcterms:modified>
</cp:coreProperties>
</file>