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61" r:id="rId3"/>
    <p:sldId id="362" r:id="rId4"/>
    <p:sldId id="363" r:id="rId5"/>
    <p:sldId id="364" r:id="rId6"/>
    <p:sldId id="365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3" r:id="rId15"/>
    <p:sldId id="374" r:id="rId16"/>
    <p:sldId id="375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6" r:id="rId28"/>
    <p:sldId id="387" r:id="rId29"/>
    <p:sldId id="388" r:id="rId30"/>
    <p:sldId id="389" r:id="rId31"/>
    <p:sldId id="390" r:id="rId32"/>
    <p:sldId id="391" r:id="rId33"/>
    <p:sldId id="392" r:id="rId34"/>
    <p:sldId id="393" r:id="rId35"/>
  </p:sldIdLst>
  <p:sldSz cx="12192000" cy="6858000"/>
  <p:notesSz cx="12192000" cy="6858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63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29488"/>
            <a:ext cx="1035812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33395" y="1691462"/>
            <a:ext cx="6125209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33395" y="1691462"/>
            <a:ext cx="6125209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Microsoft JhengHei"/>
                <a:cs typeface="Microsoft JhengHe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8811" y="6465214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6840"/>
              </a:lnSpc>
              <a:spcBef>
                <a:spcPts val="100"/>
              </a:spcBef>
            </a:pPr>
            <a:r>
              <a:rPr spc="-5" dirty="0"/>
              <a:t>Git與GitHub</a:t>
            </a:r>
          </a:p>
          <a:p>
            <a:pPr marL="635" algn="ctr">
              <a:lnSpc>
                <a:spcPts val="6840"/>
              </a:lnSpc>
            </a:pPr>
            <a:r>
              <a:rPr dirty="0"/>
              <a:t>軟體創作歷程管理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14600" y="3499531"/>
            <a:ext cx="7848600" cy="1888979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0"/>
              </a:spcBef>
            </a:pPr>
            <a:r>
              <a:rPr lang="en-US" altLang="zh-TW" sz="2400" dirty="0" smtClean="0">
                <a:latin typeface="Microsoft JhengHei"/>
                <a:cs typeface="Microsoft JhengHei"/>
              </a:rPr>
              <a:t>03</a:t>
            </a:r>
            <a:r>
              <a:rPr lang="zh-TW" altLang="en-US" sz="2400" dirty="0" smtClean="0">
                <a:latin typeface="Microsoft JhengHei"/>
                <a:cs typeface="Microsoft JhengHei"/>
              </a:rPr>
              <a:t> </a:t>
            </a:r>
            <a:r>
              <a:rPr lang="en-US" altLang="zh-TW" sz="2400" spc="5" dirty="0" smtClean="0">
                <a:latin typeface="Microsoft JhengHei Light"/>
                <a:cs typeface="Microsoft JhengHei Light"/>
              </a:rPr>
              <a:t>GitHub</a:t>
            </a:r>
            <a:r>
              <a:rPr lang="en-US" altLang="zh-TW" sz="2400" spc="-45" dirty="0" smtClean="0">
                <a:latin typeface="Microsoft JhengHei Light"/>
                <a:cs typeface="Microsoft JhengHei Light"/>
              </a:rPr>
              <a:t> </a:t>
            </a:r>
            <a:r>
              <a:rPr lang="zh-TW" altLang="en-US" sz="2400" spc="5" dirty="0">
                <a:latin typeface="Microsoft JhengHei Light"/>
                <a:cs typeface="Microsoft JhengHei Light"/>
              </a:rPr>
              <a:t>多</a:t>
            </a:r>
            <a:r>
              <a:rPr lang="zh-TW" altLang="en-US" sz="2400" spc="20" dirty="0">
                <a:latin typeface="Microsoft JhengHei Light"/>
                <a:cs typeface="Microsoft JhengHei Light"/>
              </a:rPr>
              <a:t>人</a:t>
            </a:r>
            <a:r>
              <a:rPr lang="zh-TW" altLang="en-US" sz="2400" spc="5" dirty="0">
                <a:latin typeface="Microsoft JhengHei Light"/>
                <a:cs typeface="Microsoft JhengHei Light"/>
              </a:rPr>
              <a:t>合作</a:t>
            </a:r>
            <a:r>
              <a:rPr lang="zh-TW" altLang="en-US" sz="2400" spc="-40" dirty="0">
                <a:latin typeface="Microsoft JhengHei Light"/>
                <a:cs typeface="Microsoft JhengHei Light"/>
              </a:rPr>
              <a:t> </a:t>
            </a:r>
            <a:endParaRPr lang="en-US" sz="2400" dirty="0" smtClean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endParaRPr lang="en-US" sz="2400" dirty="0" smtClean="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  <a:spcBef>
                <a:spcPts val="810"/>
              </a:spcBef>
            </a:pPr>
            <a:endParaRPr lang="en-US" sz="2400" dirty="0" smtClean="0">
              <a:latin typeface="Microsoft JhengHei"/>
              <a:cs typeface="Microsoft JhengHei"/>
            </a:endParaRPr>
          </a:p>
          <a:p>
            <a:pPr algn="ctr">
              <a:spcBef>
                <a:spcPts val="810"/>
              </a:spcBef>
            </a:pPr>
            <a:r>
              <a:rPr lang="zh-TW" altLang="en-US" sz="2400" dirty="0" smtClean="0">
                <a:latin typeface="Microsoft JhengHei"/>
                <a:cs typeface="Microsoft JhengHei"/>
              </a:rPr>
              <a:t>參考：逢甲大學資訊工程學系</a:t>
            </a:r>
            <a:r>
              <a:rPr sz="2400" dirty="0" err="1" smtClean="0">
                <a:latin typeface="Microsoft JhengHei"/>
                <a:cs typeface="Microsoft JhengHei"/>
              </a:rPr>
              <a:t>陳錫民</a:t>
            </a:r>
            <a:r>
              <a:rPr sz="2400" spc="-100" dirty="0" smtClean="0">
                <a:latin typeface="Microsoft JhengHei"/>
                <a:cs typeface="Microsoft JhengHei"/>
              </a:rPr>
              <a:t> </a:t>
            </a:r>
            <a:r>
              <a:rPr sz="2400" spc="-5" dirty="0" err="1" smtClean="0">
                <a:latin typeface="Microsoft JhengHei"/>
                <a:cs typeface="Microsoft JhengHei"/>
              </a:rPr>
              <a:t>教授</a:t>
            </a:r>
            <a:endParaRPr sz="2400" dirty="0">
              <a:latin typeface="Microsoft JhengHei"/>
              <a:cs typeface="Microsoft JhengHe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368" y="309372"/>
            <a:ext cx="4329189" cy="72085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97351" y="2467354"/>
            <a:ext cx="6802120" cy="4206240"/>
            <a:chOff x="3197351" y="2467354"/>
            <a:chExt cx="6802120" cy="42062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7351" y="2467354"/>
              <a:ext cx="6801611" cy="42059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80431" y="2467356"/>
              <a:ext cx="462280" cy="334010"/>
            </a:xfrm>
            <a:custGeom>
              <a:avLst/>
              <a:gdLst/>
              <a:ahLst/>
              <a:cxnLst/>
              <a:rect l="l" t="t" r="r" b="b"/>
              <a:pathLst>
                <a:path w="462279" h="334010">
                  <a:moveTo>
                    <a:pt x="166877" y="0"/>
                  </a:moveTo>
                  <a:lnTo>
                    <a:pt x="0" y="166878"/>
                  </a:lnTo>
                  <a:lnTo>
                    <a:pt x="166877" y="333756"/>
                  </a:lnTo>
                  <a:lnTo>
                    <a:pt x="166877" y="250317"/>
                  </a:lnTo>
                  <a:lnTo>
                    <a:pt x="461771" y="250317"/>
                  </a:lnTo>
                  <a:lnTo>
                    <a:pt x="461771" y="83439"/>
                  </a:lnTo>
                  <a:lnTo>
                    <a:pt x="166877" y="83439"/>
                  </a:lnTo>
                  <a:lnTo>
                    <a:pt x="16687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8829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GitHub</a:t>
            </a:r>
            <a:r>
              <a:rPr sz="4000" b="0" spc="-1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多人合</a:t>
            </a:r>
            <a:r>
              <a:rPr sz="4000" b="0" spc="-5" dirty="0">
                <a:latin typeface="Microsoft JhengHei Light"/>
                <a:cs typeface="Microsoft JhengHei Light"/>
              </a:rPr>
              <a:t>作</a:t>
            </a:r>
            <a:r>
              <a:rPr sz="4000" b="0" spc="-2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Fork</a:t>
            </a:r>
            <a:r>
              <a:rPr sz="4000" b="0" spc="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&amp;</a:t>
            </a:r>
            <a:r>
              <a:rPr sz="4000" b="0" spc="-1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Pull</a:t>
            </a:r>
            <a:r>
              <a:rPr sz="4000" b="0" spc="-20" dirty="0">
                <a:latin typeface="Microsoft JhengHei Light"/>
                <a:cs typeface="Microsoft JhengHei Light"/>
              </a:rPr>
              <a:t> Request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7312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自己的</a:t>
            </a:r>
            <a:r>
              <a:rPr sz="2800" spc="-30" dirty="0">
                <a:latin typeface="Microsoft JhengHei Light"/>
                <a:cs typeface="Microsoft JhengHei Light"/>
              </a:rPr>
              <a:t> </a:t>
            </a:r>
            <a:r>
              <a:rPr sz="2800" spc="-10" dirty="0">
                <a:latin typeface="Microsoft JhengHei Light"/>
                <a:cs typeface="Microsoft JhengHei Light"/>
              </a:rPr>
              <a:t>GitHub</a:t>
            </a:r>
            <a:r>
              <a:rPr sz="2800" spc="-15" dirty="0">
                <a:latin typeface="Microsoft JhengHei Light"/>
                <a:cs typeface="Microsoft JhengHei Light"/>
              </a:rPr>
              <a:t> </a:t>
            </a:r>
            <a:r>
              <a:rPr sz="2800" spc="-5" dirty="0">
                <a:latin typeface="Microsoft JhengHei Light"/>
                <a:cs typeface="Microsoft JhengHei Light"/>
              </a:rPr>
              <a:t>帳號底下的複製儲存庫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95144" y="2828544"/>
            <a:ext cx="7082028" cy="34701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8829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GitHub</a:t>
            </a:r>
            <a:r>
              <a:rPr sz="4000" b="0" spc="-1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多人合</a:t>
            </a:r>
            <a:r>
              <a:rPr sz="4000" b="0" spc="-5" dirty="0">
                <a:latin typeface="Microsoft JhengHei Light"/>
                <a:cs typeface="Microsoft JhengHei Light"/>
              </a:rPr>
              <a:t>作</a:t>
            </a:r>
            <a:r>
              <a:rPr sz="4000" b="0" spc="-2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Fork</a:t>
            </a:r>
            <a:r>
              <a:rPr sz="4000" b="0" spc="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&amp;</a:t>
            </a:r>
            <a:r>
              <a:rPr sz="4000" b="0" spc="-1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Pull</a:t>
            </a:r>
            <a:r>
              <a:rPr sz="4000" b="0" spc="-20" dirty="0">
                <a:latin typeface="Microsoft JhengHei Light"/>
                <a:cs typeface="Microsoft JhengHei Light"/>
              </a:rPr>
              <a:t> Request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05686"/>
            <a:ext cx="8829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開</a:t>
            </a:r>
            <a:r>
              <a:rPr sz="2800" spc="-10" dirty="0">
                <a:latin typeface="Microsoft JhengHei Light"/>
                <a:cs typeface="Microsoft JhengHei Light"/>
              </a:rPr>
              <a:t>啟</a:t>
            </a:r>
            <a:r>
              <a:rPr sz="2800" spc="-40" dirty="0">
                <a:latin typeface="Microsoft JhengHei Light"/>
                <a:cs typeface="Microsoft JhengHei Light"/>
              </a:rPr>
              <a:t>SourceTree，</a:t>
            </a:r>
            <a:r>
              <a:rPr sz="2800" spc="-5" dirty="0">
                <a:latin typeface="Microsoft JhengHei Light"/>
                <a:cs typeface="Microsoft JhengHei Light"/>
              </a:rPr>
              <a:t>將遠端儲存庫複製</a:t>
            </a:r>
            <a:r>
              <a:rPr sz="2800" dirty="0">
                <a:latin typeface="Microsoft JhengHei Light"/>
                <a:cs typeface="Microsoft JhengHei Light"/>
              </a:rPr>
              <a:t>到</a:t>
            </a:r>
            <a:r>
              <a:rPr sz="2800" spc="-5" dirty="0">
                <a:latin typeface="Microsoft JhengHei Light"/>
                <a:cs typeface="Microsoft JhengHei Light"/>
              </a:rPr>
              <a:t>本地</a:t>
            </a:r>
            <a:r>
              <a:rPr sz="2800" dirty="0">
                <a:latin typeface="Microsoft JhengHei Light"/>
                <a:cs typeface="Microsoft JhengHei Light"/>
              </a:rPr>
              <a:t>端</a:t>
            </a:r>
            <a:r>
              <a:rPr sz="2800" spc="-5" dirty="0">
                <a:latin typeface="Microsoft JhengHei Light"/>
                <a:cs typeface="Microsoft JhengHei Light"/>
              </a:rPr>
              <a:t>儲存庫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4223" y="3000755"/>
            <a:ext cx="5442204" cy="36636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61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6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-2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修改內容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786482"/>
            <a:ext cx="8531861" cy="47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修</a:t>
            </a:r>
            <a:r>
              <a:rPr sz="2800" spc="-10" dirty="0">
                <a:latin typeface="Microsoft JhengHei Light"/>
                <a:cs typeface="Microsoft JhengHei Light"/>
              </a:rPr>
              <a:t>改/</a:t>
            </a:r>
            <a:r>
              <a:rPr sz="2800" spc="-5" dirty="0">
                <a:latin typeface="Microsoft JhengHei Light"/>
                <a:cs typeface="Microsoft JhengHei Light"/>
              </a:rPr>
              <a:t>變工作目錄</a:t>
            </a:r>
            <a:r>
              <a:rPr sz="2800" spc="-10" dirty="0">
                <a:latin typeface="Microsoft JhengHei Light"/>
                <a:cs typeface="Microsoft JhengHei Light"/>
              </a:rPr>
              <a:t>(working</a:t>
            </a:r>
            <a:r>
              <a:rPr sz="2800" dirty="0">
                <a:latin typeface="Microsoft JhengHei Light"/>
                <a:cs typeface="Microsoft JhengHei Light"/>
              </a:rPr>
              <a:t> </a:t>
            </a:r>
            <a:r>
              <a:rPr sz="2800" spc="-15" dirty="0">
                <a:latin typeface="Microsoft JhengHei Light"/>
                <a:cs typeface="Microsoft JhengHei Light"/>
              </a:rPr>
              <a:t>tree)</a:t>
            </a:r>
            <a:r>
              <a:rPr sz="2800" spc="-5" dirty="0">
                <a:latin typeface="Microsoft JhengHei Light"/>
                <a:cs typeface="Microsoft JhengHei Light"/>
              </a:rPr>
              <a:t>中的</a:t>
            </a:r>
            <a:r>
              <a:rPr sz="2950" spc="-7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index.html</a:t>
            </a:r>
            <a:endParaRPr sz="2950" dirty="0">
              <a:latin typeface="Microsoft JhengHei Light"/>
              <a:cs typeface="Microsoft JhengHe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57272" y="2371344"/>
            <a:ext cx="5285740" cy="647700"/>
          </a:xfrm>
          <a:prstGeom prst="rect">
            <a:avLst/>
          </a:prstGeom>
          <a:ln w="9144">
            <a:solidFill>
              <a:srgbClr val="A6A6A6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latin typeface="Courier New"/>
                <a:cs typeface="Courier New"/>
              </a:rPr>
              <a:t>&lt;h1&gt;I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am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learning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pull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request.&lt;/h1&gt;</a:t>
            </a:r>
            <a:endParaRPr sz="1800">
              <a:latin typeface="Courier New"/>
              <a:cs typeface="Courier New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ourier New"/>
                <a:cs typeface="Courier New"/>
              </a:rPr>
              <a:t>&lt;img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src="git-logo.png"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height="100"&gt;</a:t>
            </a:r>
            <a:endParaRPr sz="1800">
              <a:latin typeface="Courier New"/>
              <a:cs typeface="Courier New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554223" y="3808476"/>
            <a:ext cx="8399145" cy="1983105"/>
            <a:chOff x="2554223" y="3808476"/>
            <a:chExt cx="8399145" cy="1983105"/>
          </a:xfrm>
        </p:grpSpPr>
        <p:sp>
          <p:nvSpPr>
            <p:cNvPr id="7" name="object 7"/>
            <p:cNvSpPr/>
            <p:nvPr/>
          </p:nvSpPr>
          <p:spPr>
            <a:xfrm>
              <a:off x="2554223" y="3886200"/>
              <a:ext cx="462280" cy="335280"/>
            </a:xfrm>
            <a:custGeom>
              <a:avLst/>
              <a:gdLst/>
              <a:ahLst/>
              <a:cxnLst/>
              <a:rect l="l" t="t" r="r" b="b"/>
              <a:pathLst>
                <a:path w="462280" h="335279">
                  <a:moveTo>
                    <a:pt x="294131" y="0"/>
                  </a:moveTo>
                  <a:lnTo>
                    <a:pt x="294131" y="83819"/>
                  </a:lnTo>
                  <a:lnTo>
                    <a:pt x="0" y="83819"/>
                  </a:lnTo>
                  <a:lnTo>
                    <a:pt x="0" y="251460"/>
                  </a:lnTo>
                  <a:lnTo>
                    <a:pt x="294131" y="251460"/>
                  </a:lnTo>
                  <a:lnTo>
                    <a:pt x="294131" y="335280"/>
                  </a:lnTo>
                  <a:lnTo>
                    <a:pt x="461771" y="167639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19671" y="3808476"/>
              <a:ext cx="4433316" cy="1982724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879092" y="2272283"/>
            <a:ext cx="7886700" cy="4396740"/>
            <a:chOff x="1879092" y="2272283"/>
            <a:chExt cx="7886700" cy="43967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3412" y="2272283"/>
              <a:ext cx="7612380" cy="439638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879092" y="3285743"/>
              <a:ext cx="6269990" cy="1763395"/>
            </a:xfrm>
            <a:custGeom>
              <a:avLst/>
              <a:gdLst/>
              <a:ahLst/>
              <a:cxnLst/>
              <a:rect l="l" t="t" r="r" b="b"/>
              <a:pathLst>
                <a:path w="6269990" h="1763395">
                  <a:moveTo>
                    <a:pt x="461772" y="310134"/>
                  </a:moveTo>
                  <a:lnTo>
                    <a:pt x="294894" y="143256"/>
                  </a:lnTo>
                  <a:lnTo>
                    <a:pt x="294894" y="226695"/>
                  </a:lnTo>
                  <a:lnTo>
                    <a:pt x="0" y="226695"/>
                  </a:lnTo>
                  <a:lnTo>
                    <a:pt x="0" y="393573"/>
                  </a:lnTo>
                  <a:lnTo>
                    <a:pt x="294894" y="393573"/>
                  </a:lnTo>
                  <a:lnTo>
                    <a:pt x="294894" y="477012"/>
                  </a:lnTo>
                  <a:lnTo>
                    <a:pt x="461772" y="310134"/>
                  </a:lnTo>
                  <a:close/>
                </a:path>
                <a:path w="6269990" h="1763395">
                  <a:moveTo>
                    <a:pt x="2089404" y="1596390"/>
                  </a:moveTo>
                  <a:lnTo>
                    <a:pt x="1922526" y="1429512"/>
                  </a:lnTo>
                  <a:lnTo>
                    <a:pt x="1922526" y="1512951"/>
                  </a:lnTo>
                  <a:lnTo>
                    <a:pt x="1626108" y="1512951"/>
                  </a:lnTo>
                  <a:lnTo>
                    <a:pt x="1626108" y="1679829"/>
                  </a:lnTo>
                  <a:lnTo>
                    <a:pt x="1922526" y="1679829"/>
                  </a:lnTo>
                  <a:lnTo>
                    <a:pt x="1922526" y="1763268"/>
                  </a:lnTo>
                  <a:lnTo>
                    <a:pt x="2089404" y="1596390"/>
                  </a:lnTo>
                  <a:close/>
                </a:path>
                <a:path w="6269990" h="1763395">
                  <a:moveTo>
                    <a:pt x="6269736" y="296418"/>
                  </a:moveTo>
                  <a:lnTo>
                    <a:pt x="6186297" y="296418"/>
                  </a:lnTo>
                  <a:lnTo>
                    <a:pt x="6186297" y="0"/>
                  </a:lnTo>
                  <a:lnTo>
                    <a:pt x="6019419" y="0"/>
                  </a:lnTo>
                  <a:lnTo>
                    <a:pt x="6019419" y="296418"/>
                  </a:lnTo>
                  <a:lnTo>
                    <a:pt x="5935980" y="296418"/>
                  </a:lnTo>
                  <a:lnTo>
                    <a:pt x="6102858" y="463296"/>
                  </a:lnTo>
                  <a:lnTo>
                    <a:pt x="6269736" y="29641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61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6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-2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修改內容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28168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查看檔案狀態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2631" y="4335779"/>
            <a:ext cx="1793875" cy="276225"/>
          </a:xfrm>
          <a:prstGeom prst="rect">
            <a:avLst/>
          </a:prstGeom>
          <a:solidFill>
            <a:srgbClr val="DAE2F3"/>
          </a:solidFill>
        </p:spPr>
        <p:txBody>
          <a:bodyPr vert="horz" wrap="square" lIns="0" tIns="368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PMingLiU-ExtB"/>
                <a:cs typeface="PMingLiU-ExtB"/>
              </a:rPr>
              <a:t>顯示與前版的差異</a:t>
            </a:r>
            <a:r>
              <a:rPr sz="1200" spc="-5" dirty="0">
                <a:latin typeface="Calibri"/>
                <a:cs typeface="Calibri"/>
              </a:rPr>
              <a:t>(dif</a:t>
            </a:r>
            <a:r>
              <a:rPr sz="1200" spc="15" dirty="0">
                <a:latin typeface="Calibri"/>
                <a:cs typeface="Calibri"/>
              </a:rPr>
              <a:t>f</a:t>
            </a:r>
            <a:r>
              <a:rPr sz="1200" dirty="0">
                <a:latin typeface="Calibri"/>
                <a:cs typeface="Calibri"/>
              </a:rPr>
              <a:t>)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2867" y="2430779"/>
            <a:ext cx="7237730" cy="4180840"/>
            <a:chOff x="2372867" y="2430779"/>
            <a:chExt cx="7237730" cy="4180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2867" y="2430779"/>
              <a:ext cx="7237476" cy="418028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8595" y="3665219"/>
              <a:ext cx="463550" cy="334010"/>
            </a:xfrm>
            <a:custGeom>
              <a:avLst/>
              <a:gdLst/>
              <a:ahLst/>
              <a:cxnLst/>
              <a:rect l="l" t="t" r="r" b="b"/>
              <a:pathLst>
                <a:path w="463550" h="334010">
                  <a:moveTo>
                    <a:pt x="166877" y="0"/>
                  </a:moveTo>
                  <a:lnTo>
                    <a:pt x="0" y="166877"/>
                  </a:lnTo>
                  <a:lnTo>
                    <a:pt x="166877" y="333755"/>
                  </a:lnTo>
                  <a:lnTo>
                    <a:pt x="166877" y="250316"/>
                  </a:lnTo>
                  <a:lnTo>
                    <a:pt x="463295" y="250316"/>
                  </a:lnTo>
                  <a:lnTo>
                    <a:pt x="463295" y="83438"/>
                  </a:lnTo>
                  <a:lnTo>
                    <a:pt x="166877" y="83438"/>
                  </a:lnTo>
                  <a:lnTo>
                    <a:pt x="16687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61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6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-2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修改內容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44170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30" dirty="0">
                <a:latin typeface="Microsoft JhengHei Light"/>
                <a:cs typeface="Microsoft JhengHei Light"/>
              </a:rPr>
              <a:t>Stage</a:t>
            </a:r>
            <a:r>
              <a:rPr sz="2800" spc="-5" dirty="0">
                <a:latin typeface="Microsoft JhengHei Light"/>
                <a:cs typeface="Microsoft JhengHei Light"/>
              </a:rPr>
              <a:t>修改</a:t>
            </a:r>
            <a:r>
              <a:rPr sz="2800" spc="-10" dirty="0">
                <a:latin typeface="Microsoft JhengHei Light"/>
                <a:cs typeface="Microsoft JhengHei Light"/>
              </a:rPr>
              <a:t>/</a:t>
            </a:r>
            <a:r>
              <a:rPr sz="2800" spc="-5" dirty="0">
                <a:latin typeface="Microsoft JhengHei Light"/>
                <a:cs typeface="Microsoft JhengHei Light"/>
              </a:rPr>
              <a:t>變更的檔案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08632" y="2353055"/>
            <a:ext cx="7155180" cy="4139565"/>
            <a:chOff x="2008632" y="2353055"/>
            <a:chExt cx="7155180" cy="41395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8632" y="2353055"/>
              <a:ext cx="7155180" cy="413311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35096" y="5727191"/>
              <a:ext cx="4845050" cy="765175"/>
            </a:xfrm>
            <a:custGeom>
              <a:avLst/>
              <a:gdLst/>
              <a:ahLst/>
              <a:cxnLst/>
              <a:rect l="l" t="t" r="r" b="b"/>
              <a:pathLst>
                <a:path w="4845050" h="765175">
                  <a:moveTo>
                    <a:pt x="463296" y="166878"/>
                  </a:moveTo>
                  <a:lnTo>
                    <a:pt x="296418" y="0"/>
                  </a:lnTo>
                  <a:lnTo>
                    <a:pt x="296418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6418" y="250317"/>
                  </a:lnTo>
                  <a:lnTo>
                    <a:pt x="296418" y="333756"/>
                  </a:lnTo>
                  <a:lnTo>
                    <a:pt x="463296" y="166878"/>
                  </a:lnTo>
                  <a:close/>
                </a:path>
                <a:path w="4845050" h="765175">
                  <a:moveTo>
                    <a:pt x="4844796" y="598170"/>
                  </a:moveTo>
                  <a:lnTo>
                    <a:pt x="4677918" y="431292"/>
                  </a:lnTo>
                  <a:lnTo>
                    <a:pt x="4677918" y="514731"/>
                  </a:lnTo>
                  <a:lnTo>
                    <a:pt x="4383024" y="514731"/>
                  </a:lnTo>
                  <a:lnTo>
                    <a:pt x="4383024" y="681609"/>
                  </a:lnTo>
                  <a:lnTo>
                    <a:pt x="4677918" y="681609"/>
                  </a:lnTo>
                  <a:lnTo>
                    <a:pt x="4677918" y="765048"/>
                  </a:lnTo>
                  <a:lnTo>
                    <a:pt x="4844796" y="59817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61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6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-2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修改內容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44932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交付修</a:t>
            </a:r>
            <a:r>
              <a:rPr sz="2800" spc="-10" dirty="0">
                <a:latin typeface="Microsoft JhengHei Light"/>
                <a:cs typeface="Microsoft JhengHei Light"/>
              </a:rPr>
              <a:t>改/</a:t>
            </a:r>
            <a:r>
              <a:rPr sz="2800" spc="-5" dirty="0">
                <a:latin typeface="Microsoft JhengHei Light"/>
                <a:cs typeface="Microsoft JhengHei Light"/>
              </a:rPr>
              <a:t>變更的檔案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21764" y="2542032"/>
            <a:ext cx="8061959" cy="4127500"/>
            <a:chOff x="1921764" y="2542032"/>
            <a:chExt cx="8061959" cy="41275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3412" y="2542032"/>
              <a:ext cx="7830311" cy="41270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921764" y="3217163"/>
              <a:ext cx="3481070" cy="879475"/>
            </a:xfrm>
            <a:custGeom>
              <a:avLst/>
              <a:gdLst/>
              <a:ahLst/>
              <a:cxnLst/>
              <a:rect l="l" t="t" r="r" b="b"/>
              <a:pathLst>
                <a:path w="3481070" h="879475">
                  <a:moveTo>
                    <a:pt x="461772" y="712470"/>
                  </a:moveTo>
                  <a:lnTo>
                    <a:pt x="294894" y="545592"/>
                  </a:lnTo>
                  <a:lnTo>
                    <a:pt x="294894" y="629031"/>
                  </a:lnTo>
                  <a:lnTo>
                    <a:pt x="0" y="629031"/>
                  </a:lnTo>
                  <a:lnTo>
                    <a:pt x="0" y="795909"/>
                  </a:lnTo>
                  <a:lnTo>
                    <a:pt x="294894" y="795909"/>
                  </a:lnTo>
                  <a:lnTo>
                    <a:pt x="294894" y="879348"/>
                  </a:lnTo>
                  <a:lnTo>
                    <a:pt x="461772" y="712470"/>
                  </a:lnTo>
                  <a:close/>
                </a:path>
                <a:path w="3481070" h="879475">
                  <a:moveTo>
                    <a:pt x="1908048" y="668274"/>
                  </a:moveTo>
                  <a:lnTo>
                    <a:pt x="1741170" y="501396"/>
                  </a:lnTo>
                  <a:lnTo>
                    <a:pt x="1741170" y="584835"/>
                  </a:lnTo>
                  <a:lnTo>
                    <a:pt x="1444752" y="584835"/>
                  </a:lnTo>
                  <a:lnTo>
                    <a:pt x="1444752" y="751713"/>
                  </a:lnTo>
                  <a:lnTo>
                    <a:pt x="1741170" y="751713"/>
                  </a:lnTo>
                  <a:lnTo>
                    <a:pt x="1741170" y="835152"/>
                  </a:lnTo>
                  <a:lnTo>
                    <a:pt x="1908048" y="668274"/>
                  </a:lnTo>
                  <a:close/>
                </a:path>
                <a:path w="3481070" h="879475">
                  <a:moveTo>
                    <a:pt x="3480816" y="296418"/>
                  </a:moveTo>
                  <a:lnTo>
                    <a:pt x="3397377" y="296418"/>
                  </a:lnTo>
                  <a:lnTo>
                    <a:pt x="3397377" y="0"/>
                  </a:lnTo>
                  <a:lnTo>
                    <a:pt x="3230499" y="0"/>
                  </a:lnTo>
                  <a:lnTo>
                    <a:pt x="3230499" y="296418"/>
                  </a:lnTo>
                  <a:lnTo>
                    <a:pt x="3147060" y="296418"/>
                  </a:lnTo>
                  <a:lnTo>
                    <a:pt x="3313938" y="463296"/>
                  </a:lnTo>
                  <a:lnTo>
                    <a:pt x="3480816" y="29641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46151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5" dirty="0">
                <a:latin typeface="Microsoft JhengHei Light"/>
                <a:cs typeface="Microsoft JhengHei Light"/>
              </a:rPr>
              <a:t>小量改</a:t>
            </a:r>
            <a:r>
              <a:rPr sz="4000" b="0" spc="-5" dirty="0">
                <a:latin typeface="Microsoft JhengHei Light"/>
                <a:cs typeface="Microsoft JhengHei Light"/>
              </a:rPr>
              <a:t>進</a:t>
            </a:r>
            <a:r>
              <a:rPr sz="4000" b="0" spc="-6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-2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修改內容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32740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檢視交付歷程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83407" y="2604516"/>
            <a:ext cx="5962015" cy="3919854"/>
            <a:chOff x="2883407" y="2604516"/>
            <a:chExt cx="5962015" cy="39198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3407" y="2604516"/>
              <a:ext cx="5961888" cy="391938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346704" y="2915411"/>
              <a:ext cx="3980815" cy="2376170"/>
            </a:xfrm>
            <a:custGeom>
              <a:avLst/>
              <a:gdLst/>
              <a:ahLst/>
              <a:cxnLst/>
              <a:rect l="l" t="t" r="r" b="b"/>
              <a:pathLst>
                <a:path w="3980815" h="2376170">
                  <a:moveTo>
                    <a:pt x="461772" y="166878"/>
                  </a:moveTo>
                  <a:lnTo>
                    <a:pt x="294894" y="0"/>
                  </a:lnTo>
                  <a:lnTo>
                    <a:pt x="294894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4894" y="250317"/>
                  </a:lnTo>
                  <a:lnTo>
                    <a:pt x="294894" y="333756"/>
                  </a:lnTo>
                  <a:lnTo>
                    <a:pt x="461772" y="166878"/>
                  </a:lnTo>
                  <a:close/>
                </a:path>
                <a:path w="3980815" h="2376170">
                  <a:moveTo>
                    <a:pt x="3980688" y="2209038"/>
                  </a:moveTo>
                  <a:lnTo>
                    <a:pt x="3813810" y="2042160"/>
                  </a:lnTo>
                  <a:lnTo>
                    <a:pt x="3813810" y="2125599"/>
                  </a:lnTo>
                  <a:lnTo>
                    <a:pt x="3517392" y="2125599"/>
                  </a:lnTo>
                  <a:lnTo>
                    <a:pt x="3517392" y="2292477"/>
                  </a:lnTo>
                  <a:lnTo>
                    <a:pt x="3813810" y="2292477"/>
                  </a:lnTo>
                  <a:lnTo>
                    <a:pt x="3813810" y="2375916"/>
                  </a:lnTo>
                  <a:lnTo>
                    <a:pt x="3980688" y="220903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3585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同步遠端儲</a:t>
            </a:r>
            <a:r>
              <a:rPr sz="4000" b="0" spc="-5" dirty="0">
                <a:latin typeface="Microsoft JhengHei Light"/>
                <a:cs typeface="Microsoft JhengHei Light"/>
              </a:rPr>
              <a:t>存庫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6855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透</a:t>
            </a:r>
            <a:r>
              <a:rPr sz="2800" spc="-10" dirty="0">
                <a:latin typeface="Microsoft JhengHei Light"/>
                <a:cs typeface="Microsoft JhengHei Light"/>
              </a:rPr>
              <a:t>過</a:t>
            </a:r>
            <a:r>
              <a:rPr sz="280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push</a:t>
            </a:r>
            <a:r>
              <a:rPr sz="2800" spc="-5" dirty="0">
                <a:latin typeface="Microsoft JhengHei Light"/>
                <a:cs typeface="Microsoft JhengHei Light"/>
              </a:rPr>
              <a:t>將新的交付同步至遠端儲存庫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2444495"/>
            <a:ext cx="9909175" cy="3866515"/>
            <a:chOff x="838200" y="2444495"/>
            <a:chExt cx="9909175" cy="38665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8200" y="2444495"/>
              <a:ext cx="9909048" cy="386650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490716" y="3956303"/>
              <a:ext cx="1492250" cy="1750060"/>
            </a:xfrm>
            <a:custGeom>
              <a:avLst/>
              <a:gdLst/>
              <a:ahLst/>
              <a:cxnLst/>
              <a:rect l="l" t="t" r="r" b="b"/>
              <a:pathLst>
                <a:path w="1492250" h="1750060">
                  <a:moveTo>
                    <a:pt x="461772" y="83439"/>
                  </a:moveTo>
                  <a:lnTo>
                    <a:pt x="166878" y="83439"/>
                  </a:lnTo>
                  <a:lnTo>
                    <a:pt x="166878" y="0"/>
                  </a:lnTo>
                  <a:lnTo>
                    <a:pt x="0" y="166878"/>
                  </a:lnTo>
                  <a:lnTo>
                    <a:pt x="166878" y="333756"/>
                  </a:lnTo>
                  <a:lnTo>
                    <a:pt x="166878" y="250317"/>
                  </a:lnTo>
                  <a:lnTo>
                    <a:pt x="461772" y="250317"/>
                  </a:lnTo>
                  <a:lnTo>
                    <a:pt x="461772" y="83439"/>
                  </a:lnTo>
                  <a:close/>
                </a:path>
                <a:path w="1492250" h="1750060">
                  <a:moveTo>
                    <a:pt x="1491996" y="1499235"/>
                  </a:moveTo>
                  <a:lnTo>
                    <a:pt x="1195578" y="1499235"/>
                  </a:lnTo>
                  <a:lnTo>
                    <a:pt x="1195578" y="1415796"/>
                  </a:lnTo>
                  <a:lnTo>
                    <a:pt x="1028700" y="1582674"/>
                  </a:lnTo>
                  <a:lnTo>
                    <a:pt x="1195578" y="1749552"/>
                  </a:lnTo>
                  <a:lnTo>
                    <a:pt x="1195578" y="1666113"/>
                  </a:lnTo>
                  <a:lnTo>
                    <a:pt x="1491996" y="1666113"/>
                  </a:lnTo>
                  <a:lnTo>
                    <a:pt x="1491996" y="1499235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35852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同步遠端儲</a:t>
            </a:r>
            <a:r>
              <a:rPr sz="4000" b="0" spc="-5" dirty="0">
                <a:latin typeface="Microsoft JhengHei Light"/>
                <a:cs typeface="Microsoft JhengHei Light"/>
              </a:rPr>
              <a:t>存庫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805686"/>
            <a:ext cx="4188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檢視遠端儲存庫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4949"/>
            <a:ext cx="7070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" dirty="0">
                <a:latin typeface="Microsoft JhengHei Light"/>
                <a:cs typeface="Microsoft JhengHei Light"/>
              </a:rPr>
              <a:t>GitHub</a:t>
            </a:r>
            <a:r>
              <a:rPr sz="3200" b="0" spc="-45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多人</a:t>
            </a:r>
            <a:r>
              <a:rPr sz="3200" b="0" dirty="0">
                <a:latin typeface="Microsoft JhengHei Light"/>
                <a:cs typeface="Microsoft JhengHei Light"/>
              </a:rPr>
              <a:t>合作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-</a:t>
            </a:r>
            <a:r>
              <a:rPr sz="3200" b="0" spc="-5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Fork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&amp;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Pull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spc="-15" dirty="0">
                <a:latin typeface="Microsoft JhengHei Light"/>
                <a:cs typeface="Microsoft JhengHei Light"/>
              </a:rPr>
              <a:t>Request</a:t>
            </a:r>
            <a:endParaRPr sz="32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73126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Microsoft JhengHei Light"/>
                <a:cs typeface="Microsoft JhengHei Light"/>
              </a:rPr>
              <a:t>在GitHub</a:t>
            </a:r>
            <a:r>
              <a:rPr sz="2800" spc="-5" dirty="0">
                <a:latin typeface="Microsoft JhengHei Light"/>
                <a:cs typeface="Microsoft JhengHei Light"/>
              </a:rPr>
              <a:t>上發個</a:t>
            </a:r>
            <a:r>
              <a:rPr sz="2800" spc="-10" dirty="0">
                <a:latin typeface="Microsoft JhengHei Light"/>
                <a:cs typeface="Microsoft JhengHei Light"/>
              </a:rPr>
              <a:t>Pull</a:t>
            </a:r>
            <a:r>
              <a:rPr sz="2800" spc="5" dirty="0">
                <a:latin typeface="Microsoft JhengHei Light"/>
                <a:cs typeface="Microsoft JhengHei Light"/>
              </a:rPr>
              <a:t> </a:t>
            </a:r>
            <a:r>
              <a:rPr sz="2800" spc="-20" dirty="0">
                <a:latin typeface="Microsoft JhengHei Light"/>
                <a:cs typeface="Microsoft JhengHei Light"/>
              </a:rPr>
              <a:t>Request</a:t>
            </a:r>
            <a:r>
              <a:rPr sz="2800" dirty="0">
                <a:latin typeface="Microsoft JhengHei Light"/>
                <a:cs typeface="Microsoft JhengHei Light"/>
              </a:rPr>
              <a:t> </a:t>
            </a:r>
            <a:r>
              <a:rPr sz="2800" spc="-5" dirty="0">
                <a:latin typeface="Microsoft JhengHei Light"/>
                <a:cs typeface="Microsoft JhengHei Light"/>
              </a:rPr>
              <a:t>給原作者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1827" y="2414016"/>
            <a:ext cx="8442960" cy="3766185"/>
            <a:chOff x="1671827" y="2414016"/>
            <a:chExt cx="8442960" cy="37661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1827" y="2414016"/>
              <a:ext cx="8442960" cy="37658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25355" y="3047999"/>
              <a:ext cx="5575300" cy="838200"/>
            </a:xfrm>
            <a:custGeom>
              <a:avLst/>
              <a:gdLst/>
              <a:ahLst/>
              <a:cxnLst/>
              <a:rect l="l" t="t" r="r" b="b"/>
              <a:pathLst>
                <a:path w="5575300" h="838200">
                  <a:moveTo>
                    <a:pt x="463308" y="83439"/>
                  </a:moveTo>
                  <a:lnTo>
                    <a:pt x="166890" y="83439"/>
                  </a:lnTo>
                  <a:lnTo>
                    <a:pt x="166890" y="0"/>
                  </a:lnTo>
                  <a:lnTo>
                    <a:pt x="0" y="166878"/>
                  </a:lnTo>
                  <a:lnTo>
                    <a:pt x="166890" y="333756"/>
                  </a:lnTo>
                  <a:lnTo>
                    <a:pt x="166890" y="250317"/>
                  </a:lnTo>
                  <a:lnTo>
                    <a:pt x="463308" y="250317"/>
                  </a:lnTo>
                  <a:lnTo>
                    <a:pt x="463308" y="83439"/>
                  </a:lnTo>
                  <a:close/>
                </a:path>
                <a:path w="5575300" h="838200">
                  <a:moveTo>
                    <a:pt x="5574804" y="670560"/>
                  </a:moveTo>
                  <a:lnTo>
                    <a:pt x="5407164" y="502932"/>
                  </a:lnTo>
                  <a:lnTo>
                    <a:pt x="5407164" y="586740"/>
                  </a:lnTo>
                  <a:lnTo>
                    <a:pt x="5111508" y="586740"/>
                  </a:lnTo>
                  <a:lnTo>
                    <a:pt x="5111508" y="754380"/>
                  </a:lnTo>
                  <a:lnTo>
                    <a:pt x="5407164" y="754380"/>
                  </a:lnTo>
                  <a:lnTo>
                    <a:pt x="5407164" y="838200"/>
                  </a:lnTo>
                  <a:lnTo>
                    <a:pt x="5574804" y="67056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8189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GitHub</a:t>
            </a:r>
            <a:r>
              <a:rPr sz="4400" b="0" spc="-45" dirty="0">
                <a:latin typeface="Microsoft JhengHei Light"/>
                <a:cs typeface="Microsoft JhengHei Light"/>
              </a:rPr>
              <a:t> </a:t>
            </a:r>
            <a:r>
              <a:rPr sz="4400" b="0" spc="5" dirty="0">
                <a:latin typeface="Microsoft JhengHei Light"/>
                <a:cs typeface="Microsoft JhengHei Light"/>
              </a:rPr>
              <a:t>多</a:t>
            </a:r>
            <a:r>
              <a:rPr sz="4400" b="0" spc="20" dirty="0">
                <a:latin typeface="Microsoft JhengHei Light"/>
                <a:cs typeface="Microsoft JhengHei Light"/>
              </a:rPr>
              <a:t>人</a:t>
            </a:r>
            <a:r>
              <a:rPr sz="4400" b="0" spc="5" dirty="0">
                <a:latin typeface="Microsoft JhengHei Light"/>
                <a:cs typeface="Microsoft JhengHei Light"/>
              </a:rPr>
              <a:t>合作</a:t>
            </a:r>
            <a:r>
              <a:rPr sz="4400" b="0" spc="-40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-</a:t>
            </a:r>
            <a:r>
              <a:rPr sz="4400" b="0" spc="-5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Collaborators</a:t>
            </a:r>
            <a:endParaRPr sz="4400" dirty="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658951"/>
            <a:ext cx="11275061" cy="1042593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Collaborators適用於一</a:t>
            </a:r>
            <a:r>
              <a:rPr sz="2800" spc="-15" dirty="0">
                <a:latin typeface="Microsoft JhengHei Light"/>
                <a:cs typeface="Microsoft JhengHei Light"/>
              </a:rPr>
              <a:t>個team</a:t>
            </a:r>
            <a:r>
              <a:rPr sz="2800" spc="-5" dirty="0">
                <a:latin typeface="Microsoft JhengHei Light"/>
                <a:cs typeface="Microsoft JhengHei Light"/>
              </a:rPr>
              <a:t>之</a:t>
            </a:r>
            <a:r>
              <a:rPr sz="2800" dirty="0">
                <a:latin typeface="Microsoft JhengHei Light"/>
                <a:cs typeface="Microsoft JhengHei Light"/>
              </a:rPr>
              <a:t>間</a:t>
            </a:r>
            <a:r>
              <a:rPr sz="2800" spc="-5" dirty="0">
                <a:latin typeface="Microsoft JhengHei Light"/>
                <a:cs typeface="Microsoft JhengHei Light"/>
              </a:rPr>
              <a:t>的合作</a:t>
            </a:r>
            <a:endParaRPr sz="2800" dirty="0">
              <a:latin typeface="Microsoft JhengHei Light"/>
              <a:cs typeface="Microsoft JhengHei Light"/>
            </a:endParaRPr>
          </a:p>
          <a:p>
            <a:pPr marL="241300" marR="5080" indent="-229235">
              <a:lnSpc>
                <a:spcPts val="3030"/>
              </a:lnSpc>
              <a:spcBef>
                <a:spcPts val="104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Microsoft JhengHei Light"/>
                <a:cs typeface="Microsoft JhengHei Light"/>
              </a:rPr>
              <a:t>負責開這個</a:t>
            </a:r>
            <a:r>
              <a:rPr sz="2800" spc="-5" dirty="0">
                <a:latin typeface="Microsoft JhengHei Light"/>
                <a:cs typeface="Microsoft JhengHei Light"/>
              </a:rPr>
              <a:t>repository</a:t>
            </a:r>
            <a:r>
              <a:rPr sz="2800" spc="-10" dirty="0">
                <a:latin typeface="Microsoft JhengHei Light"/>
                <a:cs typeface="Microsoft JhengHei Light"/>
              </a:rPr>
              <a:t>的人，進入</a:t>
            </a:r>
            <a:r>
              <a:rPr sz="2800" spc="-5" dirty="0">
                <a:latin typeface="Microsoft JhengHei Light"/>
                <a:cs typeface="Microsoft JhengHei Light"/>
              </a:rPr>
              <a:t>settings，</a:t>
            </a:r>
            <a:r>
              <a:rPr sz="2800" dirty="0">
                <a:latin typeface="Microsoft JhengHei Light"/>
                <a:cs typeface="Microsoft JhengHei Light"/>
              </a:rPr>
              <a:t>加</a:t>
            </a:r>
            <a:r>
              <a:rPr sz="2800" spc="-10" dirty="0">
                <a:latin typeface="Microsoft JhengHei Light"/>
                <a:cs typeface="Microsoft JhengHei Light"/>
              </a:rPr>
              <a:t>入</a:t>
            </a:r>
            <a:r>
              <a:rPr sz="2800" spc="-5" dirty="0">
                <a:latin typeface="Microsoft JhengHei Light"/>
                <a:cs typeface="Microsoft JhengHei Light"/>
              </a:rPr>
              <a:t>collaborators的 帳號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38015" y="2763010"/>
            <a:ext cx="6253480" cy="3996054"/>
            <a:chOff x="3938015" y="2763010"/>
            <a:chExt cx="6253480" cy="39960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15967" y="2763010"/>
              <a:ext cx="5875020" cy="399592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38016" y="3095243"/>
              <a:ext cx="6204585" cy="1249680"/>
            </a:xfrm>
            <a:custGeom>
              <a:avLst/>
              <a:gdLst/>
              <a:ahLst/>
              <a:cxnLst/>
              <a:rect l="l" t="t" r="r" b="b"/>
              <a:pathLst>
                <a:path w="6204584" h="1249679">
                  <a:moveTo>
                    <a:pt x="461772" y="1082802"/>
                  </a:moveTo>
                  <a:lnTo>
                    <a:pt x="294894" y="915924"/>
                  </a:lnTo>
                  <a:lnTo>
                    <a:pt x="294894" y="999363"/>
                  </a:lnTo>
                  <a:lnTo>
                    <a:pt x="0" y="999363"/>
                  </a:lnTo>
                  <a:lnTo>
                    <a:pt x="0" y="1166241"/>
                  </a:lnTo>
                  <a:lnTo>
                    <a:pt x="294894" y="1166241"/>
                  </a:lnTo>
                  <a:lnTo>
                    <a:pt x="294894" y="1249680"/>
                  </a:lnTo>
                  <a:lnTo>
                    <a:pt x="461772" y="1082802"/>
                  </a:lnTo>
                  <a:close/>
                </a:path>
                <a:path w="6204584" h="1249679">
                  <a:moveTo>
                    <a:pt x="6204204" y="83439"/>
                  </a:moveTo>
                  <a:lnTo>
                    <a:pt x="5907786" y="83439"/>
                  </a:lnTo>
                  <a:lnTo>
                    <a:pt x="5907786" y="0"/>
                  </a:lnTo>
                  <a:lnTo>
                    <a:pt x="5740908" y="166878"/>
                  </a:lnTo>
                  <a:lnTo>
                    <a:pt x="5907786" y="333756"/>
                  </a:lnTo>
                  <a:lnTo>
                    <a:pt x="5907786" y="250317"/>
                  </a:lnTo>
                  <a:lnTo>
                    <a:pt x="6204204" y="250317"/>
                  </a:lnTo>
                  <a:lnTo>
                    <a:pt x="6204204" y="8343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900" y="2247898"/>
            <a:ext cx="6726935" cy="45308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734949"/>
            <a:ext cx="7070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" dirty="0">
                <a:latin typeface="Microsoft JhengHei Light"/>
                <a:cs typeface="Microsoft JhengHei Light"/>
              </a:rPr>
              <a:t>GitHub</a:t>
            </a:r>
            <a:r>
              <a:rPr sz="3200" b="0" spc="-45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多人</a:t>
            </a:r>
            <a:r>
              <a:rPr sz="3200" b="0" dirty="0">
                <a:latin typeface="Microsoft JhengHei Light"/>
                <a:cs typeface="Microsoft JhengHei Light"/>
              </a:rPr>
              <a:t>合作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-</a:t>
            </a:r>
            <a:r>
              <a:rPr sz="3200" b="0" spc="-5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Fork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&amp;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Pull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spc="-15" dirty="0">
                <a:latin typeface="Microsoft JhengHei Light"/>
                <a:cs typeface="Microsoft JhengHei Light"/>
              </a:rPr>
              <a:t>Request</a:t>
            </a:r>
            <a:endParaRPr sz="3200">
              <a:latin typeface="Microsoft JhengHei Light"/>
              <a:cs typeface="Microsoft JhengHe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8" y="1805686"/>
            <a:ext cx="6855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Microsoft JhengHei Light"/>
                <a:cs typeface="Microsoft JhengHei Light"/>
              </a:rPr>
              <a:t>在GitHub</a:t>
            </a:r>
            <a:r>
              <a:rPr sz="2800" spc="-5" dirty="0">
                <a:latin typeface="Microsoft JhengHei Light"/>
                <a:cs typeface="Microsoft JhengHei Light"/>
              </a:rPr>
              <a:t>上發個</a:t>
            </a:r>
            <a:r>
              <a:rPr sz="2800" spc="-10" dirty="0">
                <a:latin typeface="Microsoft JhengHei Light"/>
                <a:cs typeface="Microsoft JhengHei Light"/>
              </a:rPr>
              <a:t>Pull</a:t>
            </a:r>
            <a:r>
              <a:rPr sz="2800" spc="5" dirty="0">
                <a:latin typeface="Microsoft JhengHei Light"/>
                <a:cs typeface="Microsoft JhengHei Light"/>
              </a:rPr>
              <a:t> </a:t>
            </a:r>
            <a:r>
              <a:rPr sz="2800" spc="-20" dirty="0">
                <a:latin typeface="Microsoft JhengHei Light"/>
                <a:cs typeface="Microsoft JhengHei Light"/>
              </a:rPr>
              <a:t>Request</a:t>
            </a:r>
            <a:r>
              <a:rPr sz="2800" dirty="0">
                <a:latin typeface="Microsoft JhengHei Light"/>
                <a:cs typeface="Microsoft JhengHei Light"/>
              </a:rPr>
              <a:t> </a:t>
            </a:r>
            <a:r>
              <a:rPr sz="2800" spc="-5" dirty="0">
                <a:latin typeface="Microsoft JhengHei Light"/>
                <a:cs typeface="Microsoft JhengHei Light"/>
              </a:rPr>
              <a:t>給原作者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74392" y="3153155"/>
            <a:ext cx="5913120" cy="3406140"/>
          </a:xfrm>
          <a:custGeom>
            <a:avLst/>
            <a:gdLst/>
            <a:ahLst/>
            <a:cxnLst/>
            <a:rect l="l" t="t" r="r" b="b"/>
            <a:pathLst>
              <a:path w="5913120" h="3406140">
                <a:moveTo>
                  <a:pt x="461772" y="3239262"/>
                </a:moveTo>
                <a:lnTo>
                  <a:pt x="294894" y="3072384"/>
                </a:lnTo>
                <a:lnTo>
                  <a:pt x="294894" y="3155823"/>
                </a:lnTo>
                <a:lnTo>
                  <a:pt x="0" y="3155823"/>
                </a:lnTo>
                <a:lnTo>
                  <a:pt x="0" y="3322701"/>
                </a:lnTo>
                <a:lnTo>
                  <a:pt x="294894" y="3322701"/>
                </a:lnTo>
                <a:lnTo>
                  <a:pt x="294894" y="3406140"/>
                </a:lnTo>
                <a:lnTo>
                  <a:pt x="461772" y="3239262"/>
                </a:lnTo>
                <a:close/>
              </a:path>
              <a:path w="5913120" h="3406140">
                <a:moveTo>
                  <a:pt x="5913120" y="899922"/>
                </a:moveTo>
                <a:lnTo>
                  <a:pt x="5746242" y="733044"/>
                </a:lnTo>
                <a:lnTo>
                  <a:pt x="5746242" y="816483"/>
                </a:lnTo>
                <a:lnTo>
                  <a:pt x="5451348" y="816483"/>
                </a:lnTo>
                <a:lnTo>
                  <a:pt x="5451348" y="983361"/>
                </a:lnTo>
                <a:lnTo>
                  <a:pt x="5746242" y="983361"/>
                </a:lnTo>
                <a:lnTo>
                  <a:pt x="5746242" y="1066800"/>
                </a:lnTo>
                <a:lnTo>
                  <a:pt x="5913120" y="899922"/>
                </a:lnTo>
                <a:close/>
              </a:path>
              <a:path w="5913120" h="3406140">
                <a:moveTo>
                  <a:pt x="5913120" y="83439"/>
                </a:moveTo>
                <a:lnTo>
                  <a:pt x="5618226" y="83439"/>
                </a:lnTo>
                <a:lnTo>
                  <a:pt x="5618226" y="0"/>
                </a:lnTo>
                <a:lnTo>
                  <a:pt x="5451348" y="166878"/>
                </a:lnTo>
                <a:lnTo>
                  <a:pt x="5618226" y="333756"/>
                </a:lnTo>
                <a:lnTo>
                  <a:pt x="5618226" y="250317"/>
                </a:lnTo>
                <a:lnTo>
                  <a:pt x="5913120" y="250317"/>
                </a:lnTo>
                <a:lnTo>
                  <a:pt x="5913120" y="83439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07628" y="2506253"/>
            <a:ext cx="6313170" cy="4035425"/>
            <a:chOff x="2707628" y="2506253"/>
            <a:chExt cx="6313170" cy="40354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7628" y="2506253"/>
              <a:ext cx="5938023" cy="403541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741676" y="3095243"/>
              <a:ext cx="6278880" cy="3409315"/>
            </a:xfrm>
            <a:custGeom>
              <a:avLst/>
              <a:gdLst/>
              <a:ahLst/>
              <a:cxnLst/>
              <a:rect l="l" t="t" r="r" b="b"/>
              <a:pathLst>
                <a:path w="6278880" h="3409315">
                  <a:moveTo>
                    <a:pt x="463296" y="1546098"/>
                  </a:moveTo>
                  <a:lnTo>
                    <a:pt x="296418" y="1379220"/>
                  </a:lnTo>
                  <a:lnTo>
                    <a:pt x="296418" y="1462659"/>
                  </a:lnTo>
                  <a:lnTo>
                    <a:pt x="0" y="1462659"/>
                  </a:lnTo>
                  <a:lnTo>
                    <a:pt x="0" y="1629537"/>
                  </a:lnTo>
                  <a:lnTo>
                    <a:pt x="296418" y="1629537"/>
                  </a:lnTo>
                  <a:lnTo>
                    <a:pt x="296418" y="1712976"/>
                  </a:lnTo>
                  <a:lnTo>
                    <a:pt x="463296" y="1546098"/>
                  </a:lnTo>
                  <a:close/>
                </a:path>
                <a:path w="6278880" h="3409315">
                  <a:moveTo>
                    <a:pt x="3817620" y="3242310"/>
                  </a:moveTo>
                  <a:lnTo>
                    <a:pt x="3650742" y="3075432"/>
                  </a:lnTo>
                  <a:lnTo>
                    <a:pt x="3650742" y="3158871"/>
                  </a:lnTo>
                  <a:lnTo>
                    <a:pt x="3354324" y="3158871"/>
                  </a:lnTo>
                  <a:lnTo>
                    <a:pt x="3354324" y="3325749"/>
                  </a:lnTo>
                  <a:lnTo>
                    <a:pt x="3650742" y="3325749"/>
                  </a:lnTo>
                  <a:lnTo>
                    <a:pt x="3650742" y="3409188"/>
                  </a:lnTo>
                  <a:lnTo>
                    <a:pt x="3817620" y="3242310"/>
                  </a:lnTo>
                  <a:close/>
                </a:path>
                <a:path w="6278880" h="3409315">
                  <a:moveTo>
                    <a:pt x="6278880" y="83439"/>
                  </a:moveTo>
                  <a:lnTo>
                    <a:pt x="5983986" y="83439"/>
                  </a:lnTo>
                  <a:lnTo>
                    <a:pt x="5983986" y="0"/>
                  </a:lnTo>
                  <a:lnTo>
                    <a:pt x="5817108" y="166878"/>
                  </a:lnTo>
                  <a:lnTo>
                    <a:pt x="5983986" y="333756"/>
                  </a:lnTo>
                  <a:lnTo>
                    <a:pt x="5983986" y="250317"/>
                  </a:lnTo>
                  <a:lnTo>
                    <a:pt x="6278880" y="250317"/>
                  </a:lnTo>
                  <a:lnTo>
                    <a:pt x="6278880" y="8343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34949"/>
            <a:ext cx="7070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" dirty="0">
                <a:latin typeface="Microsoft JhengHei Light"/>
                <a:cs typeface="Microsoft JhengHei Light"/>
              </a:rPr>
              <a:t>GitHub</a:t>
            </a:r>
            <a:r>
              <a:rPr sz="3200" b="0" spc="-45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多人</a:t>
            </a:r>
            <a:r>
              <a:rPr sz="3200" b="0" dirty="0">
                <a:latin typeface="Microsoft JhengHei Light"/>
                <a:cs typeface="Microsoft JhengHei Light"/>
              </a:rPr>
              <a:t>合作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-</a:t>
            </a:r>
            <a:r>
              <a:rPr sz="3200" b="0" spc="-5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Fork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&amp;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Pull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spc="-15" dirty="0">
                <a:latin typeface="Microsoft JhengHei Light"/>
                <a:cs typeface="Microsoft JhengHei Light"/>
              </a:rPr>
              <a:t>Request</a:t>
            </a:r>
            <a:endParaRPr sz="32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70707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Microsoft JhengHei Light"/>
                <a:cs typeface="Microsoft JhengHei Light"/>
              </a:rPr>
              <a:t>在GitHub</a:t>
            </a:r>
            <a:r>
              <a:rPr sz="2800" spc="-5" dirty="0">
                <a:latin typeface="Microsoft JhengHei Light"/>
                <a:cs typeface="Microsoft JhengHei Light"/>
              </a:rPr>
              <a:t>上發個</a:t>
            </a:r>
            <a:r>
              <a:rPr sz="2800" spc="-10" dirty="0">
                <a:latin typeface="Microsoft JhengHei Light"/>
                <a:cs typeface="Microsoft JhengHei Light"/>
              </a:rPr>
              <a:t>Pull</a:t>
            </a:r>
            <a:r>
              <a:rPr sz="2800" spc="5" dirty="0">
                <a:latin typeface="Microsoft JhengHei Light"/>
                <a:cs typeface="Microsoft JhengHei Light"/>
              </a:rPr>
              <a:t> </a:t>
            </a:r>
            <a:r>
              <a:rPr sz="2800" spc="-20" dirty="0">
                <a:latin typeface="Microsoft JhengHei Light"/>
                <a:cs typeface="Microsoft JhengHei Light"/>
              </a:rPr>
              <a:t>Request</a:t>
            </a:r>
            <a:r>
              <a:rPr sz="2800" dirty="0">
                <a:latin typeface="Microsoft JhengHei Light"/>
                <a:cs typeface="Microsoft JhengHei Light"/>
              </a:rPr>
              <a:t> </a:t>
            </a:r>
            <a:r>
              <a:rPr sz="2800" spc="-5" dirty="0">
                <a:latin typeface="Microsoft JhengHei Light"/>
                <a:cs typeface="Microsoft JhengHei Light"/>
              </a:rPr>
              <a:t>給原作者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8200" y="2488692"/>
            <a:ext cx="10747375" cy="3716654"/>
            <a:chOff x="838200" y="2488692"/>
            <a:chExt cx="10747375" cy="3716654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9847" y="2488692"/>
              <a:ext cx="10515600" cy="371603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38200" y="2613659"/>
              <a:ext cx="3846829" cy="2787650"/>
            </a:xfrm>
            <a:custGeom>
              <a:avLst/>
              <a:gdLst/>
              <a:ahLst/>
              <a:cxnLst/>
              <a:rect l="l" t="t" r="r" b="b"/>
              <a:pathLst>
                <a:path w="3846829" h="2787650">
                  <a:moveTo>
                    <a:pt x="463296" y="166878"/>
                  </a:moveTo>
                  <a:lnTo>
                    <a:pt x="296418" y="0"/>
                  </a:lnTo>
                  <a:lnTo>
                    <a:pt x="296418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6418" y="250317"/>
                  </a:lnTo>
                  <a:lnTo>
                    <a:pt x="296418" y="333756"/>
                  </a:lnTo>
                  <a:lnTo>
                    <a:pt x="463296" y="166878"/>
                  </a:lnTo>
                  <a:close/>
                </a:path>
                <a:path w="3846829" h="2787650">
                  <a:moveTo>
                    <a:pt x="2188464" y="764286"/>
                  </a:moveTo>
                  <a:lnTo>
                    <a:pt x="2021586" y="597408"/>
                  </a:lnTo>
                  <a:lnTo>
                    <a:pt x="2021586" y="680847"/>
                  </a:lnTo>
                  <a:lnTo>
                    <a:pt x="1725168" y="680847"/>
                  </a:lnTo>
                  <a:lnTo>
                    <a:pt x="1725168" y="847725"/>
                  </a:lnTo>
                  <a:lnTo>
                    <a:pt x="2021586" y="847725"/>
                  </a:lnTo>
                  <a:lnTo>
                    <a:pt x="2021586" y="931164"/>
                  </a:lnTo>
                  <a:lnTo>
                    <a:pt x="2188464" y="764286"/>
                  </a:lnTo>
                  <a:close/>
                </a:path>
                <a:path w="3846829" h="2787650">
                  <a:moveTo>
                    <a:pt x="3846576" y="2537079"/>
                  </a:moveTo>
                  <a:lnTo>
                    <a:pt x="3550158" y="2537079"/>
                  </a:lnTo>
                  <a:lnTo>
                    <a:pt x="3550158" y="2453640"/>
                  </a:lnTo>
                  <a:lnTo>
                    <a:pt x="3383280" y="2620518"/>
                  </a:lnTo>
                  <a:lnTo>
                    <a:pt x="3550158" y="2787396"/>
                  </a:lnTo>
                  <a:lnTo>
                    <a:pt x="3550158" y="2703957"/>
                  </a:lnTo>
                  <a:lnTo>
                    <a:pt x="3846576" y="2703957"/>
                  </a:lnTo>
                  <a:lnTo>
                    <a:pt x="3846576" y="253707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34949"/>
            <a:ext cx="7070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" dirty="0">
                <a:latin typeface="Microsoft JhengHei Light"/>
                <a:cs typeface="Microsoft JhengHei Light"/>
              </a:rPr>
              <a:t>GitHub</a:t>
            </a:r>
            <a:r>
              <a:rPr sz="3200" b="0" spc="-45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多人</a:t>
            </a:r>
            <a:r>
              <a:rPr sz="3200" b="0" dirty="0">
                <a:latin typeface="Microsoft JhengHei Light"/>
                <a:cs typeface="Microsoft JhengHei Light"/>
              </a:rPr>
              <a:t>合作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-</a:t>
            </a:r>
            <a:r>
              <a:rPr sz="3200" b="0" spc="-5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Fork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&amp;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Pull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spc="-15" dirty="0">
                <a:latin typeface="Microsoft JhengHei Light"/>
                <a:cs typeface="Microsoft JhengHei Light"/>
              </a:rPr>
              <a:t>Request</a:t>
            </a:r>
            <a:endParaRPr sz="32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805686"/>
            <a:ext cx="28930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原作者審查</a:t>
            </a:r>
            <a:endParaRPr sz="280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43655" y="1709927"/>
            <a:ext cx="7141845" cy="5049520"/>
            <a:chOff x="3343655" y="1709927"/>
            <a:chExt cx="7141845" cy="50495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3655" y="1709927"/>
              <a:ext cx="7141464" cy="504900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442716" y="4067555"/>
              <a:ext cx="622300" cy="1918970"/>
            </a:xfrm>
            <a:custGeom>
              <a:avLst/>
              <a:gdLst/>
              <a:ahLst/>
              <a:cxnLst/>
              <a:rect l="l" t="t" r="r" b="b"/>
              <a:pathLst>
                <a:path w="622300" h="1918970">
                  <a:moveTo>
                    <a:pt x="463296" y="1751838"/>
                  </a:moveTo>
                  <a:lnTo>
                    <a:pt x="296418" y="1584960"/>
                  </a:lnTo>
                  <a:lnTo>
                    <a:pt x="296418" y="1668399"/>
                  </a:lnTo>
                  <a:lnTo>
                    <a:pt x="0" y="1668399"/>
                  </a:lnTo>
                  <a:lnTo>
                    <a:pt x="0" y="1835277"/>
                  </a:lnTo>
                  <a:lnTo>
                    <a:pt x="296418" y="1835277"/>
                  </a:lnTo>
                  <a:lnTo>
                    <a:pt x="296418" y="1918716"/>
                  </a:lnTo>
                  <a:lnTo>
                    <a:pt x="463296" y="1751838"/>
                  </a:lnTo>
                  <a:close/>
                </a:path>
                <a:path w="622300" h="1918970">
                  <a:moveTo>
                    <a:pt x="621792" y="166878"/>
                  </a:moveTo>
                  <a:lnTo>
                    <a:pt x="454914" y="0"/>
                  </a:lnTo>
                  <a:lnTo>
                    <a:pt x="454914" y="83439"/>
                  </a:lnTo>
                  <a:lnTo>
                    <a:pt x="160020" y="83439"/>
                  </a:lnTo>
                  <a:lnTo>
                    <a:pt x="160020" y="250317"/>
                  </a:lnTo>
                  <a:lnTo>
                    <a:pt x="454914" y="250317"/>
                  </a:lnTo>
                  <a:lnTo>
                    <a:pt x="454914" y="333756"/>
                  </a:lnTo>
                  <a:lnTo>
                    <a:pt x="621792" y="16687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34949"/>
            <a:ext cx="7070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" dirty="0">
                <a:latin typeface="Microsoft JhengHei Light"/>
                <a:cs typeface="Microsoft JhengHei Light"/>
              </a:rPr>
              <a:t>GitHub</a:t>
            </a:r>
            <a:r>
              <a:rPr sz="3200" b="0" spc="-45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多人</a:t>
            </a:r>
            <a:r>
              <a:rPr sz="3200" b="0" dirty="0">
                <a:latin typeface="Microsoft JhengHei Light"/>
                <a:cs typeface="Microsoft JhengHei Light"/>
              </a:rPr>
              <a:t>合作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-</a:t>
            </a:r>
            <a:r>
              <a:rPr sz="3200" b="0" spc="-5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Fork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&amp;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Pull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spc="-15" dirty="0">
                <a:latin typeface="Microsoft JhengHei Light"/>
                <a:cs typeface="Microsoft JhengHei Light"/>
              </a:rPr>
              <a:t>Request</a:t>
            </a:r>
            <a:endParaRPr sz="32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805686"/>
            <a:ext cx="242671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原作者審查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18104" y="1930907"/>
            <a:ext cx="7665720" cy="4420235"/>
            <a:chOff x="3118104" y="1930907"/>
            <a:chExt cx="7665720" cy="44202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8604" y="1930907"/>
              <a:ext cx="7475220" cy="442002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118104" y="5484875"/>
              <a:ext cx="462280" cy="335280"/>
            </a:xfrm>
            <a:custGeom>
              <a:avLst/>
              <a:gdLst/>
              <a:ahLst/>
              <a:cxnLst/>
              <a:rect l="l" t="t" r="r" b="b"/>
              <a:pathLst>
                <a:path w="462279" h="335279">
                  <a:moveTo>
                    <a:pt x="294131" y="0"/>
                  </a:moveTo>
                  <a:lnTo>
                    <a:pt x="294131" y="83820"/>
                  </a:lnTo>
                  <a:lnTo>
                    <a:pt x="0" y="83820"/>
                  </a:lnTo>
                  <a:lnTo>
                    <a:pt x="0" y="251460"/>
                  </a:lnTo>
                  <a:lnTo>
                    <a:pt x="294131" y="251460"/>
                  </a:lnTo>
                  <a:lnTo>
                    <a:pt x="294131" y="335280"/>
                  </a:lnTo>
                  <a:lnTo>
                    <a:pt x="461771" y="167640"/>
                  </a:lnTo>
                  <a:lnTo>
                    <a:pt x="294131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34949"/>
            <a:ext cx="7070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" dirty="0">
                <a:latin typeface="Microsoft JhengHei Light"/>
                <a:cs typeface="Microsoft JhengHei Light"/>
              </a:rPr>
              <a:t>GitHub</a:t>
            </a:r>
            <a:r>
              <a:rPr sz="3200" b="0" spc="-45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多人</a:t>
            </a:r>
            <a:r>
              <a:rPr sz="3200" b="0" dirty="0">
                <a:latin typeface="Microsoft JhengHei Light"/>
                <a:cs typeface="Microsoft JhengHei Light"/>
              </a:rPr>
              <a:t>合作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-</a:t>
            </a:r>
            <a:r>
              <a:rPr sz="3200" b="0" spc="-5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Fork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&amp;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Pull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spc="-15" dirty="0">
                <a:latin typeface="Microsoft JhengHei Light"/>
                <a:cs typeface="Microsoft JhengHei Light"/>
              </a:rPr>
              <a:t>Request</a:t>
            </a:r>
            <a:endParaRPr sz="32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805686"/>
            <a:ext cx="2201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原作者審查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734949"/>
            <a:ext cx="7070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" dirty="0">
                <a:latin typeface="Microsoft JhengHei Light"/>
                <a:cs typeface="Microsoft JhengHei Light"/>
              </a:rPr>
              <a:t>GitHub</a:t>
            </a:r>
            <a:r>
              <a:rPr sz="3200" b="0" spc="-45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多人</a:t>
            </a:r>
            <a:r>
              <a:rPr sz="3200" b="0" dirty="0">
                <a:latin typeface="Microsoft JhengHei Light"/>
                <a:cs typeface="Microsoft JhengHei Light"/>
              </a:rPr>
              <a:t>合作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-</a:t>
            </a:r>
            <a:r>
              <a:rPr sz="3200" b="0" spc="-5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Fork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&amp;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Pull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spc="-15" dirty="0">
                <a:latin typeface="Microsoft JhengHei Light"/>
                <a:cs typeface="Microsoft JhengHei Light"/>
              </a:rPr>
              <a:t>Request</a:t>
            </a:r>
            <a:endParaRPr sz="32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2940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原作者同意合併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57244" y="1613916"/>
            <a:ext cx="7975600" cy="5050790"/>
            <a:chOff x="3857244" y="1613916"/>
            <a:chExt cx="7975600" cy="505079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7244" y="1613916"/>
              <a:ext cx="7139940" cy="50505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85260" y="6132575"/>
              <a:ext cx="463550" cy="334010"/>
            </a:xfrm>
            <a:custGeom>
              <a:avLst/>
              <a:gdLst/>
              <a:ahLst/>
              <a:cxnLst/>
              <a:rect l="l" t="t" r="r" b="b"/>
              <a:pathLst>
                <a:path w="463550" h="334010">
                  <a:moveTo>
                    <a:pt x="296417" y="0"/>
                  </a:moveTo>
                  <a:lnTo>
                    <a:pt x="296417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6417" y="250317"/>
                  </a:lnTo>
                  <a:lnTo>
                    <a:pt x="296417" y="333756"/>
                  </a:lnTo>
                  <a:lnTo>
                    <a:pt x="463295" y="166878"/>
                  </a:lnTo>
                  <a:lnTo>
                    <a:pt x="296417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6952" y="4349495"/>
              <a:ext cx="4215384" cy="17114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63255" y="5596127"/>
              <a:ext cx="462280" cy="334010"/>
            </a:xfrm>
            <a:custGeom>
              <a:avLst/>
              <a:gdLst/>
              <a:ahLst/>
              <a:cxnLst/>
              <a:rect l="l" t="t" r="r" b="b"/>
              <a:pathLst>
                <a:path w="462279" h="334010">
                  <a:moveTo>
                    <a:pt x="294894" y="0"/>
                  </a:moveTo>
                  <a:lnTo>
                    <a:pt x="294894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4894" y="250317"/>
                  </a:lnTo>
                  <a:lnTo>
                    <a:pt x="294894" y="333756"/>
                  </a:lnTo>
                  <a:lnTo>
                    <a:pt x="461772" y="166878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47644" y="1888235"/>
            <a:ext cx="7516495" cy="4566920"/>
            <a:chOff x="3247644" y="1888235"/>
            <a:chExt cx="7516495" cy="45669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47644" y="1888235"/>
              <a:ext cx="7516368" cy="45665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94888" y="3835907"/>
              <a:ext cx="463550" cy="1554480"/>
            </a:xfrm>
            <a:custGeom>
              <a:avLst/>
              <a:gdLst/>
              <a:ahLst/>
              <a:cxnLst/>
              <a:rect l="l" t="t" r="r" b="b"/>
              <a:pathLst>
                <a:path w="463550" h="1554479">
                  <a:moveTo>
                    <a:pt x="463296" y="1387614"/>
                  </a:moveTo>
                  <a:lnTo>
                    <a:pt x="296418" y="1220724"/>
                  </a:lnTo>
                  <a:lnTo>
                    <a:pt x="296418" y="1304163"/>
                  </a:lnTo>
                  <a:lnTo>
                    <a:pt x="0" y="1304163"/>
                  </a:lnTo>
                  <a:lnTo>
                    <a:pt x="0" y="1471041"/>
                  </a:lnTo>
                  <a:lnTo>
                    <a:pt x="296418" y="1471041"/>
                  </a:lnTo>
                  <a:lnTo>
                    <a:pt x="296418" y="1554480"/>
                  </a:lnTo>
                  <a:lnTo>
                    <a:pt x="463296" y="1387614"/>
                  </a:lnTo>
                  <a:close/>
                </a:path>
                <a:path w="463550" h="1554479">
                  <a:moveTo>
                    <a:pt x="463296" y="166878"/>
                  </a:moveTo>
                  <a:lnTo>
                    <a:pt x="296418" y="0"/>
                  </a:lnTo>
                  <a:lnTo>
                    <a:pt x="296418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6418" y="250317"/>
                  </a:lnTo>
                  <a:lnTo>
                    <a:pt x="296418" y="333756"/>
                  </a:lnTo>
                  <a:lnTo>
                    <a:pt x="463296" y="166878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734949"/>
            <a:ext cx="7070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" dirty="0">
                <a:latin typeface="Microsoft JhengHei Light"/>
                <a:cs typeface="Microsoft JhengHei Light"/>
              </a:rPr>
              <a:t>GitHub</a:t>
            </a:r>
            <a:r>
              <a:rPr sz="3200" b="0" spc="-45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多人</a:t>
            </a:r>
            <a:r>
              <a:rPr sz="3200" b="0" dirty="0">
                <a:latin typeface="Microsoft JhengHei Light"/>
                <a:cs typeface="Microsoft JhengHei Light"/>
              </a:rPr>
              <a:t>合作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-</a:t>
            </a:r>
            <a:r>
              <a:rPr sz="3200" b="0" spc="-5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Fork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dirty="0">
                <a:latin typeface="Microsoft JhengHei Light"/>
                <a:cs typeface="Microsoft JhengHei Light"/>
              </a:rPr>
              <a:t>&amp;</a:t>
            </a:r>
            <a:r>
              <a:rPr sz="3200" b="0" spc="-10" dirty="0">
                <a:latin typeface="Microsoft JhengHei Light"/>
                <a:cs typeface="Microsoft JhengHei Light"/>
              </a:rPr>
              <a:t> </a:t>
            </a:r>
            <a:r>
              <a:rPr sz="3200" b="0" spc="5" dirty="0">
                <a:latin typeface="Microsoft JhengHei Light"/>
                <a:cs typeface="Microsoft JhengHei Light"/>
              </a:rPr>
              <a:t>Pull</a:t>
            </a:r>
            <a:r>
              <a:rPr sz="3200" b="0" spc="-30" dirty="0">
                <a:latin typeface="Microsoft JhengHei Light"/>
                <a:cs typeface="Microsoft JhengHei Light"/>
              </a:rPr>
              <a:t> </a:t>
            </a:r>
            <a:r>
              <a:rPr sz="3200" b="0" spc="-15" dirty="0">
                <a:latin typeface="Microsoft JhengHei Light"/>
                <a:cs typeface="Microsoft JhengHei Light"/>
              </a:rPr>
              <a:t>Request</a:t>
            </a:r>
            <a:endParaRPr sz="3200">
              <a:latin typeface="Microsoft JhengHei Light"/>
              <a:cs typeface="Microsoft JhengHe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8" y="1805686"/>
            <a:ext cx="1902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合併完成</a:t>
            </a:r>
            <a:endParaRPr sz="28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557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GitHub</a:t>
            </a:r>
            <a:r>
              <a:rPr sz="4400" b="0" spc="-70" dirty="0">
                <a:latin typeface="Microsoft JhengHei Light"/>
                <a:cs typeface="Microsoft JhengHei Light"/>
              </a:rPr>
              <a:t> </a:t>
            </a:r>
            <a:r>
              <a:rPr sz="4400" b="0" spc="-20" dirty="0">
                <a:latin typeface="Microsoft JhengHei Light"/>
                <a:cs typeface="Microsoft JhengHei Light"/>
              </a:rPr>
              <a:t>Profile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720111"/>
            <a:ext cx="9827261" cy="340677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Microsoft JhengHei Light"/>
                <a:cs typeface="Microsoft JhengHei Light"/>
              </a:rPr>
              <a:t>GitHub</a:t>
            </a:r>
            <a:r>
              <a:rPr sz="2800" spc="-5" dirty="0">
                <a:latin typeface="Microsoft JhengHei Light"/>
                <a:cs typeface="Microsoft JhengHei Light"/>
              </a:rPr>
              <a:t> </a:t>
            </a:r>
            <a:r>
              <a:rPr sz="2800" spc="-20" dirty="0">
                <a:latin typeface="Microsoft JhengHei Light"/>
                <a:cs typeface="Microsoft JhengHei Light"/>
              </a:rPr>
              <a:t>Profile</a:t>
            </a:r>
            <a:r>
              <a:rPr sz="2800" spc="15" dirty="0">
                <a:latin typeface="Microsoft JhengHei Light"/>
                <a:cs typeface="Microsoft JhengHei Light"/>
              </a:rPr>
              <a:t> </a:t>
            </a:r>
            <a:r>
              <a:rPr sz="2800" spc="-5" dirty="0">
                <a:latin typeface="Microsoft JhengHei Light"/>
                <a:cs typeface="Microsoft JhengHei Light"/>
              </a:rPr>
              <a:t>是開發者在</a:t>
            </a:r>
            <a:r>
              <a:rPr sz="2800" spc="5" dirty="0">
                <a:latin typeface="Microsoft JhengHei Light"/>
                <a:cs typeface="Microsoft JhengHei Light"/>
              </a:rPr>
              <a:t> </a:t>
            </a:r>
            <a:r>
              <a:rPr sz="2800" spc="-10" dirty="0">
                <a:latin typeface="Microsoft JhengHei Light"/>
                <a:cs typeface="Microsoft JhengHei Light"/>
              </a:rPr>
              <a:t>GitHub</a:t>
            </a:r>
            <a:r>
              <a:rPr sz="2800" spc="15" dirty="0">
                <a:latin typeface="Microsoft JhengHei Light"/>
                <a:cs typeface="Microsoft JhengHei Light"/>
              </a:rPr>
              <a:t> </a:t>
            </a:r>
            <a:r>
              <a:rPr sz="2800" spc="-5" dirty="0">
                <a:latin typeface="Microsoft JhengHei Light"/>
                <a:cs typeface="Microsoft JhengHei Light"/>
              </a:rPr>
              <a:t>平台上的個人資料頁面</a:t>
            </a:r>
            <a:endParaRPr sz="2800" dirty="0">
              <a:latin typeface="Microsoft JhengHei Light"/>
              <a:cs typeface="Microsoft JhengHei Light"/>
            </a:endParaRPr>
          </a:p>
          <a:p>
            <a:pPr marL="241300" indent="-229235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10" dirty="0">
                <a:latin typeface="Microsoft JhengHei Light"/>
                <a:cs typeface="Microsoft JhengHei Light"/>
              </a:rPr>
              <a:t>顯示自己的項目和貢獻，讓其他人</a:t>
            </a:r>
            <a:r>
              <a:rPr sz="2800" dirty="0">
                <a:latin typeface="Microsoft JhengHei Light"/>
                <a:cs typeface="Microsoft JhengHei Light"/>
              </a:rPr>
              <a:t>了</a:t>
            </a:r>
            <a:r>
              <a:rPr sz="2800" spc="-10" dirty="0">
                <a:latin typeface="Microsoft JhengHei Light"/>
                <a:cs typeface="Microsoft JhengHei Light"/>
              </a:rPr>
              <a:t>解你</a:t>
            </a:r>
            <a:r>
              <a:rPr sz="2800" dirty="0">
                <a:latin typeface="Microsoft JhengHei Light"/>
                <a:cs typeface="Microsoft JhengHei Light"/>
              </a:rPr>
              <a:t>的</a:t>
            </a:r>
            <a:r>
              <a:rPr sz="2800" spc="-10" dirty="0">
                <a:latin typeface="Microsoft JhengHei Light"/>
                <a:cs typeface="Microsoft JhengHei Light"/>
              </a:rPr>
              <a:t>工作</a:t>
            </a:r>
            <a:r>
              <a:rPr sz="2800" dirty="0">
                <a:latin typeface="Microsoft JhengHei Light"/>
                <a:cs typeface="Microsoft JhengHei Light"/>
              </a:rPr>
              <a:t>和</a:t>
            </a:r>
            <a:r>
              <a:rPr sz="2800" spc="-10" dirty="0">
                <a:latin typeface="Microsoft JhengHei Light"/>
                <a:cs typeface="Microsoft JhengHei Light"/>
              </a:rPr>
              <a:t>技能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2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個人簡介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頭像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個人專案</a:t>
            </a: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個人貢獻</a:t>
            </a:r>
            <a:endParaRPr sz="24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個人網站連結</a:t>
            </a:r>
          </a:p>
          <a:p>
            <a:pPr marL="698500" lvl="1" indent="-229235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社交媒體連結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557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GitHub</a:t>
            </a:r>
            <a:r>
              <a:rPr sz="4400" b="0" spc="-70" dirty="0">
                <a:latin typeface="Microsoft JhengHei Light"/>
                <a:cs typeface="Microsoft JhengHei Light"/>
              </a:rPr>
              <a:t> </a:t>
            </a:r>
            <a:r>
              <a:rPr sz="4400" b="0" spc="-20" dirty="0">
                <a:latin typeface="Microsoft JhengHei Light"/>
                <a:cs typeface="Microsoft JhengHei Light"/>
              </a:rPr>
              <a:t>Profile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1963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查</a:t>
            </a:r>
            <a:r>
              <a:rPr sz="2800" spc="-10" dirty="0">
                <a:latin typeface="Microsoft JhengHei Light"/>
                <a:cs typeface="Microsoft JhengHei Light"/>
              </a:rPr>
              <a:t>看P</a:t>
            </a:r>
            <a:r>
              <a:rPr sz="2800" spc="-50" dirty="0">
                <a:latin typeface="Microsoft JhengHei Light"/>
                <a:cs typeface="Microsoft JhengHei Light"/>
              </a:rPr>
              <a:t>r</a:t>
            </a:r>
            <a:r>
              <a:rPr sz="2800" spc="-60" dirty="0">
                <a:latin typeface="Microsoft JhengHei Light"/>
                <a:cs typeface="Microsoft JhengHei Light"/>
              </a:rPr>
              <a:t>o</a:t>
            </a:r>
            <a:r>
              <a:rPr sz="2800" spc="-10" dirty="0">
                <a:latin typeface="Microsoft JhengHei Light"/>
                <a:cs typeface="Microsoft JhengHei Light"/>
              </a:rPr>
              <a:t>file</a:t>
            </a:r>
            <a:endParaRPr sz="280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65503" y="2351532"/>
            <a:ext cx="9683750" cy="3571240"/>
            <a:chOff x="1365503" y="2351532"/>
            <a:chExt cx="9683750" cy="35712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5503" y="2351532"/>
              <a:ext cx="9683495" cy="35707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656825" y="3321558"/>
              <a:ext cx="769620" cy="216535"/>
            </a:xfrm>
            <a:custGeom>
              <a:avLst/>
              <a:gdLst/>
              <a:ahLst/>
              <a:cxnLst/>
              <a:rect l="l" t="t" r="r" b="b"/>
              <a:pathLst>
                <a:path w="769620" h="216535">
                  <a:moveTo>
                    <a:pt x="0" y="216408"/>
                  </a:moveTo>
                  <a:lnTo>
                    <a:pt x="769620" y="216408"/>
                  </a:lnTo>
                  <a:lnTo>
                    <a:pt x="769620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198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557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GitHub</a:t>
            </a:r>
            <a:r>
              <a:rPr sz="4400" b="0" spc="-70" dirty="0">
                <a:latin typeface="Microsoft JhengHei Light"/>
                <a:cs typeface="Microsoft JhengHei Light"/>
              </a:rPr>
              <a:t> </a:t>
            </a:r>
            <a:r>
              <a:rPr sz="4400" b="0" spc="-20" dirty="0">
                <a:latin typeface="Microsoft JhengHei Light"/>
                <a:cs typeface="Microsoft JhengHei Light"/>
              </a:rPr>
              <a:t>Profile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2754376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編輯個人資料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71315" y="2099473"/>
            <a:ext cx="2560320" cy="4565015"/>
            <a:chOff x="3671315" y="2099473"/>
            <a:chExt cx="2560320" cy="456501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1315" y="2099473"/>
              <a:ext cx="2560319" cy="456497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911345" y="5148833"/>
              <a:ext cx="2185670" cy="344805"/>
            </a:xfrm>
            <a:custGeom>
              <a:avLst/>
              <a:gdLst/>
              <a:ahLst/>
              <a:cxnLst/>
              <a:rect l="l" t="t" r="r" b="b"/>
              <a:pathLst>
                <a:path w="2185670" h="344804">
                  <a:moveTo>
                    <a:pt x="0" y="344423"/>
                  </a:moveTo>
                  <a:lnTo>
                    <a:pt x="2185416" y="344423"/>
                  </a:lnTo>
                  <a:lnTo>
                    <a:pt x="2185416" y="0"/>
                  </a:lnTo>
                  <a:lnTo>
                    <a:pt x="0" y="0"/>
                  </a:lnTo>
                  <a:lnTo>
                    <a:pt x="0" y="344423"/>
                  </a:lnTo>
                  <a:close/>
                </a:path>
              </a:pathLst>
            </a:custGeom>
            <a:ln w="198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16558" y="1037842"/>
            <a:ext cx="2433814" cy="565093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8189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GitHub</a:t>
            </a:r>
            <a:r>
              <a:rPr sz="4400" b="0" spc="-45" dirty="0">
                <a:latin typeface="Microsoft JhengHei Light"/>
                <a:cs typeface="Microsoft JhengHei Light"/>
              </a:rPr>
              <a:t> </a:t>
            </a:r>
            <a:r>
              <a:rPr sz="4400" b="0" spc="5" dirty="0">
                <a:latin typeface="Microsoft JhengHei Light"/>
                <a:cs typeface="Microsoft JhengHei Light"/>
              </a:rPr>
              <a:t>多</a:t>
            </a:r>
            <a:r>
              <a:rPr sz="4400" b="0" spc="20" dirty="0">
                <a:latin typeface="Microsoft JhengHei Light"/>
                <a:cs typeface="Microsoft JhengHei Light"/>
              </a:rPr>
              <a:t>人</a:t>
            </a:r>
            <a:r>
              <a:rPr sz="4400" b="0" spc="5" dirty="0">
                <a:latin typeface="Microsoft JhengHei Light"/>
                <a:cs typeface="Microsoft JhengHei Light"/>
              </a:rPr>
              <a:t>合作</a:t>
            </a:r>
            <a:r>
              <a:rPr sz="4400" b="0" spc="-40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-</a:t>
            </a:r>
            <a:r>
              <a:rPr sz="4400" b="0" spc="-5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Collaborators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71602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新增協同合作者(Coll</a:t>
            </a:r>
            <a:r>
              <a:rPr sz="2800" spc="-20" dirty="0">
                <a:latin typeface="Microsoft JhengHei Light"/>
                <a:cs typeface="Microsoft JhengHei Light"/>
              </a:rPr>
              <a:t>a</a:t>
            </a:r>
            <a:r>
              <a:rPr sz="2800" spc="-10" dirty="0">
                <a:latin typeface="Microsoft JhengHei Light"/>
                <a:cs typeface="Microsoft JhengHei Light"/>
              </a:rPr>
              <a:t>bora</a:t>
            </a:r>
            <a:r>
              <a:rPr sz="2800" spc="-40" dirty="0">
                <a:latin typeface="Microsoft JhengHei Light"/>
                <a:cs typeface="Microsoft JhengHei Light"/>
              </a:rPr>
              <a:t>t</a:t>
            </a:r>
            <a:r>
              <a:rPr sz="2800" spc="-10" dirty="0">
                <a:latin typeface="Microsoft JhengHei Light"/>
                <a:cs typeface="Microsoft JhengHei Light"/>
              </a:rPr>
              <a:t>or)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0080" y="2630423"/>
            <a:ext cx="10521950" cy="3996054"/>
            <a:chOff x="640080" y="2630423"/>
            <a:chExt cx="10521950" cy="39960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80" y="2630423"/>
              <a:ext cx="5876544" cy="39959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67328" y="6243827"/>
              <a:ext cx="462280" cy="334010"/>
            </a:xfrm>
            <a:custGeom>
              <a:avLst/>
              <a:gdLst/>
              <a:ahLst/>
              <a:cxnLst/>
              <a:rect l="l" t="t" r="r" b="b"/>
              <a:pathLst>
                <a:path w="462279" h="334009">
                  <a:moveTo>
                    <a:pt x="294894" y="0"/>
                  </a:moveTo>
                  <a:lnTo>
                    <a:pt x="294894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4894" y="250317"/>
                  </a:lnTo>
                  <a:lnTo>
                    <a:pt x="294894" y="333756"/>
                  </a:lnTo>
                  <a:lnTo>
                    <a:pt x="461772" y="166878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0" y="3090671"/>
              <a:ext cx="5065776" cy="30861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632192" y="3963923"/>
              <a:ext cx="2078989" cy="1991995"/>
            </a:xfrm>
            <a:custGeom>
              <a:avLst/>
              <a:gdLst/>
              <a:ahLst/>
              <a:cxnLst/>
              <a:rect l="l" t="t" r="r" b="b"/>
              <a:pathLst>
                <a:path w="2078990" h="1991995">
                  <a:moveTo>
                    <a:pt x="461772" y="83439"/>
                  </a:moveTo>
                  <a:lnTo>
                    <a:pt x="166878" y="83439"/>
                  </a:lnTo>
                  <a:lnTo>
                    <a:pt x="166878" y="0"/>
                  </a:lnTo>
                  <a:lnTo>
                    <a:pt x="0" y="166878"/>
                  </a:lnTo>
                  <a:lnTo>
                    <a:pt x="166878" y="333756"/>
                  </a:lnTo>
                  <a:lnTo>
                    <a:pt x="166878" y="250317"/>
                  </a:lnTo>
                  <a:lnTo>
                    <a:pt x="461772" y="250317"/>
                  </a:lnTo>
                  <a:lnTo>
                    <a:pt x="461772" y="83439"/>
                  </a:lnTo>
                  <a:close/>
                </a:path>
                <a:path w="2078990" h="1991995">
                  <a:moveTo>
                    <a:pt x="2078736" y="1741551"/>
                  </a:moveTo>
                  <a:lnTo>
                    <a:pt x="1782318" y="1741551"/>
                  </a:lnTo>
                  <a:lnTo>
                    <a:pt x="1782318" y="1658112"/>
                  </a:lnTo>
                  <a:lnTo>
                    <a:pt x="1615440" y="1824990"/>
                  </a:lnTo>
                  <a:lnTo>
                    <a:pt x="1782318" y="1991868"/>
                  </a:lnTo>
                  <a:lnTo>
                    <a:pt x="1782318" y="1908429"/>
                  </a:lnTo>
                  <a:lnTo>
                    <a:pt x="2078736" y="1908429"/>
                  </a:lnTo>
                  <a:lnTo>
                    <a:pt x="2078736" y="1741551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557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GitHub</a:t>
            </a:r>
            <a:r>
              <a:rPr sz="4400" b="0" spc="-70" dirty="0">
                <a:latin typeface="Microsoft JhengHei Light"/>
                <a:cs typeface="Microsoft JhengHei Light"/>
              </a:rPr>
              <a:t> </a:t>
            </a:r>
            <a:r>
              <a:rPr sz="4400" b="0" spc="-20" dirty="0">
                <a:latin typeface="Microsoft JhengHei Light"/>
                <a:cs typeface="Microsoft JhengHei Light"/>
              </a:rPr>
              <a:t>Profile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39598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建立同</a:t>
            </a:r>
            <a:r>
              <a:rPr sz="2800" spc="-10" dirty="0">
                <a:latin typeface="Microsoft JhengHei Light"/>
                <a:cs typeface="Microsoft JhengHei Light"/>
              </a:rPr>
              <a:t>名</a:t>
            </a:r>
            <a:r>
              <a:rPr sz="2800" spc="-95" dirty="0">
                <a:latin typeface="Microsoft JhengHei Light"/>
                <a:cs typeface="Microsoft JhengHei Light"/>
              </a:rPr>
              <a:t>R</a:t>
            </a:r>
            <a:r>
              <a:rPr sz="2800" spc="-10" dirty="0">
                <a:latin typeface="Microsoft JhengHei Light"/>
                <a:cs typeface="Microsoft JhengHei Light"/>
              </a:rPr>
              <a:t>eposi</a:t>
            </a:r>
            <a:r>
              <a:rPr sz="2800" spc="-35" dirty="0">
                <a:latin typeface="Microsoft JhengHei Light"/>
                <a:cs typeface="Microsoft JhengHei Light"/>
              </a:rPr>
              <a:t>t</a:t>
            </a:r>
            <a:r>
              <a:rPr sz="2800" spc="-10" dirty="0">
                <a:latin typeface="Microsoft JhengHei Light"/>
                <a:cs typeface="Microsoft JhengHei Light"/>
              </a:rPr>
              <a:t>o</a:t>
            </a:r>
            <a:r>
              <a:rPr sz="2800" spc="114" dirty="0">
                <a:latin typeface="Microsoft JhengHei Light"/>
                <a:cs typeface="Microsoft JhengHei Light"/>
              </a:rPr>
              <a:t>r</a:t>
            </a:r>
            <a:r>
              <a:rPr sz="2800" spc="-5" dirty="0">
                <a:latin typeface="Microsoft JhengHei Light"/>
                <a:cs typeface="Microsoft JhengHei Light"/>
              </a:rPr>
              <a:t>y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36145" y="1263485"/>
            <a:ext cx="4295173" cy="54982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557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GitHub</a:t>
            </a:r>
            <a:r>
              <a:rPr sz="4400" b="0" spc="-70" dirty="0">
                <a:latin typeface="Microsoft JhengHei Light"/>
                <a:cs typeface="Microsoft JhengHei Light"/>
              </a:rPr>
              <a:t> </a:t>
            </a:r>
            <a:r>
              <a:rPr sz="4400" b="0" spc="-20" dirty="0">
                <a:latin typeface="Microsoft JhengHei Light"/>
                <a:cs typeface="Microsoft JhengHei Light"/>
              </a:rPr>
              <a:t>Profile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40360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編</a:t>
            </a:r>
            <a:r>
              <a:rPr sz="2800" spc="-10" dirty="0">
                <a:latin typeface="Microsoft JhengHei Light"/>
                <a:cs typeface="Microsoft JhengHei Light"/>
              </a:rPr>
              <a:t>輯README.md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069592" y="2820923"/>
            <a:ext cx="8442960" cy="3054350"/>
            <a:chOff x="2069592" y="2820923"/>
            <a:chExt cx="8442960" cy="30543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69592" y="2820923"/>
              <a:ext cx="8442960" cy="30541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914382" y="4844033"/>
              <a:ext cx="416559" cy="304800"/>
            </a:xfrm>
            <a:custGeom>
              <a:avLst/>
              <a:gdLst/>
              <a:ahLst/>
              <a:cxnLst/>
              <a:rect l="l" t="t" r="r" b="b"/>
              <a:pathLst>
                <a:path w="416559" h="304800">
                  <a:moveTo>
                    <a:pt x="0" y="304800"/>
                  </a:moveTo>
                  <a:lnTo>
                    <a:pt x="416051" y="304800"/>
                  </a:lnTo>
                  <a:lnTo>
                    <a:pt x="416051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9812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557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GitHub</a:t>
            </a:r>
            <a:r>
              <a:rPr sz="4400" b="0" spc="-70" dirty="0">
                <a:latin typeface="Microsoft JhengHei Light"/>
                <a:cs typeface="Microsoft JhengHei Light"/>
              </a:rPr>
              <a:t> </a:t>
            </a:r>
            <a:r>
              <a:rPr sz="4400" b="0" spc="-20" dirty="0">
                <a:latin typeface="Microsoft JhengHei Light"/>
                <a:cs typeface="Microsoft JhengHei Light"/>
              </a:rPr>
              <a:t>Profile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805686"/>
            <a:ext cx="3426461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編</a:t>
            </a:r>
            <a:r>
              <a:rPr sz="2800" spc="-10" dirty="0">
                <a:latin typeface="Microsoft JhengHei Light"/>
                <a:cs typeface="Microsoft JhengHei Light"/>
              </a:rPr>
              <a:t>輯README.md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1429" y="2539366"/>
            <a:ext cx="8430998" cy="370446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557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GitHub</a:t>
            </a:r>
            <a:r>
              <a:rPr sz="4400" b="0" spc="-70" dirty="0">
                <a:latin typeface="Microsoft JhengHei Light"/>
                <a:cs typeface="Microsoft JhengHei Light"/>
              </a:rPr>
              <a:t> </a:t>
            </a:r>
            <a:r>
              <a:rPr sz="4400" b="0" spc="-20" dirty="0">
                <a:latin typeface="Microsoft JhengHei Light"/>
                <a:cs typeface="Microsoft JhengHei Light"/>
              </a:rPr>
              <a:t>Profile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355790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編</a:t>
            </a:r>
            <a:r>
              <a:rPr sz="2800" spc="-10" dirty="0">
                <a:latin typeface="Microsoft JhengHei Light"/>
                <a:cs typeface="Microsoft JhengHei Light"/>
              </a:rPr>
              <a:t>輯README.md</a:t>
            </a:r>
            <a:endParaRPr sz="2800" dirty="0">
              <a:latin typeface="Microsoft JhengHei Light"/>
              <a:cs typeface="Microsoft JhengHei Ligh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02651" y="2468879"/>
            <a:ext cx="9618345" cy="4013200"/>
            <a:chOff x="1202651" y="2468879"/>
            <a:chExt cx="9618345" cy="4013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2651" y="2468879"/>
              <a:ext cx="9577908" cy="347319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422129" y="2580893"/>
              <a:ext cx="1388745" cy="398145"/>
            </a:xfrm>
            <a:custGeom>
              <a:avLst/>
              <a:gdLst/>
              <a:ahLst/>
              <a:cxnLst/>
              <a:rect l="l" t="t" r="r" b="b"/>
              <a:pathLst>
                <a:path w="1388745" h="398144">
                  <a:moveTo>
                    <a:pt x="0" y="397763"/>
                  </a:moveTo>
                  <a:lnTo>
                    <a:pt x="1388364" y="397763"/>
                  </a:lnTo>
                  <a:lnTo>
                    <a:pt x="1388364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19811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6780" y="3265931"/>
              <a:ext cx="3115055" cy="32156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3557904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GitHub</a:t>
            </a:r>
            <a:r>
              <a:rPr sz="4400" b="0" spc="-70" dirty="0">
                <a:latin typeface="Microsoft JhengHei Light"/>
                <a:cs typeface="Microsoft JhengHei Light"/>
              </a:rPr>
              <a:t> </a:t>
            </a:r>
            <a:r>
              <a:rPr sz="4400" b="0" spc="-20" dirty="0">
                <a:latin typeface="Microsoft JhengHei Light"/>
                <a:cs typeface="Microsoft JhengHei Light"/>
              </a:rPr>
              <a:t>Profile</a:t>
            </a:r>
            <a:endParaRPr sz="4400">
              <a:latin typeface="Microsoft JhengHei Light"/>
              <a:cs typeface="Microsoft JhengHe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6311" y="2057359"/>
            <a:ext cx="7405116" cy="46070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34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4568" y="1848611"/>
            <a:ext cx="7221220" cy="4815840"/>
            <a:chOff x="734568" y="1848611"/>
            <a:chExt cx="7221220" cy="4815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568" y="2503931"/>
              <a:ext cx="6569964" cy="41605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648712" y="6132576"/>
              <a:ext cx="462280" cy="334010"/>
            </a:xfrm>
            <a:custGeom>
              <a:avLst/>
              <a:gdLst/>
              <a:ahLst/>
              <a:cxnLst/>
              <a:rect l="l" t="t" r="r" b="b"/>
              <a:pathLst>
                <a:path w="462280" h="334010">
                  <a:moveTo>
                    <a:pt x="294894" y="0"/>
                  </a:moveTo>
                  <a:lnTo>
                    <a:pt x="294894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4894" y="250317"/>
                  </a:lnTo>
                  <a:lnTo>
                    <a:pt x="294894" y="333756"/>
                  </a:lnTo>
                  <a:lnTo>
                    <a:pt x="461771" y="166878"/>
                  </a:lnTo>
                  <a:lnTo>
                    <a:pt x="294894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1123" y="1848611"/>
              <a:ext cx="3534155" cy="407517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414771" y="4373879"/>
              <a:ext cx="462280" cy="334010"/>
            </a:xfrm>
            <a:custGeom>
              <a:avLst/>
              <a:gdLst/>
              <a:ahLst/>
              <a:cxnLst/>
              <a:rect l="l" t="t" r="r" b="b"/>
              <a:pathLst>
                <a:path w="462279" h="334010">
                  <a:moveTo>
                    <a:pt x="294893" y="0"/>
                  </a:moveTo>
                  <a:lnTo>
                    <a:pt x="294893" y="83439"/>
                  </a:lnTo>
                  <a:lnTo>
                    <a:pt x="0" y="83439"/>
                  </a:lnTo>
                  <a:lnTo>
                    <a:pt x="0" y="250317"/>
                  </a:lnTo>
                  <a:lnTo>
                    <a:pt x="294893" y="250317"/>
                  </a:lnTo>
                  <a:lnTo>
                    <a:pt x="294893" y="333756"/>
                  </a:lnTo>
                  <a:lnTo>
                    <a:pt x="461772" y="166878"/>
                  </a:lnTo>
                  <a:lnTo>
                    <a:pt x="294893" y="0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22620" y="3599688"/>
              <a:ext cx="1487805" cy="805180"/>
            </a:xfrm>
            <a:custGeom>
              <a:avLst/>
              <a:gdLst/>
              <a:ahLst/>
              <a:cxnLst/>
              <a:rect l="l" t="t" r="r" b="b"/>
              <a:pathLst>
                <a:path w="1487804" h="805179">
                  <a:moveTo>
                    <a:pt x="619759" y="489204"/>
                  </a:moveTo>
                  <a:lnTo>
                    <a:pt x="247903" y="489204"/>
                  </a:lnTo>
                  <a:lnTo>
                    <a:pt x="542035" y="804672"/>
                  </a:lnTo>
                  <a:lnTo>
                    <a:pt x="619759" y="489204"/>
                  </a:lnTo>
                  <a:close/>
                </a:path>
                <a:path w="1487804" h="805179">
                  <a:moveTo>
                    <a:pt x="1405889" y="0"/>
                  </a:moveTo>
                  <a:lnTo>
                    <a:pt x="81533" y="0"/>
                  </a:lnTo>
                  <a:lnTo>
                    <a:pt x="49774" y="6399"/>
                  </a:lnTo>
                  <a:lnTo>
                    <a:pt x="23860" y="23860"/>
                  </a:lnTo>
                  <a:lnTo>
                    <a:pt x="6399" y="49774"/>
                  </a:lnTo>
                  <a:lnTo>
                    <a:pt x="0" y="81534"/>
                  </a:lnTo>
                  <a:lnTo>
                    <a:pt x="0" y="407669"/>
                  </a:lnTo>
                  <a:lnTo>
                    <a:pt x="6399" y="439429"/>
                  </a:lnTo>
                  <a:lnTo>
                    <a:pt x="23860" y="465343"/>
                  </a:lnTo>
                  <a:lnTo>
                    <a:pt x="49774" y="482804"/>
                  </a:lnTo>
                  <a:lnTo>
                    <a:pt x="81533" y="489204"/>
                  </a:lnTo>
                  <a:lnTo>
                    <a:pt x="1405889" y="489204"/>
                  </a:lnTo>
                  <a:lnTo>
                    <a:pt x="1437649" y="482804"/>
                  </a:lnTo>
                  <a:lnTo>
                    <a:pt x="1463563" y="465343"/>
                  </a:lnTo>
                  <a:lnTo>
                    <a:pt x="1481024" y="439429"/>
                  </a:lnTo>
                  <a:lnTo>
                    <a:pt x="1487424" y="407669"/>
                  </a:lnTo>
                  <a:lnTo>
                    <a:pt x="1487424" y="81534"/>
                  </a:lnTo>
                  <a:lnTo>
                    <a:pt x="1481024" y="49774"/>
                  </a:lnTo>
                  <a:lnTo>
                    <a:pt x="1463563" y="23860"/>
                  </a:lnTo>
                  <a:lnTo>
                    <a:pt x="1437649" y="6399"/>
                  </a:lnTo>
                  <a:lnTo>
                    <a:pt x="140588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22620" y="3599688"/>
              <a:ext cx="1487805" cy="805180"/>
            </a:xfrm>
            <a:custGeom>
              <a:avLst/>
              <a:gdLst/>
              <a:ahLst/>
              <a:cxnLst/>
              <a:rect l="l" t="t" r="r" b="b"/>
              <a:pathLst>
                <a:path w="1487804" h="805179">
                  <a:moveTo>
                    <a:pt x="0" y="81534"/>
                  </a:moveTo>
                  <a:lnTo>
                    <a:pt x="6399" y="49774"/>
                  </a:lnTo>
                  <a:lnTo>
                    <a:pt x="23860" y="23860"/>
                  </a:lnTo>
                  <a:lnTo>
                    <a:pt x="49774" y="6399"/>
                  </a:lnTo>
                  <a:lnTo>
                    <a:pt x="81533" y="0"/>
                  </a:lnTo>
                  <a:lnTo>
                    <a:pt x="247903" y="0"/>
                  </a:lnTo>
                  <a:lnTo>
                    <a:pt x="619759" y="0"/>
                  </a:lnTo>
                  <a:lnTo>
                    <a:pt x="1405889" y="0"/>
                  </a:lnTo>
                  <a:lnTo>
                    <a:pt x="1437649" y="6399"/>
                  </a:lnTo>
                  <a:lnTo>
                    <a:pt x="1463563" y="23860"/>
                  </a:lnTo>
                  <a:lnTo>
                    <a:pt x="1481024" y="49774"/>
                  </a:lnTo>
                  <a:lnTo>
                    <a:pt x="1487424" y="81534"/>
                  </a:lnTo>
                  <a:lnTo>
                    <a:pt x="1487424" y="285369"/>
                  </a:lnTo>
                  <a:lnTo>
                    <a:pt x="1487424" y="407669"/>
                  </a:lnTo>
                  <a:lnTo>
                    <a:pt x="1481024" y="439429"/>
                  </a:lnTo>
                  <a:lnTo>
                    <a:pt x="1463563" y="465343"/>
                  </a:lnTo>
                  <a:lnTo>
                    <a:pt x="1437649" y="482804"/>
                  </a:lnTo>
                  <a:lnTo>
                    <a:pt x="1405889" y="489204"/>
                  </a:lnTo>
                  <a:lnTo>
                    <a:pt x="619759" y="489204"/>
                  </a:lnTo>
                  <a:lnTo>
                    <a:pt x="542035" y="804672"/>
                  </a:lnTo>
                  <a:lnTo>
                    <a:pt x="247903" y="489204"/>
                  </a:lnTo>
                  <a:lnTo>
                    <a:pt x="81533" y="489204"/>
                  </a:lnTo>
                  <a:lnTo>
                    <a:pt x="49774" y="482804"/>
                  </a:lnTo>
                  <a:lnTo>
                    <a:pt x="23860" y="465343"/>
                  </a:lnTo>
                  <a:lnTo>
                    <a:pt x="6399" y="439429"/>
                  </a:lnTo>
                  <a:lnTo>
                    <a:pt x="0" y="407669"/>
                  </a:lnTo>
                  <a:lnTo>
                    <a:pt x="0" y="285369"/>
                  </a:lnTo>
                  <a:lnTo>
                    <a:pt x="0" y="81534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939" y="629488"/>
            <a:ext cx="81895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5" dirty="0">
                <a:latin typeface="Microsoft JhengHei Light"/>
                <a:cs typeface="Microsoft JhengHei Light"/>
              </a:rPr>
              <a:t>GitHub</a:t>
            </a:r>
            <a:r>
              <a:rPr sz="4400" b="0" spc="-45" dirty="0">
                <a:latin typeface="Microsoft JhengHei Light"/>
                <a:cs typeface="Microsoft JhengHei Light"/>
              </a:rPr>
              <a:t> </a:t>
            </a:r>
            <a:r>
              <a:rPr sz="4400" b="0" spc="5" dirty="0">
                <a:latin typeface="Microsoft JhengHei Light"/>
                <a:cs typeface="Microsoft JhengHei Light"/>
              </a:rPr>
              <a:t>多</a:t>
            </a:r>
            <a:r>
              <a:rPr sz="4400" b="0" spc="20" dirty="0">
                <a:latin typeface="Microsoft JhengHei Light"/>
                <a:cs typeface="Microsoft JhengHei Light"/>
              </a:rPr>
              <a:t>人</a:t>
            </a:r>
            <a:r>
              <a:rPr sz="4400" b="0" spc="5" dirty="0">
                <a:latin typeface="Microsoft JhengHei Light"/>
                <a:cs typeface="Microsoft JhengHei Light"/>
              </a:rPr>
              <a:t>合作</a:t>
            </a:r>
            <a:r>
              <a:rPr sz="4400" b="0" spc="-40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-</a:t>
            </a:r>
            <a:r>
              <a:rPr sz="4400" b="0" spc="-5" dirty="0">
                <a:latin typeface="Microsoft JhengHei Light"/>
                <a:cs typeface="Microsoft JhengHei Light"/>
              </a:rPr>
              <a:t> </a:t>
            </a:r>
            <a:r>
              <a:rPr sz="4400" b="0" dirty="0">
                <a:latin typeface="Microsoft JhengHei Light"/>
                <a:cs typeface="Microsoft JhengHei Light"/>
              </a:rPr>
              <a:t>Collaborators</a:t>
            </a:r>
            <a:endParaRPr sz="4400">
              <a:latin typeface="Microsoft JhengHei Light"/>
              <a:cs typeface="Microsoft JhengHe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12002" y="3689095"/>
            <a:ext cx="711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Microsoft JhengHei"/>
                <a:cs typeface="Microsoft JhengHei"/>
              </a:rPr>
              <a:t>邀請信</a:t>
            </a:r>
            <a:endParaRPr sz="1800">
              <a:latin typeface="Microsoft JhengHei"/>
              <a:cs typeface="Microsoft JhengHe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93209" y="5539485"/>
            <a:ext cx="1498600" cy="670560"/>
            <a:chOff x="4093209" y="5539485"/>
            <a:chExt cx="1498600" cy="670560"/>
          </a:xfrm>
        </p:grpSpPr>
        <p:sp>
          <p:nvSpPr>
            <p:cNvPr id="12" name="object 12"/>
            <p:cNvSpPr/>
            <p:nvPr/>
          </p:nvSpPr>
          <p:spPr>
            <a:xfrm>
              <a:off x="4099559" y="5545835"/>
              <a:ext cx="1485900" cy="657860"/>
            </a:xfrm>
            <a:custGeom>
              <a:avLst/>
              <a:gdLst/>
              <a:ahLst/>
              <a:cxnLst/>
              <a:rect l="l" t="t" r="r" b="b"/>
              <a:pathLst>
                <a:path w="1485900" h="657860">
                  <a:moveTo>
                    <a:pt x="1238250" y="487679"/>
                  </a:moveTo>
                  <a:lnTo>
                    <a:pt x="866775" y="487679"/>
                  </a:lnTo>
                  <a:lnTo>
                    <a:pt x="1343660" y="657491"/>
                  </a:lnTo>
                  <a:lnTo>
                    <a:pt x="1238250" y="487679"/>
                  </a:lnTo>
                  <a:close/>
                </a:path>
                <a:path w="1485900" h="657860">
                  <a:moveTo>
                    <a:pt x="1404619" y="0"/>
                  </a:moveTo>
                  <a:lnTo>
                    <a:pt x="81279" y="0"/>
                  </a:lnTo>
                  <a:lnTo>
                    <a:pt x="49666" y="6395"/>
                  </a:lnTo>
                  <a:lnTo>
                    <a:pt x="23828" y="23828"/>
                  </a:lnTo>
                  <a:lnTo>
                    <a:pt x="6395" y="49666"/>
                  </a:lnTo>
                  <a:lnTo>
                    <a:pt x="0" y="81279"/>
                  </a:lnTo>
                  <a:lnTo>
                    <a:pt x="0" y="406400"/>
                  </a:lnTo>
                  <a:lnTo>
                    <a:pt x="6395" y="438039"/>
                  </a:lnTo>
                  <a:lnTo>
                    <a:pt x="23828" y="463875"/>
                  </a:lnTo>
                  <a:lnTo>
                    <a:pt x="49666" y="481293"/>
                  </a:lnTo>
                  <a:lnTo>
                    <a:pt x="81279" y="487679"/>
                  </a:lnTo>
                  <a:lnTo>
                    <a:pt x="1404619" y="487679"/>
                  </a:lnTo>
                  <a:lnTo>
                    <a:pt x="1436233" y="481293"/>
                  </a:lnTo>
                  <a:lnTo>
                    <a:pt x="1462071" y="463875"/>
                  </a:lnTo>
                  <a:lnTo>
                    <a:pt x="1479504" y="438039"/>
                  </a:lnTo>
                  <a:lnTo>
                    <a:pt x="1485900" y="406400"/>
                  </a:lnTo>
                  <a:lnTo>
                    <a:pt x="1485900" y="81279"/>
                  </a:lnTo>
                  <a:lnTo>
                    <a:pt x="1479504" y="49666"/>
                  </a:lnTo>
                  <a:lnTo>
                    <a:pt x="1462071" y="23828"/>
                  </a:lnTo>
                  <a:lnTo>
                    <a:pt x="1436233" y="6395"/>
                  </a:lnTo>
                  <a:lnTo>
                    <a:pt x="1404619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9559" y="5545835"/>
              <a:ext cx="1485900" cy="657860"/>
            </a:xfrm>
            <a:custGeom>
              <a:avLst/>
              <a:gdLst/>
              <a:ahLst/>
              <a:cxnLst/>
              <a:rect l="l" t="t" r="r" b="b"/>
              <a:pathLst>
                <a:path w="1485900" h="657860">
                  <a:moveTo>
                    <a:pt x="0" y="81279"/>
                  </a:moveTo>
                  <a:lnTo>
                    <a:pt x="6395" y="49666"/>
                  </a:lnTo>
                  <a:lnTo>
                    <a:pt x="23828" y="23828"/>
                  </a:lnTo>
                  <a:lnTo>
                    <a:pt x="49666" y="6395"/>
                  </a:lnTo>
                  <a:lnTo>
                    <a:pt x="81279" y="0"/>
                  </a:lnTo>
                  <a:lnTo>
                    <a:pt x="866775" y="0"/>
                  </a:lnTo>
                  <a:lnTo>
                    <a:pt x="1238250" y="0"/>
                  </a:lnTo>
                  <a:lnTo>
                    <a:pt x="1404619" y="0"/>
                  </a:lnTo>
                  <a:lnTo>
                    <a:pt x="1436233" y="6395"/>
                  </a:lnTo>
                  <a:lnTo>
                    <a:pt x="1462071" y="23828"/>
                  </a:lnTo>
                  <a:lnTo>
                    <a:pt x="1479504" y="49666"/>
                  </a:lnTo>
                  <a:lnTo>
                    <a:pt x="1485900" y="81279"/>
                  </a:lnTo>
                  <a:lnTo>
                    <a:pt x="1485900" y="284479"/>
                  </a:lnTo>
                  <a:lnTo>
                    <a:pt x="1485900" y="406400"/>
                  </a:lnTo>
                  <a:lnTo>
                    <a:pt x="1479504" y="438039"/>
                  </a:lnTo>
                  <a:lnTo>
                    <a:pt x="1462071" y="463875"/>
                  </a:lnTo>
                  <a:lnTo>
                    <a:pt x="1436233" y="481293"/>
                  </a:lnTo>
                  <a:lnTo>
                    <a:pt x="1404619" y="487679"/>
                  </a:lnTo>
                  <a:lnTo>
                    <a:pt x="1238250" y="487679"/>
                  </a:lnTo>
                  <a:lnTo>
                    <a:pt x="1343660" y="657491"/>
                  </a:lnTo>
                  <a:lnTo>
                    <a:pt x="866775" y="487679"/>
                  </a:lnTo>
                  <a:lnTo>
                    <a:pt x="81279" y="487679"/>
                  </a:lnTo>
                  <a:lnTo>
                    <a:pt x="49666" y="481293"/>
                  </a:lnTo>
                  <a:lnTo>
                    <a:pt x="23828" y="463875"/>
                  </a:lnTo>
                  <a:lnTo>
                    <a:pt x="6395" y="438039"/>
                  </a:lnTo>
                  <a:lnTo>
                    <a:pt x="0" y="406400"/>
                  </a:lnTo>
                  <a:lnTo>
                    <a:pt x="0" y="284479"/>
                  </a:lnTo>
                  <a:lnTo>
                    <a:pt x="0" y="81279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222750" y="5649569"/>
            <a:ext cx="12420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等待邀請同意</a:t>
            </a:r>
            <a:endParaRPr sz="1600">
              <a:latin typeface="Microsoft JhengHei"/>
              <a:cs typeface="Microsoft JhengHe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77328" y="3512820"/>
            <a:ext cx="4503420" cy="2141220"/>
            <a:chOff x="7577328" y="3512820"/>
            <a:chExt cx="4503420" cy="214122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77328" y="3512820"/>
              <a:ext cx="4503420" cy="214121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785606" y="4219956"/>
              <a:ext cx="2092960" cy="769620"/>
            </a:xfrm>
            <a:custGeom>
              <a:avLst/>
              <a:gdLst/>
              <a:ahLst/>
              <a:cxnLst/>
              <a:rect l="l" t="t" r="r" b="b"/>
              <a:pathLst>
                <a:path w="2092959" h="769620">
                  <a:moveTo>
                    <a:pt x="941451" y="487680"/>
                  </a:moveTo>
                  <a:lnTo>
                    <a:pt x="448055" y="487680"/>
                  </a:lnTo>
                  <a:lnTo>
                    <a:pt x="0" y="769239"/>
                  </a:lnTo>
                  <a:lnTo>
                    <a:pt x="941451" y="487680"/>
                  </a:lnTo>
                  <a:close/>
                </a:path>
                <a:path w="2092959" h="769620">
                  <a:moveTo>
                    <a:pt x="2011426" y="0"/>
                  </a:moveTo>
                  <a:lnTo>
                    <a:pt x="200405" y="0"/>
                  </a:lnTo>
                  <a:lnTo>
                    <a:pt x="168792" y="6395"/>
                  </a:lnTo>
                  <a:lnTo>
                    <a:pt x="142954" y="23828"/>
                  </a:lnTo>
                  <a:lnTo>
                    <a:pt x="125521" y="49666"/>
                  </a:lnTo>
                  <a:lnTo>
                    <a:pt x="119125" y="81280"/>
                  </a:lnTo>
                  <a:lnTo>
                    <a:pt x="119125" y="406400"/>
                  </a:lnTo>
                  <a:lnTo>
                    <a:pt x="125521" y="438013"/>
                  </a:lnTo>
                  <a:lnTo>
                    <a:pt x="142954" y="463851"/>
                  </a:lnTo>
                  <a:lnTo>
                    <a:pt x="168792" y="481284"/>
                  </a:lnTo>
                  <a:lnTo>
                    <a:pt x="200405" y="487680"/>
                  </a:lnTo>
                  <a:lnTo>
                    <a:pt x="2011426" y="487680"/>
                  </a:lnTo>
                  <a:lnTo>
                    <a:pt x="2043039" y="481284"/>
                  </a:lnTo>
                  <a:lnTo>
                    <a:pt x="2068877" y="463851"/>
                  </a:lnTo>
                  <a:lnTo>
                    <a:pt x="2086310" y="438013"/>
                  </a:lnTo>
                  <a:lnTo>
                    <a:pt x="2092705" y="406400"/>
                  </a:lnTo>
                  <a:lnTo>
                    <a:pt x="2092705" y="81280"/>
                  </a:lnTo>
                  <a:lnTo>
                    <a:pt x="2086310" y="49666"/>
                  </a:lnTo>
                  <a:lnTo>
                    <a:pt x="2068877" y="23828"/>
                  </a:lnTo>
                  <a:lnTo>
                    <a:pt x="2043039" y="6395"/>
                  </a:lnTo>
                  <a:lnTo>
                    <a:pt x="2011426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85606" y="4219956"/>
              <a:ext cx="2092960" cy="769620"/>
            </a:xfrm>
            <a:custGeom>
              <a:avLst/>
              <a:gdLst/>
              <a:ahLst/>
              <a:cxnLst/>
              <a:rect l="l" t="t" r="r" b="b"/>
              <a:pathLst>
                <a:path w="2092959" h="769620">
                  <a:moveTo>
                    <a:pt x="119125" y="81280"/>
                  </a:moveTo>
                  <a:lnTo>
                    <a:pt x="125521" y="49666"/>
                  </a:lnTo>
                  <a:lnTo>
                    <a:pt x="142954" y="23828"/>
                  </a:lnTo>
                  <a:lnTo>
                    <a:pt x="168792" y="6395"/>
                  </a:lnTo>
                  <a:lnTo>
                    <a:pt x="200405" y="0"/>
                  </a:lnTo>
                  <a:lnTo>
                    <a:pt x="448055" y="0"/>
                  </a:lnTo>
                  <a:lnTo>
                    <a:pt x="941451" y="0"/>
                  </a:lnTo>
                  <a:lnTo>
                    <a:pt x="2011426" y="0"/>
                  </a:lnTo>
                  <a:lnTo>
                    <a:pt x="2043039" y="6395"/>
                  </a:lnTo>
                  <a:lnTo>
                    <a:pt x="2068877" y="23828"/>
                  </a:lnTo>
                  <a:lnTo>
                    <a:pt x="2086310" y="49666"/>
                  </a:lnTo>
                  <a:lnTo>
                    <a:pt x="2092705" y="81280"/>
                  </a:lnTo>
                  <a:lnTo>
                    <a:pt x="2092705" y="284480"/>
                  </a:lnTo>
                  <a:lnTo>
                    <a:pt x="2092705" y="406400"/>
                  </a:lnTo>
                  <a:lnTo>
                    <a:pt x="2086310" y="438013"/>
                  </a:lnTo>
                  <a:lnTo>
                    <a:pt x="2068877" y="463851"/>
                  </a:lnTo>
                  <a:lnTo>
                    <a:pt x="2043039" y="481284"/>
                  </a:lnTo>
                  <a:lnTo>
                    <a:pt x="2011426" y="487680"/>
                  </a:lnTo>
                  <a:lnTo>
                    <a:pt x="941451" y="487680"/>
                  </a:lnTo>
                  <a:lnTo>
                    <a:pt x="0" y="769239"/>
                  </a:lnTo>
                  <a:lnTo>
                    <a:pt x="448055" y="487680"/>
                  </a:lnTo>
                  <a:lnTo>
                    <a:pt x="200405" y="487680"/>
                  </a:lnTo>
                  <a:lnTo>
                    <a:pt x="168792" y="481284"/>
                  </a:lnTo>
                  <a:lnTo>
                    <a:pt x="142954" y="463851"/>
                  </a:lnTo>
                  <a:lnTo>
                    <a:pt x="125521" y="438013"/>
                  </a:lnTo>
                  <a:lnTo>
                    <a:pt x="119125" y="406400"/>
                  </a:lnTo>
                  <a:lnTo>
                    <a:pt x="119125" y="284480"/>
                  </a:lnTo>
                  <a:lnTo>
                    <a:pt x="119125" y="81280"/>
                  </a:lnTo>
                  <a:close/>
                </a:path>
              </a:pathLst>
            </a:custGeom>
            <a:ln w="12192">
              <a:solidFill>
                <a:srgbClr val="BB8B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170923" y="4201795"/>
            <a:ext cx="144462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同意邀請</a:t>
            </a:r>
            <a:endParaRPr sz="1600">
              <a:latin typeface="Microsoft JhengHei"/>
              <a:cs typeface="Microsoft JhengHei"/>
            </a:endParaRPr>
          </a:p>
          <a:p>
            <a:pPr algn="ctr">
              <a:lnSpc>
                <a:spcPct val="100000"/>
              </a:lnSpc>
            </a:pPr>
            <a:r>
              <a:rPr sz="1600" b="1" spc="-5" dirty="0">
                <a:solidFill>
                  <a:srgbClr val="FFFFFF"/>
                </a:solidFill>
                <a:latin typeface="Microsoft JhengHei"/>
                <a:cs typeface="Microsoft JhengHei"/>
              </a:rPr>
              <a:t>成為協同合作者</a:t>
            </a:r>
            <a:endParaRPr sz="1600">
              <a:latin typeface="Microsoft JhengHei"/>
              <a:cs typeface="Microsoft JhengHe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4428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GitHub</a:t>
            </a:r>
            <a:r>
              <a:rPr sz="4000" b="0" spc="-2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多人合</a:t>
            </a:r>
            <a:r>
              <a:rPr sz="4000" b="0" spc="-5" dirty="0">
                <a:latin typeface="Microsoft JhengHei Light"/>
                <a:cs typeface="Microsoft JhengHei Light"/>
              </a:rPr>
              <a:t>作</a:t>
            </a:r>
            <a:r>
              <a:rPr sz="4000" b="0" spc="-40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 </a:t>
            </a:r>
            <a:r>
              <a:rPr sz="4000" b="0" dirty="0">
                <a:latin typeface="Microsoft JhengHei Light"/>
                <a:cs typeface="Microsoft JhengHei Light"/>
              </a:rPr>
              <a:t>Collaborators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13305"/>
            <a:ext cx="11122661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9235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將</a:t>
            </a:r>
            <a:r>
              <a:rPr sz="2400" spc="5" dirty="0">
                <a:latin typeface="Microsoft JhengHei Light"/>
                <a:cs typeface="Microsoft JhengHei Light"/>
              </a:rPr>
              <a:t>遠端儲</a:t>
            </a:r>
            <a:r>
              <a:rPr sz="2400" dirty="0">
                <a:latin typeface="Microsoft JhengHei Light"/>
                <a:cs typeface="Microsoft JhengHei Light"/>
              </a:rPr>
              <a:t>存</a:t>
            </a:r>
            <a:r>
              <a:rPr sz="2400" spc="5" dirty="0">
                <a:latin typeface="Microsoft JhengHei Light"/>
                <a:cs typeface="Microsoft JhengHei Light"/>
              </a:rPr>
              <a:t>庫</a:t>
            </a:r>
            <a:r>
              <a:rPr sz="2400" spc="-5" dirty="0">
                <a:latin typeface="Microsoft JhengHei Light"/>
                <a:cs typeface="Microsoft JhengHei Light"/>
              </a:rPr>
              <a:t>(</a:t>
            </a:r>
            <a:r>
              <a:rPr sz="2400" dirty="0">
                <a:latin typeface="Microsoft JhengHei Light"/>
                <a:cs typeface="Microsoft JhengHei Light"/>
              </a:rPr>
              <a:t>擁有者所維</a:t>
            </a:r>
            <a:r>
              <a:rPr sz="2400" spc="-10" dirty="0">
                <a:latin typeface="Microsoft JhengHei Light"/>
                <a:cs typeface="Microsoft JhengHei Light"/>
              </a:rPr>
              <a:t>護</a:t>
            </a:r>
            <a:r>
              <a:rPr sz="2400" spc="-5" dirty="0">
                <a:latin typeface="Microsoft JhengHei Light"/>
                <a:cs typeface="Microsoft JhengHei Light"/>
              </a:rPr>
              <a:t>)</a:t>
            </a:r>
            <a:r>
              <a:rPr sz="2400" dirty="0">
                <a:latin typeface="Microsoft JhengHei Light"/>
                <a:cs typeface="Microsoft JhengHei Light"/>
              </a:rPr>
              <a:t>一個分支的交付歷程</a:t>
            </a:r>
            <a:r>
              <a:rPr sz="2400" spc="1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複</a:t>
            </a:r>
            <a:r>
              <a:rPr sz="240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製(cl</a:t>
            </a:r>
            <a:r>
              <a:rPr sz="2400" spc="5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o</a:t>
            </a:r>
            <a:r>
              <a:rPr sz="240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ne</a:t>
            </a:r>
            <a:r>
              <a:rPr sz="2400" spc="-10" dirty="0">
                <a:solidFill>
                  <a:srgbClr val="4471C4"/>
                </a:solidFill>
                <a:latin typeface="Microsoft JhengHei Light"/>
                <a:cs typeface="Microsoft JhengHei Light"/>
              </a:rPr>
              <a:t>)</a:t>
            </a:r>
            <a:r>
              <a:rPr sz="2400" dirty="0">
                <a:latin typeface="Microsoft JhengHei Light"/>
                <a:cs typeface="Microsoft JhengHei Light"/>
              </a:rPr>
              <a:t>到本地端儲存 </a:t>
            </a:r>
            <a:r>
              <a:rPr sz="2400" spc="10" dirty="0">
                <a:latin typeface="Microsoft JhengHei Light"/>
                <a:cs typeface="Microsoft JhengHei Light"/>
              </a:rPr>
              <a:t>庫</a:t>
            </a:r>
            <a:r>
              <a:rPr sz="2400" spc="-5" dirty="0">
                <a:latin typeface="Microsoft JhengHei Light"/>
                <a:cs typeface="Microsoft JhengHei Light"/>
              </a:rPr>
              <a:t>(</a:t>
            </a:r>
            <a:r>
              <a:rPr sz="2400" dirty="0">
                <a:latin typeface="Microsoft JhengHei Light"/>
                <a:cs typeface="Microsoft JhengHei Light"/>
              </a:rPr>
              <a:t>協同合作者所維護)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16488" y="6427114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109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1266" y="3013754"/>
            <a:ext cx="1002612" cy="891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929889" y="4090542"/>
            <a:ext cx="1096010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工作樹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(Working</a:t>
            </a:r>
            <a:r>
              <a:rPr sz="1400" spc="-25" dirty="0">
                <a:latin typeface="Calibri"/>
                <a:cs typeface="Calibri"/>
              </a:rPr>
              <a:t> Tree)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3607" y="3019204"/>
            <a:ext cx="760647" cy="8685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5221" y="3798850"/>
            <a:ext cx="703824" cy="8049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21957" y="4093590"/>
            <a:ext cx="132016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本地端儲存庫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0"/>
              </a:lnSpc>
            </a:pPr>
            <a:r>
              <a:rPr sz="1400" spc="-10" dirty="0">
                <a:latin typeface="Calibri"/>
                <a:cs typeface="Calibri"/>
              </a:rPr>
              <a:t>(Local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6623" y="4809566"/>
            <a:ext cx="151701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遠端儲存庫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(Remote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88890" y="4090542"/>
            <a:ext cx="1368425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待交付區域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(Stage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Area/Index)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28081" y="3000425"/>
            <a:ext cx="976630" cy="994410"/>
            <a:chOff x="4728081" y="3000425"/>
            <a:chExt cx="976630" cy="99441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8081" y="3000425"/>
              <a:ext cx="614503" cy="8197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41747" y="3029712"/>
              <a:ext cx="685800" cy="8945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17007" y="3099816"/>
              <a:ext cx="687324" cy="89458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956804" y="3267202"/>
            <a:ext cx="1102995" cy="2687320"/>
            <a:chOff x="7956804" y="3267202"/>
            <a:chExt cx="1102995" cy="2687320"/>
          </a:xfrm>
        </p:grpSpPr>
        <p:sp>
          <p:nvSpPr>
            <p:cNvPr id="17" name="object 17"/>
            <p:cNvSpPr/>
            <p:nvPr/>
          </p:nvSpPr>
          <p:spPr>
            <a:xfrm>
              <a:off x="8363712" y="3273552"/>
              <a:ext cx="0" cy="2674620"/>
            </a:xfrm>
            <a:custGeom>
              <a:avLst/>
              <a:gdLst/>
              <a:ahLst/>
              <a:cxnLst/>
              <a:rect l="l" t="t" r="r" b="b"/>
              <a:pathLst>
                <a:path h="2674620">
                  <a:moveTo>
                    <a:pt x="0" y="0"/>
                  </a:moveTo>
                  <a:lnTo>
                    <a:pt x="0" y="2674505"/>
                  </a:lnTo>
                </a:path>
              </a:pathLst>
            </a:custGeom>
            <a:ln w="12192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63154" y="3674745"/>
              <a:ext cx="1090295" cy="658495"/>
            </a:xfrm>
            <a:custGeom>
              <a:avLst/>
              <a:gdLst/>
              <a:ahLst/>
              <a:cxnLst/>
              <a:rect l="l" t="t" r="r" b="b"/>
              <a:pathLst>
                <a:path w="1090295" h="658495">
                  <a:moveTo>
                    <a:pt x="72009" y="0"/>
                  </a:moveTo>
                  <a:lnTo>
                    <a:pt x="0" y="150621"/>
                  </a:lnTo>
                  <a:lnTo>
                    <a:pt x="903604" y="582802"/>
                  </a:lnTo>
                  <a:lnTo>
                    <a:pt x="867664" y="658113"/>
                  </a:lnTo>
                  <a:lnTo>
                    <a:pt x="1090295" y="579500"/>
                  </a:lnTo>
                  <a:lnTo>
                    <a:pt x="1011681" y="356869"/>
                  </a:lnTo>
                  <a:lnTo>
                    <a:pt x="975614" y="432180"/>
                  </a:lnTo>
                  <a:lnTo>
                    <a:pt x="720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3154" y="3674745"/>
              <a:ext cx="1090295" cy="658495"/>
            </a:xfrm>
            <a:custGeom>
              <a:avLst/>
              <a:gdLst/>
              <a:ahLst/>
              <a:cxnLst/>
              <a:rect l="l" t="t" r="r" b="b"/>
              <a:pathLst>
                <a:path w="1090295" h="658495">
                  <a:moveTo>
                    <a:pt x="72009" y="0"/>
                  </a:moveTo>
                  <a:lnTo>
                    <a:pt x="975614" y="432180"/>
                  </a:lnTo>
                  <a:lnTo>
                    <a:pt x="1011681" y="356869"/>
                  </a:lnTo>
                  <a:lnTo>
                    <a:pt x="1090295" y="579500"/>
                  </a:lnTo>
                  <a:lnTo>
                    <a:pt x="867664" y="658113"/>
                  </a:lnTo>
                  <a:lnTo>
                    <a:pt x="903604" y="582802"/>
                  </a:lnTo>
                  <a:lnTo>
                    <a:pt x="0" y="150621"/>
                  </a:lnTo>
                  <a:lnTo>
                    <a:pt x="72009" y="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30894" y="3581527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push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6902" y="4870136"/>
            <a:ext cx="1002612" cy="892741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065779" y="5947968"/>
            <a:ext cx="1092835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675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工作樹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(Working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Tree)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39243" y="4876960"/>
            <a:ext cx="760647" cy="86850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657847" y="5951016"/>
            <a:ext cx="1320165" cy="448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60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本地端儲存庫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0"/>
              </a:lnSpc>
            </a:pPr>
            <a:r>
              <a:rPr sz="1400" spc="-10" dirty="0">
                <a:latin typeface="Calibri"/>
                <a:cs typeface="Calibri"/>
              </a:rPr>
              <a:t>(Local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24527" y="5947968"/>
            <a:ext cx="1371600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待交付區域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5" dirty="0">
                <a:latin typeface="Calibri"/>
                <a:cs typeface="Calibri"/>
              </a:rPr>
              <a:t>(Stage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Area/Index)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863717" y="4858181"/>
            <a:ext cx="976630" cy="992505"/>
            <a:chOff x="4863717" y="4858181"/>
            <a:chExt cx="976630" cy="99250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3717" y="4858181"/>
              <a:ext cx="614503" cy="81975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77384" y="4887468"/>
              <a:ext cx="687324" cy="89306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2644" y="4957572"/>
              <a:ext cx="687324" cy="893063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7997825" y="4755515"/>
            <a:ext cx="1042669" cy="734060"/>
          </a:xfrm>
          <a:custGeom>
            <a:avLst/>
            <a:gdLst/>
            <a:ahLst/>
            <a:cxnLst/>
            <a:rect l="l" t="t" r="r" b="b"/>
            <a:pathLst>
              <a:path w="1042670" h="734060">
                <a:moveTo>
                  <a:pt x="955928" y="0"/>
                </a:moveTo>
                <a:lnTo>
                  <a:pt x="99441" y="519430"/>
                </a:lnTo>
                <a:lnTo>
                  <a:pt x="56133" y="448056"/>
                </a:lnTo>
                <a:lnTo>
                  <a:pt x="0" y="677418"/>
                </a:lnTo>
                <a:lnTo>
                  <a:pt x="229361" y="733552"/>
                </a:lnTo>
                <a:lnTo>
                  <a:pt x="186054" y="662178"/>
                </a:lnTo>
                <a:lnTo>
                  <a:pt x="1042543" y="142621"/>
                </a:lnTo>
                <a:lnTo>
                  <a:pt x="955928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532621" y="5208523"/>
            <a:ext cx="368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EC7C30"/>
                </a:solidFill>
                <a:latin typeface="Calibri"/>
                <a:cs typeface="Calibri"/>
              </a:rPr>
              <a:t>c</a:t>
            </a:r>
            <a:r>
              <a:rPr sz="1200" b="1" spc="5" dirty="0">
                <a:solidFill>
                  <a:srgbClr val="EC7C30"/>
                </a:solidFill>
                <a:latin typeface="Calibri"/>
                <a:cs typeface="Calibri"/>
              </a:rPr>
              <a:t>l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o</a:t>
            </a:r>
            <a:r>
              <a:rPr sz="1200" b="1" spc="5" dirty="0">
                <a:solidFill>
                  <a:srgbClr val="EC7C30"/>
                </a:solidFill>
                <a:latin typeface="Calibri"/>
                <a:cs typeface="Calibri"/>
              </a:rPr>
              <a:t>n</a:t>
            </a:r>
            <a:r>
              <a:rPr sz="1200" b="1" dirty="0">
                <a:solidFill>
                  <a:srgbClr val="EC7C30"/>
                </a:solid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76500" y="4663440"/>
            <a:ext cx="5882640" cy="20955"/>
          </a:xfrm>
          <a:custGeom>
            <a:avLst/>
            <a:gdLst/>
            <a:ahLst/>
            <a:cxnLst/>
            <a:rect l="l" t="t" r="r" b="b"/>
            <a:pathLst>
              <a:path w="5882640" h="20954">
                <a:moveTo>
                  <a:pt x="0" y="20574"/>
                </a:moveTo>
                <a:lnTo>
                  <a:pt x="5882132" y="0"/>
                </a:lnTo>
              </a:path>
            </a:pathLst>
          </a:custGeom>
          <a:ln w="12192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735835" y="3503676"/>
            <a:ext cx="914400" cy="44069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107950" rIns="0" bIns="0" rtlCol="0">
            <a:spAutoFit/>
          </a:bodyPr>
          <a:lstStyle/>
          <a:p>
            <a:pPr marL="214629">
              <a:lnSpc>
                <a:spcPct val="100000"/>
              </a:lnSpc>
              <a:spcBef>
                <a:spcPts val="850"/>
              </a:spcBef>
            </a:pPr>
            <a:r>
              <a:rPr sz="14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同學A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763267" y="5175503"/>
            <a:ext cx="914400" cy="440690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同學B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6440423" y="6402323"/>
            <a:ext cx="2057400" cy="370840"/>
          </a:xfrm>
          <a:custGeom>
            <a:avLst/>
            <a:gdLst/>
            <a:ahLst/>
            <a:cxnLst/>
            <a:rect l="l" t="t" r="r" b="b"/>
            <a:pathLst>
              <a:path w="2057400" h="370840">
                <a:moveTo>
                  <a:pt x="2057400" y="0"/>
                </a:moveTo>
                <a:lnTo>
                  <a:pt x="0" y="0"/>
                </a:lnTo>
                <a:lnTo>
                  <a:pt x="0" y="370331"/>
                </a:lnTo>
                <a:lnTo>
                  <a:pt x="2057400" y="370331"/>
                </a:lnTo>
                <a:lnTo>
                  <a:pt x="2057400" y="0"/>
                </a:lnTo>
                <a:close/>
              </a:path>
            </a:pathLst>
          </a:custGeom>
          <a:solidFill>
            <a:srgbClr val="6FAC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6519798" y="6423456"/>
            <a:ext cx="1854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PMingLiU-ExtB"/>
                <a:cs typeface="PMingLiU-ExtB"/>
              </a:rPr>
              <a:t>空的本地端儲存庫</a:t>
            </a:r>
            <a:endParaRPr sz="1800">
              <a:latin typeface="PMingLiU-ExtB"/>
              <a:cs typeface="PMingLiU-Ext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74428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GitHub</a:t>
            </a:r>
            <a:r>
              <a:rPr sz="4000" b="0" spc="-2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多人合</a:t>
            </a:r>
            <a:r>
              <a:rPr sz="4000" b="0" spc="-5" dirty="0">
                <a:latin typeface="Microsoft JhengHei Light"/>
                <a:cs typeface="Microsoft JhengHei Light"/>
              </a:rPr>
              <a:t>作</a:t>
            </a:r>
            <a:r>
              <a:rPr sz="4000" b="0" spc="-40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 </a:t>
            </a:r>
            <a:r>
              <a:rPr sz="4000" b="0" dirty="0">
                <a:latin typeface="Microsoft JhengHei Light"/>
                <a:cs typeface="Microsoft JhengHei Light"/>
              </a:rPr>
              <a:t>Collaborators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723784"/>
            <a:ext cx="10665461" cy="126619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協同合作者可以將修改的交付透過</a:t>
            </a:r>
            <a:r>
              <a:rPr sz="2400" spc="-5" dirty="0">
                <a:latin typeface="Microsoft JhengHei Light"/>
                <a:cs typeface="Microsoft JhengHei Light"/>
              </a:rPr>
              <a:t>push</a:t>
            </a:r>
            <a:r>
              <a:rPr sz="2400" dirty="0">
                <a:latin typeface="Microsoft JhengHei Light"/>
                <a:cs typeface="Microsoft JhengHei Light"/>
              </a:rPr>
              <a:t>指令同步至遠端儲存庫</a:t>
            </a:r>
          </a:p>
          <a:p>
            <a:pPr marL="241300" indent="-229235">
              <a:lnSpc>
                <a:spcPts val="2735"/>
              </a:lnSpc>
              <a:spcBef>
                <a:spcPts val="70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而其他團隊成員可以透</a:t>
            </a:r>
            <a:r>
              <a:rPr sz="2400" dirty="0">
                <a:latin typeface="Microsoft JhengHei Light"/>
                <a:cs typeface="Microsoft JhengHei Light"/>
              </a:rPr>
              <a:t>過</a:t>
            </a:r>
            <a:r>
              <a:rPr sz="2400" spc="-5" dirty="0">
                <a:latin typeface="Microsoft JhengHei Light"/>
                <a:cs typeface="Microsoft JhengHei Light"/>
              </a:rPr>
              <a:t>pul</a:t>
            </a:r>
            <a:r>
              <a:rPr sz="2400" dirty="0">
                <a:latin typeface="Microsoft JhengHei Light"/>
                <a:cs typeface="Microsoft JhengHei Light"/>
              </a:rPr>
              <a:t>l</a:t>
            </a:r>
            <a:r>
              <a:rPr sz="2400" spc="-5" dirty="0">
                <a:latin typeface="Microsoft JhengHei Light"/>
                <a:cs typeface="Microsoft JhengHei Light"/>
              </a:rPr>
              <a:t>指令將遠端儲存庫的最新交付版本同步至本地</a:t>
            </a:r>
            <a:endParaRPr sz="2400" dirty="0">
              <a:latin typeface="Microsoft JhengHei Light"/>
              <a:cs typeface="Microsoft JhengHei Light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Microsoft JhengHei Light"/>
                <a:cs typeface="Microsoft JhengHei Light"/>
              </a:rPr>
              <a:t>端儲存庫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016488" y="6427114"/>
            <a:ext cx="25907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110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4210" y="3221018"/>
            <a:ext cx="1002612" cy="8914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863088" y="4296867"/>
            <a:ext cx="109283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工作樹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(Working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Tree)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36551" y="3226468"/>
            <a:ext cx="760647" cy="86850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98165" y="4006114"/>
            <a:ext cx="703824" cy="80498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455155" y="4299915"/>
            <a:ext cx="1320165" cy="448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本地端儲存庫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(Local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89821" y="5016753"/>
            <a:ext cx="1517015" cy="451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75"/>
              </a:lnSpc>
              <a:spcBef>
                <a:spcPts val="100"/>
              </a:spcBef>
            </a:pPr>
            <a:r>
              <a:rPr sz="1400" dirty="0">
                <a:latin typeface="PMingLiU-ExtB"/>
                <a:cs typeface="PMingLiU-ExtB"/>
              </a:rPr>
              <a:t>遠端儲存庫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(Remote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21834" y="4296867"/>
            <a:ext cx="136842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待交付區域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(Stage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Area/Index)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61025" y="3207689"/>
            <a:ext cx="976630" cy="994410"/>
            <a:chOff x="4661025" y="3207689"/>
            <a:chExt cx="976630" cy="99441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1025" y="3207689"/>
              <a:ext cx="614503" cy="81975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74691" y="3236975"/>
              <a:ext cx="687324" cy="8945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9951" y="3307079"/>
              <a:ext cx="687324" cy="894588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7913369" y="3474465"/>
            <a:ext cx="1097915" cy="2687320"/>
            <a:chOff x="7913369" y="3474465"/>
            <a:chExt cx="1097915" cy="2687320"/>
          </a:xfrm>
        </p:grpSpPr>
        <p:sp>
          <p:nvSpPr>
            <p:cNvPr id="17" name="object 17"/>
            <p:cNvSpPr/>
            <p:nvPr/>
          </p:nvSpPr>
          <p:spPr>
            <a:xfrm>
              <a:off x="8296655" y="3480815"/>
              <a:ext cx="0" cy="2674620"/>
            </a:xfrm>
            <a:custGeom>
              <a:avLst/>
              <a:gdLst/>
              <a:ahLst/>
              <a:cxnLst/>
              <a:rect l="l" t="t" r="r" b="b"/>
              <a:pathLst>
                <a:path h="2674620">
                  <a:moveTo>
                    <a:pt x="0" y="0"/>
                  </a:moveTo>
                  <a:lnTo>
                    <a:pt x="0" y="2674505"/>
                  </a:lnTo>
                </a:path>
              </a:pathLst>
            </a:custGeom>
            <a:ln w="12192">
              <a:solidFill>
                <a:srgbClr val="4471C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919719" y="3705478"/>
              <a:ext cx="1085215" cy="668020"/>
            </a:xfrm>
            <a:custGeom>
              <a:avLst/>
              <a:gdLst/>
              <a:ahLst/>
              <a:cxnLst/>
              <a:rect l="l" t="t" r="r" b="b"/>
              <a:pathLst>
                <a:path w="1085215" h="668020">
                  <a:moveTo>
                    <a:pt x="223520" y="0"/>
                  </a:moveTo>
                  <a:lnTo>
                    <a:pt x="0" y="75819"/>
                  </a:lnTo>
                  <a:lnTo>
                    <a:pt x="75819" y="299339"/>
                  </a:lnTo>
                  <a:lnTo>
                    <a:pt x="112775" y="224536"/>
                  </a:lnTo>
                  <a:lnTo>
                    <a:pt x="1011047" y="667766"/>
                  </a:lnTo>
                  <a:lnTo>
                    <a:pt x="1084960" y="518033"/>
                  </a:lnTo>
                  <a:lnTo>
                    <a:pt x="186562" y="74803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19719" y="3705478"/>
              <a:ext cx="1085215" cy="668020"/>
            </a:xfrm>
            <a:custGeom>
              <a:avLst/>
              <a:gdLst/>
              <a:ahLst/>
              <a:cxnLst/>
              <a:rect l="l" t="t" r="r" b="b"/>
              <a:pathLst>
                <a:path w="1085215" h="668020">
                  <a:moveTo>
                    <a:pt x="1011047" y="667766"/>
                  </a:moveTo>
                  <a:lnTo>
                    <a:pt x="112775" y="224536"/>
                  </a:lnTo>
                  <a:lnTo>
                    <a:pt x="75819" y="299339"/>
                  </a:lnTo>
                  <a:lnTo>
                    <a:pt x="0" y="75819"/>
                  </a:lnTo>
                  <a:lnTo>
                    <a:pt x="223520" y="0"/>
                  </a:lnTo>
                  <a:lnTo>
                    <a:pt x="186562" y="74803"/>
                  </a:lnTo>
                  <a:lnTo>
                    <a:pt x="1084960" y="518033"/>
                  </a:lnTo>
                  <a:lnTo>
                    <a:pt x="1011047" y="66776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515604" y="3648836"/>
            <a:ext cx="341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solidFill>
                  <a:srgbClr val="EC7C30"/>
                </a:solidFill>
                <a:latin typeface="Calibri"/>
                <a:cs typeface="Calibri"/>
              </a:rPr>
              <a:t>pu</a:t>
            </a:r>
            <a:r>
              <a:rPr sz="1600" b="1" spc="-5" dirty="0">
                <a:solidFill>
                  <a:srgbClr val="EC7C30"/>
                </a:solidFill>
                <a:latin typeface="Calibri"/>
                <a:cs typeface="Calibri"/>
              </a:rPr>
              <a:t>ll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89846" y="5077250"/>
            <a:ext cx="1002612" cy="89140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2998977" y="6154318"/>
            <a:ext cx="109283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"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工作樹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(Working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Tree)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73588" y="5082700"/>
            <a:ext cx="759355" cy="86850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591045" y="6157366"/>
            <a:ext cx="1320165" cy="448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64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本地端儲存庫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64"/>
              </a:lnSpc>
            </a:pPr>
            <a:r>
              <a:rPr sz="1400" spc="-10" dirty="0">
                <a:latin typeface="Calibri"/>
                <a:cs typeface="Calibri"/>
              </a:rPr>
              <a:t>(Local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Repository)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57725" y="6154318"/>
            <a:ext cx="1368425" cy="452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ts val="1675"/>
              </a:lnSpc>
              <a:spcBef>
                <a:spcPts val="105"/>
              </a:spcBef>
            </a:pPr>
            <a:r>
              <a:rPr sz="1400" dirty="0">
                <a:latin typeface="PMingLiU-ExtB"/>
                <a:cs typeface="PMingLiU-ExtB"/>
              </a:rPr>
              <a:t>待交付區域</a:t>
            </a:r>
            <a:endParaRPr sz="1400">
              <a:latin typeface="PMingLiU-ExtB"/>
              <a:cs typeface="PMingLiU-ExtB"/>
            </a:endParaRPr>
          </a:p>
          <a:p>
            <a:pPr algn="ctr">
              <a:lnSpc>
                <a:spcPts val="1675"/>
              </a:lnSpc>
            </a:pPr>
            <a:r>
              <a:rPr sz="1400" spc="-10" dirty="0">
                <a:latin typeface="Calibri"/>
                <a:cs typeface="Calibri"/>
              </a:rPr>
              <a:t>(Stage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Area/Index)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796775" y="5065376"/>
            <a:ext cx="976630" cy="993140"/>
            <a:chOff x="4796775" y="5065376"/>
            <a:chExt cx="976630" cy="993140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6775" y="5065376"/>
              <a:ext cx="615869" cy="818359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10328" y="5093207"/>
              <a:ext cx="687324" cy="89458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85588" y="5163311"/>
              <a:ext cx="687324" cy="894588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7774431" y="5031994"/>
            <a:ext cx="983615" cy="803275"/>
          </a:xfrm>
          <a:custGeom>
            <a:avLst/>
            <a:gdLst/>
            <a:ahLst/>
            <a:cxnLst/>
            <a:rect l="l" t="t" r="r" b="b"/>
            <a:pathLst>
              <a:path w="983615" h="803275">
                <a:moveTo>
                  <a:pt x="0" y="669556"/>
                </a:moveTo>
                <a:lnTo>
                  <a:pt x="799973" y="66674"/>
                </a:lnTo>
                <a:lnTo>
                  <a:pt x="749681" y="0"/>
                </a:lnTo>
                <a:lnTo>
                  <a:pt x="983488" y="32892"/>
                </a:lnTo>
                <a:lnTo>
                  <a:pt x="950722" y="266699"/>
                </a:lnTo>
                <a:lnTo>
                  <a:pt x="900429" y="200024"/>
                </a:lnTo>
                <a:lnTo>
                  <a:pt x="100457" y="802881"/>
                </a:lnTo>
                <a:lnTo>
                  <a:pt x="0" y="6695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465566" y="5415533"/>
            <a:ext cx="3327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Calibri"/>
                <a:cs typeface="Calibri"/>
              </a:rPr>
              <a:t>push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09444" y="4870703"/>
            <a:ext cx="5882640" cy="20955"/>
          </a:xfrm>
          <a:custGeom>
            <a:avLst/>
            <a:gdLst/>
            <a:ahLst/>
            <a:cxnLst/>
            <a:rect l="l" t="t" r="r" b="b"/>
            <a:pathLst>
              <a:path w="5882640" h="20954">
                <a:moveTo>
                  <a:pt x="0" y="20574"/>
                </a:moveTo>
                <a:lnTo>
                  <a:pt x="5882132" y="0"/>
                </a:lnTo>
              </a:path>
            </a:pathLst>
          </a:custGeom>
          <a:ln w="12192">
            <a:solidFill>
              <a:srgbClr val="4471C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479803" y="3680459"/>
            <a:ext cx="914400" cy="441959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213995">
              <a:lnSpc>
                <a:spcPct val="100000"/>
              </a:lnSpc>
              <a:spcBef>
                <a:spcPts val="860"/>
              </a:spcBef>
            </a:pPr>
            <a:r>
              <a:rPr sz="14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同學A</a:t>
            </a:r>
            <a:endParaRPr sz="1400">
              <a:latin typeface="Microsoft JhengHei"/>
              <a:cs typeface="Microsoft JhengHe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507236" y="5352288"/>
            <a:ext cx="914400" cy="441959"/>
          </a:xfrm>
          <a:prstGeom prst="rect">
            <a:avLst/>
          </a:prstGeom>
          <a:solidFill>
            <a:srgbClr val="5B9BD4"/>
          </a:solidFill>
          <a:ln w="12191">
            <a:solidFill>
              <a:srgbClr val="41709C"/>
            </a:solidFill>
          </a:ln>
        </p:spPr>
        <p:txBody>
          <a:bodyPr vert="horz" wrap="square" lIns="0" tIns="10985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865"/>
              </a:spcBef>
            </a:pPr>
            <a:r>
              <a:rPr sz="1400" b="1" dirty="0">
                <a:solidFill>
                  <a:srgbClr val="FFFFFF"/>
                </a:solidFill>
                <a:latin typeface="Microsoft JhengHei"/>
                <a:cs typeface="Microsoft JhengHei"/>
              </a:rPr>
              <a:t>同學B</a:t>
            </a:r>
            <a:endParaRPr sz="1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8829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GitHub</a:t>
            </a:r>
            <a:r>
              <a:rPr sz="4000" b="0" spc="-1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多人合</a:t>
            </a:r>
            <a:r>
              <a:rPr sz="4000" b="0" spc="-5" dirty="0">
                <a:latin typeface="Microsoft JhengHei Light"/>
                <a:cs typeface="Microsoft JhengHei Light"/>
              </a:rPr>
              <a:t>作</a:t>
            </a:r>
            <a:r>
              <a:rPr sz="4000" b="0" spc="-2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Fork</a:t>
            </a:r>
            <a:r>
              <a:rPr sz="4000" b="0" spc="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&amp;</a:t>
            </a:r>
            <a:r>
              <a:rPr sz="4000" b="0" spc="-1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Pull</a:t>
            </a:r>
            <a:r>
              <a:rPr sz="4000" b="0" spc="-20" dirty="0">
                <a:latin typeface="Microsoft JhengHei Light"/>
                <a:cs typeface="Microsoft JhengHei Light"/>
              </a:rPr>
              <a:t> Request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2268677"/>
            <a:ext cx="11046461" cy="2177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在</a:t>
            </a:r>
            <a:r>
              <a:rPr sz="2400" spc="-15" dirty="0">
                <a:latin typeface="Microsoft JhengHei Light"/>
                <a:cs typeface="Microsoft JhengHei Light"/>
              </a:rPr>
              <a:t> </a:t>
            </a:r>
            <a:r>
              <a:rPr sz="2400" spc="-5" dirty="0">
                <a:latin typeface="Microsoft JhengHei Light"/>
                <a:cs typeface="Microsoft JhengHei Light"/>
              </a:rPr>
              <a:t>GitHub</a:t>
            </a:r>
            <a:r>
              <a:rPr sz="2400" spc="-10" dirty="0">
                <a:latin typeface="Microsoft JhengHei Light"/>
                <a:cs typeface="Microsoft JhengHei Light"/>
              </a:rPr>
              <a:t> </a:t>
            </a:r>
            <a:r>
              <a:rPr sz="2400" spc="-5" dirty="0">
                <a:latin typeface="Microsoft JhengHei Light"/>
                <a:cs typeface="Microsoft JhengHei Light"/>
              </a:rPr>
              <a:t>上，有非常多</a:t>
            </a:r>
            <a:r>
              <a:rPr sz="2400" dirty="0">
                <a:latin typeface="Microsoft JhengHei Light"/>
                <a:cs typeface="Microsoft JhengHei Light"/>
              </a:rPr>
              <a:t>的</a:t>
            </a:r>
            <a:r>
              <a:rPr sz="2400" spc="5" dirty="0">
                <a:latin typeface="Microsoft JhengHei Light"/>
                <a:cs typeface="Microsoft JhengHei Light"/>
              </a:rPr>
              <a:t>開源專</a:t>
            </a:r>
            <a:r>
              <a:rPr sz="2400" spc="-5" dirty="0">
                <a:latin typeface="Microsoft JhengHei Light"/>
                <a:cs typeface="Microsoft JhengHei Light"/>
              </a:rPr>
              <a:t>案，有些專案你很有興趣想對專案有所貢</a:t>
            </a:r>
            <a:endParaRPr sz="2400" dirty="0">
              <a:latin typeface="Microsoft JhengHei Light"/>
              <a:cs typeface="Microsoft JhengHei Light"/>
            </a:endParaRPr>
          </a:p>
          <a:p>
            <a:pPr marL="241300">
              <a:lnSpc>
                <a:spcPts val="2735"/>
              </a:lnSpc>
            </a:pPr>
            <a:r>
              <a:rPr sz="2400" dirty="0">
                <a:latin typeface="Microsoft JhengHei Light"/>
                <a:cs typeface="Microsoft JhengHei Light"/>
              </a:rPr>
              <a:t>獻</a:t>
            </a: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300" dirty="0">
              <a:latin typeface="Microsoft JhengHei Light"/>
              <a:cs typeface="Microsoft JhengHei Light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而與你不熟的儲存庫原作者無法將你加入Collabo</a:t>
            </a:r>
            <a:r>
              <a:rPr sz="2400" spc="-15" dirty="0">
                <a:latin typeface="Microsoft JhengHei Light"/>
                <a:cs typeface="Microsoft JhengHei Light"/>
              </a:rPr>
              <a:t>r</a:t>
            </a:r>
            <a:r>
              <a:rPr sz="2400" spc="-5" dirty="0">
                <a:latin typeface="Microsoft JhengHei Light"/>
                <a:cs typeface="Microsoft JhengHei Light"/>
              </a:rPr>
              <a:t>a</a:t>
            </a:r>
            <a:r>
              <a:rPr sz="2400" spc="-20" dirty="0">
                <a:latin typeface="Microsoft JhengHei Light"/>
                <a:cs typeface="Microsoft JhengHei Light"/>
              </a:rPr>
              <a:t>t</a:t>
            </a:r>
            <a:r>
              <a:rPr sz="2400" spc="-5" dirty="0">
                <a:latin typeface="Microsoft JhengHei Light"/>
                <a:cs typeface="Microsoft JhengHei Light"/>
              </a:rPr>
              <a:t>o</a:t>
            </a:r>
            <a:r>
              <a:rPr sz="2400" spc="10" dirty="0">
                <a:latin typeface="Microsoft JhengHei Light"/>
                <a:cs typeface="Microsoft JhengHei Light"/>
              </a:rPr>
              <a:t>r</a:t>
            </a:r>
            <a:r>
              <a:rPr sz="2400" spc="-5" dirty="0">
                <a:latin typeface="Microsoft JhengHei Light"/>
                <a:cs typeface="Microsoft JhengHei Light"/>
              </a:rPr>
              <a:t>s</a:t>
            </a:r>
            <a:r>
              <a:rPr sz="2400" dirty="0">
                <a:latin typeface="Microsoft JhengHei Light"/>
                <a:cs typeface="Microsoft JhengHei Light"/>
              </a:rPr>
              <a:t>中</a:t>
            </a:r>
          </a:p>
          <a:p>
            <a:pPr>
              <a:lnSpc>
                <a:spcPct val="100000"/>
              </a:lnSpc>
              <a:spcBef>
                <a:spcPts val="80"/>
              </a:spcBef>
              <a:buFont typeface="Arial MT"/>
              <a:buChar char="•"/>
            </a:pPr>
            <a:endParaRPr sz="2300" dirty="0">
              <a:latin typeface="Microsoft JhengHei Light"/>
              <a:cs typeface="Microsoft JhengHei Light"/>
            </a:endParaRPr>
          </a:p>
          <a:p>
            <a:pPr marL="241300" indent="-229235">
              <a:lnSpc>
                <a:spcPct val="100000"/>
              </a:lnSpc>
              <a:buFont typeface="Arial MT"/>
              <a:buChar char="•"/>
              <a:tabLst>
                <a:tab pos="241935" algn="l"/>
              </a:tabLst>
            </a:pPr>
            <a:r>
              <a:rPr sz="2400" spc="-5" dirty="0">
                <a:latin typeface="Microsoft JhengHei Light"/>
                <a:cs typeface="Microsoft JhengHei Light"/>
              </a:rPr>
              <a:t>GitHub</a:t>
            </a:r>
            <a:r>
              <a:rPr sz="2400" dirty="0">
                <a:latin typeface="Microsoft JhengHei Light"/>
                <a:cs typeface="Microsoft JhengHei Light"/>
              </a:rPr>
              <a:t>所提供的Fork</a:t>
            </a:r>
            <a:r>
              <a:rPr sz="2400" spc="-25" dirty="0">
                <a:latin typeface="Microsoft JhengHei Light"/>
                <a:cs typeface="Microsoft JhengHei Light"/>
              </a:rPr>
              <a:t> </a:t>
            </a:r>
            <a:r>
              <a:rPr sz="2400" dirty="0">
                <a:latin typeface="Microsoft JhengHei Light"/>
                <a:cs typeface="Microsoft JhengHei Light"/>
              </a:rPr>
              <a:t>&amp;</a:t>
            </a:r>
            <a:r>
              <a:rPr sz="2400" spc="-20" dirty="0">
                <a:latin typeface="Microsoft JhengHei Light"/>
                <a:cs typeface="Microsoft JhengHei Light"/>
              </a:rPr>
              <a:t> </a:t>
            </a:r>
            <a:r>
              <a:rPr sz="2400" spc="5" dirty="0">
                <a:latin typeface="Microsoft JhengHei Light"/>
                <a:cs typeface="Microsoft JhengHei Light"/>
              </a:rPr>
              <a:t>Pull</a:t>
            </a:r>
            <a:r>
              <a:rPr sz="2400" spc="-55" dirty="0">
                <a:latin typeface="Microsoft JhengHei Light"/>
                <a:cs typeface="Microsoft JhengHei Light"/>
              </a:rPr>
              <a:t> </a:t>
            </a:r>
            <a:r>
              <a:rPr sz="2400" spc="-5" dirty="0">
                <a:latin typeface="Microsoft JhengHei Light"/>
                <a:cs typeface="Microsoft JhengHei Light"/>
              </a:rPr>
              <a:t>Request</a:t>
            </a:r>
            <a:r>
              <a:rPr sz="2400" dirty="0">
                <a:latin typeface="Microsoft JhengHei Light"/>
                <a:cs typeface="Microsoft JhengHei Light"/>
              </a:rPr>
              <a:t>機制可以在這樣的情境下協助多人合作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8829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GitHub</a:t>
            </a:r>
            <a:r>
              <a:rPr sz="4000" b="0" spc="-1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多人合</a:t>
            </a:r>
            <a:r>
              <a:rPr sz="4000" b="0" spc="-5" dirty="0">
                <a:latin typeface="Microsoft JhengHei Light"/>
                <a:cs typeface="Microsoft JhengHei Light"/>
              </a:rPr>
              <a:t>作</a:t>
            </a:r>
            <a:r>
              <a:rPr sz="4000" b="0" spc="-2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Fork</a:t>
            </a:r>
            <a:r>
              <a:rPr sz="4000" b="0" spc="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&amp;</a:t>
            </a:r>
            <a:r>
              <a:rPr sz="4000" b="0" spc="-1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Pull</a:t>
            </a:r>
            <a:r>
              <a:rPr sz="4000" b="0" spc="-20" dirty="0">
                <a:latin typeface="Microsoft JhengHei Light"/>
                <a:cs typeface="Microsoft JhengHei Light"/>
              </a:rPr>
              <a:t> Request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8" y="1773152"/>
            <a:ext cx="11503661" cy="3538789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15"/>
              </a:spcBef>
              <a:buFont typeface="Arial MT"/>
              <a:buChar char="•"/>
              <a:tabLst>
                <a:tab pos="241935" algn="l"/>
              </a:tabLst>
            </a:pPr>
            <a:r>
              <a:rPr sz="2400" dirty="0">
                <a:latin typeface="Microsoft JhengHei Light"/>
                <a:cs typeface="Microsoft JhengHei Light"/>
              </a:rPr>
              <a:t>Fork &amp;</a:t>
            </a:r>
            <a:r>
              <a:rPr sz="2400" spc="-25" dirty="0">
                <a:latin typeface="Microsoft JhengHei Light"/>
                <a:cs typeface="Microsoft JhengHei Light"/>
              </a:rPr>
              <a:t> </a:t>
            </a:r>
            <a:r>
              <a:rPr sz="2400" spc="-5" dirty="0">
                <a:latin typeface="Microsoft JhengHei Light"/>
                <a:cs typeface="Microsoft JhengHei Light"/>
              </a:rPr>
              <a:t>Pull</a:t>
            </a:r>
            <a:r>
              <a:rPr sz="2400" spc="-20" dirty="0">
                <a:latin typeface="Microsoft JhengHei Light"/>
                <a:cs typeface="Microsoft JhengHei Light"/>
              </a:rPr>
              <a:t> </a:t>
            </a:r>
            <a:r>
              <a:rPr sz="2400" spc="-15" dirty="0">
                <a:latin typeface="Microsoft JhengHei Light"/>
                <a:cs typeface="Microsoft JhengHei Light"/>
              </a:rPr>
              <a:t>Request</a:t>
            </a:r>
            <a:r>
              <a:rPr sz="2400" dirty="0">
                <a:latin typeface="Microsoft JhengHei Light"/>
                <a:cs typeface="Microsoft JhengHei Light"/>
              </a:rPr>
              <a:t>流程</a:t>
            </a:r>
          </a:p>
          <a:p>
            <a:pPr marL="698500" lvl="1" indent="-229235">
              <a:lnSpc>
                <a:spcPct val="100000"/>
              </a:lnSpc>
              <a:spcBef>
                <a:spcPts val="2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Microsoft JhengHei Light"/>
                <a:cs typeface="Microsoft JhengHei Light"/>
              </a:rPr>
              <a:t>先執行Fork動</a:t>
            </a:r>
            <a:r>
              <a:rPr sz="2000" spc="-15" dirty="0">
                <a:latin typeface="Microsoft JhengHei Light"/>
                <a:cs typeface="Microsoft JhengHei Light"/>
              </a:rPr>
              <a:t>作</a:t>
            </a:r>
            <a:r>
              <a:rPr sz="2000" dirty="0">
                <a:latin typeface="Microsoft JhengHei Light"/>
                <a:cs typeface="Microsoft JhengHei Light"/>
              </a:rPr>
              <a:t>，複</a:t>
            </a:r>
            <a:r>
              <a:rPr sz="2000" spc="-15" dirty="0">
                <a:latin typeface="Microsoft JhengHei Light"/>
                <a:cs typeface="Microsoft JhengHei Light"/>
              </a:rPr>
              <a:t>製</a:t>
            </a:r>
            <a:r>
              <a:rPr sz="2000" dirty="0">
                <a:latin typeface="Microsoft JhengHei Light"/>
                <a:cs typeface="Microsoft JhengHei Light"/>
              </a:rPr>
              <a:t>一份</a:t>
            </a:r>
            <a:r>
              <a:rPr sz="2000" spc="-15" dirty="0">
                <a:latin typeface="Microsoft JhengHei Light"/>
                <a:cs typeface="Microsoft JhengHei Light"/>
              </a:rPr>
              <a:t>想</a:t>
            </a:r>
            <a:r>
              <a:rPr sz="2000" dirty="0">
                <a:latin typeface="Microsoft JhengHei Light"/>
                <a:cs typeface="Microsoft JhengHei Light"/>
              </a:rPr>
              <a:t>參與</a:t>
            </a:r>
            <a:r>
              <a:rPr sz="2000" spc="-15" dirty="0">
                <a:latin typeface="Microsoft JhengHei Light"/>
                <a:cs typeface="Microsoft JhengHei Light"/>
              </a:rPr>
              <a:t>的</a:t>
            </a:r>
            <a:r>
              <a:rPr sz="2000" dirty="0">
                <a:latin typeface="Microsoft JhengHei Light"/>
                <a:cs typeface="Microsoft JhengHei Light"/>
              </a:rPr>
              <a:t>儲存</a:t>
            </a:r>
            <a:r>
              <a:rPr sz="2000" spc="-15" dirty="0">
                <a:latin typeface="Microsoft JhengHei Light"/>
                <a:cs typeface="Microsoft JhengHei Light"/>
              </a:rPr>
              <a:t>庫</a:t>
            </a:r>
            <a:r>
              <a:rPr sz="2000" dirty="0">
                <a:latin typeface="Microsoft JhengHei Light"/>
                <a:cs typeface="Microsoft JhengHei Light"/>
              </a:rPr>
              <a:t>到你</a:t>
            </a:r>
            <a:r>
              <a:rPr sz="2000" spc="-15" dirty="0">
                <a:latin typeface="Microsoft JhengHei Light"/>
                <a:cs typeface="Microsoft JhengHei Light"/>
              </a:rPr>
              <a:t>自</a:t>
            </a:r>
            <a:r>
              <a:rPr sz="2000" dirty="0">
                <a:latin typeface="Microsoft JhengHei Light"/>
                <a:cs typeface="Microsoft JhengHei Light"/>
              </a:rPr>
              <a:t>己的</a:t>
            </a:r>
            <a:r>
              <a:rPr sz="2000" spc="-30" dirty="0">
                <a:latin typeface="Microsoft JhengHei Light"/>
                <a:cs typeface="Microsoft JhengHei Light"/>
              </a:rPr>
              <a:t> </a:t>
            </a:r>
            <a:r>
              <a:rPr sz="2000" dirty="0">
                <a:latin typeface="Microsoft JhengHei Light"/>
                <a:cs typeface="Microsoft JhengHei Light"/>
              </a:rPr>
              <a:t>GitHub</a:t>
            </a:r>
            <a:r>
              <a:rPr sz="2000" spc="5" dirty="0">
                <a:latin typeface="Microsoft JhengHei Light"/>
                <a:cs typeface="Microsoft JhengHei Light"/>
              </a:rPr>
              <a:t> </a:t>
            </a:r>
            <a:r>
              <a:rPr sz="2000" dirty="0">
                <a:latin typeface="Microsoft JhengHei Light"/>
                <a:cs typeface="Microsoft JhengHei Light"/>
              </a:rPr>
              <a:t>帳號底下</a:t>
            </a:r>
          </a:p>
          <a:p>
            <a:pPr lvl="1">
              <a:lnSpc>
                <a:spcPct val="100000"/>
              </a:lnSpc>
              <a:spcBef>
                <a:spcPts val="75"/>
              </a:spcBef>
              <a:buFont typeface="Arial MT"/>
              <a:buChar char="•"/>
            </a:pPr>
            <a:endParaRPr sz="1700" dirty="0">
              <a:latin typeface="Microsoft JhengHei Light"/>
              <a:cs typeface="Microsoft JhengHei Light"/>
            </a:endParaRPr>
          </a:p>
          <a:p>
            <a:pPr marL="698500" marR="297180" lvl="1" indent="-228600">
              <a:lnSpc>
                <a:spcPts val="216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Microsoft JhengHei Light"/>
                <a:cs typeface="Microsoft JhengHei Light"/>
              </a:rPr>
              <a:t>因為複製回來的儲存庫</a:t>
            </a:r>
            <a:r>
              <a:rPr sz="2000" spc="-15" dirty="0">
                <a:latin typeface="Microsoft JhengHei Light"/>
                <a:cs typeface="Microsoft JhengHei Light"/>
              </a:rPr>
              <a:t>已</a:t>
            </a:r>
            <a:r>
              <a:rPr sz="2000" dirty="0">
                <a:latin typeface="Microsoft JhengHei Light"/>
                <a:cs typeface="Microsoft JhengHei Light"/>
              </a:rPr>
              <a:t>經在</a:t>
            </a:r>
            <a:r>
              <a:rPr sz="2000" spc="-15" dirty="0">
                <a:latin typeface="Microsoft JhengHei Light"/>
                <a:cs typeface="Microsoft JhengHei Light"/>
              </a:rPr>
              <a:t>自</a:t>
            </a:r>
            <a:r>
              <a:rPr sz="2000" dirty="0">
                <a:latin typeface="Microsoft JhengHei Light"/>
                <a:cs typeface="Microsoft JhengHei Light"/>
              </a:rPr>
              <a:t>己的</a:t>
            </a:r>
            <a:r>
              <a:rPr sz="2000" spc="-20" dirty="0">
                <a:latin typeface="Microsoft JhengHei Light"/>
                <a:cs typeface="Microsoft JhengHei Light"/>
              </a:rPr>
              <a:t> </a:t>
            </a:r>
            <a:r>
              <a:rPr sz="2000" dirty="0">
                <a:latin typeface="Microsoft JhengHei Light"/>
                <a:cs typeface="Microsoft JhengHei Light"/>
              </a:rPr>
              <a:t>GitHub</a:t>
            </a:r>
            <a:r>
              <a:rPr sz="2000" spc="5" dirty="0">
                <a:latin typeface="Microsoft JhengHei Light"/>
                <a:cs typeface="Microsoft JhengHei Light"/>
              </a:rPr>
              <a:t> </a:t>
            </a:r>
            <a:r>
              <a:rPr sz="2000" dirty="0">
                <a:latin typeface="Microsoft JhengHei Light"/>
                <a:cs typeface="Microsoft JhengHei Light"/>
              </a:rPr>
              <a:t>帳號下，所以你就有完</a:t>
            </a:r>
            <a:r>
              <a:rPr sz="2000" spc="-15" dirty="0">
                <a:latin typeface="Microsoft JhengHei Light"/>
                <a:cs typeface="Microsoft JhengHei Light"/>
              </a:rPr>
              <a:t>整</a:t>
            </a:r>
            <a:r>
              <a:rPr sz="2000" dirty="0">
                <a:latin typeface="Microsoft JhengHei Light"/>
                <a:cs typeface="Microsoft JhengHei Light"/>
              </a:rPr>
              <a:t>的權</a:t>
            </a:r>
            <a:r>
              <a:rPr sz="2000" spc="-15" dirty="0">
                <a:latin typeface="Microsoft JhengHei Light"/>
                <a:cs typeface="Microsoft JhengHei Light"/>
              </a:rPr>
              <a:t>限</a:t>
            </a:r>
            <a:r>
              <a:rPr sz="2000" dirty="0">
                <a:latin typeface="Microsoft JhengHei Light"/>
                <a:cs typeface="Microsoft JhengHei Light"/>
              </a:rPr>
              <a:t>，想</a:t>
            </a:r>
            <a:r>
              <a:rPr sz="2000" spc="-15" dirty="0">
                <a:latin typeface="Microsoft JhengHei Light"/>
                <a:cs typeface="Microsoft JhengHei Light"/>
              </a:rPr>
              <a:t>怎</a:t>
            </a:r>
            <a:r>
              <a:rPr sz="2000" dirty="0">
                <a:latin typeface="Microsoft JhengHei Light"/>
                <a:cs typeface="Microsoft JhengHei Light"/>
              </a:rPr>
              <a:t>麼 改就怎麼改。</a:t>
            </a: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55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Microsoft JhengHei Light"/>
                <a:cs typeface="Microsoft JhengHei Light"/>
              </a:rPr>
              <a:t>改完後，先推回</a:t>
            </a:r>
            <a:r>
              <a:rPr sz="2000" spc="5" dirty="0">
                <a:latin typeface="Microsoft JhengHei Light"/>
                <a:cs typeface="Microsoft JhengHei Light"/>
              </a:rPr>
              <a:t>（</a:t>
            </a:r>
            <a:r>
              <a:rPr sz="2000" spc="-5" dirty="0">
                <a:latin typeface="Microsoft JhengHei Light"/>
                <a:cs typeface="Microsoft JhengHei Light"/>
              </a:rPr>
              <a:t>Pu</a:t>
            </a:r>
            <a:r>
              <a:rPr sz="2000" spc="-10" dirty="0">
                <a:latin typeface="Microsoft JhengHei Light"/>
                <a:cs typeface="Microsoft JhengHei Light"/>
              </a:rPr>
              <a:t>s</a:t>
            </a:r>
            <a:r>
              <a:rPr sz="2000" dirty="0">
                <a:latin typeface="Microsoft JhengHei Light"/>
                <a:cs typeface="Microsoft JhengHei Light"/>
              </a:rPr>
              <a:t>h</a:t>
            </a:r>
            <a:r>
              <a:rPr sz="2000" spc="-10" dirty="0">
                <a:latin typeface="Microsoft JhengHei Light"/>
                <a:cs typeface="Microsoft JhengHei Light"/>
              </a:rPr>
              <a:t>）</a:t>
            </a:r>
            <a:r>
              <a:rPr sz="2000" spc="5" dirty="0">
                <a:latin typeface="Microsoft JhengHei Light"/>
                <a:cs typeface="Microsoft JhengHei Light"/>
              </a:rPr>
              <a:t>你自</a:t>
            </a:r>
            <a:r>
              <a:rPr sz="2000" spc="-20" dirty="0">
                <a:latin typeface="Microsoft JhengHei Light"/>
                <a:cs typeface="Microsoft JhengHei Light"/>
              </a:rPr>
              <a:t>己</a:t>
            </a:r>
            <a:r>
              <a:rPr sz="2000" spc="5" dirty="0">
                <a:latin typeface="Microsoft JhengHei Light"/>
                <a:cs typeface="Microsoft JhengHei Light"/>
              </a:rPr>
              <a:t>帳號</a:t>
            </a:r>
            <a:r>
              <a:rPr sz="2000" spc="-20" dirty="0">
                <a:latin typeface="Microsoft JhengHei Light"/>
                <a:cs typeface="Microsoft JhengHei Light"/>
              </a:rPr>
              <a:t>的</a:t>
            </a:r>
            <a:r>
              <a:rPr sz="2000" spc="5" dirty="0">
                <a:latin typeface="Microsoft JhengHei Light"/>
                <a:cs typeface="Microsoft JhengHei Light"/>
              </a:rPr>
              <a:t>儲存</a:t>
            </a:r>
            <a:r>
              <a:rPr sz="2000" spc="-20" dirty="0">
                <a:latin typeface="Microsoft JhengHei Light"/>
                <a:cs typeface="Microsoft JhengHei Light"/>
              </a:rPr>
              <a:t>庫</a:t>
            </a:r>
            <a:r>
              <a:rPr sz="2000" spc="5" dirty="0">
                <a:latin typeface="Microsoft JhengHei Light"/>
                <a:cs typeface="Microsoft JhengHei Light"/>
              </a:rPr>
              <a:t>。</a:t>
            </a:r>
            <a:endParaRPr sz="2000" dirty="0">
              <a:latin typeface="Microsoft JhengHei Light"/>
              <a:cs typeface="Microsoft JhengHei Light"/>
            </a:endParaRPr>
          </a:p>
          <a:p>
            <a:pPr lvl="1">
              <a:lnSpc>
                <a:spcPct val="100000"/>
              </a:lnSpc>
              <a:spcBef>
                <a:spcPts val="60"/>
              </a:spcBef>
              <a:buFont typeface="Arial MT"/>
              <a:buChar char="•"/>
            </a:pPr>
            <a:endParaRPr sz="1700" dirty="0">
              <a:latin typeface="Microsoft JhengHei Light"/>
              <a:cs typeface="Microsoft JhengHei Light"/>
            </a:endParaRPr>
          </a:p>
          <a:p>
            <a:pPr marL="698500" marR="492125" lvl="1" indent="-228600">
              <a:lnSpc>
                <a:spcPts val="2160"/>
              </a:lnSpc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Microsoft JhengHei Light"/>
                <a:cs typeface="Microsoft JhengHei Light"/>
              </a:rPr>
              <a:t>然後在GitHub上發</a:t>
            </a:r>
            <a:r>
              <a:rPr sz="2000" spc="-5" dirty="0">
                <a:latin typeface="Microsoft JhengHei Light"/>
                <a:cs typeface="Microsoft JhengHei Light"/>
              </a:rPr>
              <a:t>個Pull </a:t>
            </a:r>
            <a:r>
              <a:rPr sz="2000" spc="-15" dirty="0">
                <a:latin typeface="Microsoft JhengHei Light"/>
                <a:cs typeface="Microsoft JhengHei Light"/>
              </a:rPr>
              <a:t>Request</a:t>
            </a:r>
            <a:r>
              <a:rPr sz="2000" spc="5" dirty="0">
                <a:latin typeface="Microsoft JhengHei Light"/>
                <a:cs typeface="Microsoft JhengHei Light"/>
              </a:rPr>
              <a:t> </a:t>
            </a:r>
            <a:r>
              <a:rPr sz="2000" dirty="0">
                <a:latin typeface="Microsoft JhengHei Light"/>
                <a:cs typeface="Microsoft JhengHei Light"/>
              </a:rPr>
              <a:t>給原作者，讓他知道你</a:t>
            </a:r>
            <a:r>
              <a:rPr sz="2000" spc="-10" dirty="0">
                <a:latin typeface="Microsoft JhengHei Light"/>
                <a:cs typeface="Microsoft JhengHei Light"/>
              </a:rPr>
              <a:t>有</a:t>
            </a:r>
            <a:r>
              <a:rPr sz="2000" dirty="0">
                <a:latin typeface="Microsoft JhengHei Light"/>
                <a:cs typeface="Microsoft JhengHei Light"/>
              </a:rPr>
              <a:t>幫忙</a:t>
            </a:r>
            <a:r>
              <a:rPr sz="2000" spc="-10" dirty="0">
                <a:latin typeface="Microsoft JhengHei Light"/>
                <a:cs typeface="Microsoft JhengHei Light"/>
              </a:rPr>
              <a:t>做</a:t>
            </a:r>
            <a:r>
              <a:rPr sz="2000" dirty="0">
                <a:latin typeface="Microsoft JhengHei Light"/>
                <a:cs typeface="Microsoft JhengHei Light"/>
              </a:rPr>
              <a:t>了一</a:t>
            </a:r>
            <a:r>
              <a:rPr sz="2000" spc="-10" dirty="0">
                <a:latin typeface="Microsoft JhengHei Light"/>
                <a:cs typeface="Microsoft JhengHei Light"/>
              </a:rPr>
              <a:t>些</a:t>
            </a:r>
            <a:r>
              <a:rPr sz="2000" dirty="0">
                <a:latin typeface="Microsoft JhengHei Light"/>
                <a:cs typeface="Microsoft JhengHei Light"/>
              </a:rPr>
              <a:t>貢獻</a:t>
            </a:r>
            <a:r>
              <a:rPr sz="2000" spc="-10" dirty="0">
                <a:latin typeface="Microsoft JhengHei Light"/>
                <a:cs typeface="Microsoft JhengHei Light"/>
              </a:rPr>
              <a:t>，</a:t>
            </a:r>
            <a:r>
              <a:rPr sz="2000" dirty="0">
                <a:latin typeface="Microsoft JhengHei Light"/>
                <a:cs typeface="Microsoft JhengHei Light"/>
              </a:rPr>
              <a:t>請他 做程式碼審查。</a:t>
            </a: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55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5" dirty="0">
                <a:latin typeface="Microsoft JhengHei Light"/>
                <a:cs typeface="Microsoft JhengHei Light"/>
              </a:rPr>
              <a:t>原作</a:t>
            </a:r>
            <a:r>
              <a:rPr sz="2000" spc="-5" dirty="0">
                <a:latin typeface="Microsoft JhengHei Light"/>
                <a:cs typeface="Microsoft JhengHei Light"/>
              </a:rPr>
              <a:t>者</a:t>
            </a:r>
            <a:r>
              <a:rPr sz="2000" spc="-10" dirty="0">
                <a:latin typeface="Microsoft JhengHei Light"/>
                <a:cs typeface="Microsoft JhengHei Light"/>
              </a:rPr>
              <a:t>審</a:t>
            </a:r>
            <a:r>
              <a:rPr sz="2000" spc="5" dirty="0">
                <a:latin typeface="Microsoft JhengHei Light"/>
                <a:cs typeface="Microsoft JhengHei Light"/>
              </a:rPr>
              <a:t>查</a:t>
            </a:r>
            <a:r>
              <a:rPr sz="2000" spc="-15" dirty="0">
                <a:latin typeface="Microsoft JhengHei Light"/>
                <a:cs typeface="Microsoft JhengHei Light"/>
              </a:rPr>
              <a:t>後</a:t>
            </a:r>
            <a:r>
              <a:rPr sz="2000" spc="5" dirty="0">
                <a:latin typeface="Microsoft JhengHei Light"/>
                <a:cs typeface="Microsoft JhengHei Light"/>
              </a:rPr>
              <a:t>沒有</a:t>
            </a:r>
            <a:r>
              <a:rPr sz="2000" spc="-5" dirty="0">
                <a:latin typeface="Microsoft JhengHei Light"/>
                <a:cs typeface="Microsoft JhengHei Light"/>
              </a:rPr>
              <a:t>問</a:t>
            </a:r>
            <a:r>
              <a:rPr sz="2000" spc="-10" dirty="0">
                <a:latin typeface="Microsoft JhengHei Light"/>
                <a:cs typeface="Microsoft JhengHei Light"/>
              </a:rPr>
              <a:t>題</a:t>
            </a:r>
            <a:r>
              <a:rPr sz="2000" spc="5" dirty="0">
                <a:latin typeface="Microsoft JhengHei Light"/>
                <a:cs typeface="Microsoft JhengHei Light"/>
              </a:rPr>
              <a:t>，</a:t>
            </a:r>
            <a:r>
              <a:rPr sz="2000" spc="-15" dirty="0">
                <a:latin typeface="Microsoft JhengHei Light"/>
                <a:cs typeface="Microsoft JhengHei Light"/>
              </a:rPr>
              <a:t>就</a:t>
            </a:r>
            <a:r>
              <a:rPr sz="2000" spc="5" dirty="0">
                <a:latin typeface="Microsoft JhengHei Light"/>
                <a:cs typeface="Microsoft JhengHei Light"/>
              </a:rPr>
              <a:t>可以</a:t>
            </a:r>
            <a:r>
              <a:rPr sz="2000" spc="-5" dirty="0">
                <a:latin typeface="Microsoft JhengHei Light"/>
                <a:cs typeface="Microsoft JhengHei Light"/>
              </a:rPr>
              <a:t>同</a:t>
            </a:r>
            <a:r>
              <a:rPr sz="2000" spc="-10" dirty="0">
                <a:latin typeface="Microsoft JhengHei Light"/>
                <a:cs typeface="Microsoft JhengHei Light"/>
              </a:rPr>
              <a:t>意</a:t>
            </a:r>
            <a:r>
              <a:rPr sz="2000" spc="5" dirty="0">
                <a:latin typeface="Microsoft JhengHei Light"/>
                <a:cs typeface="Microsoft JhengHei Light"/>
              </a:rPr>
              <a:t>把</a:t>
            </a:r>
            <a:r>
              <a:rPr sz="2000" spc="-15" dirty="0">
                <a:latin typeface="Microsoft JhengHei Light"/>
                <a:cs typeface="Microsoft JhengHei Light"/>
              </a:rPr>
              <a:t>你</a:t>
            </a:r>
            <a:r>
              <a:rPr sz="2000" spc="5" dirty="0">
                <a:latin typeface="Microsoft JhengHei Light"/>
                <a:cs typeface="Microsoft JhengHei Light"/>
              </a:rPr>
              <a:t>做的</a:t>
            </a:r>
            <a:r>
              <a:rPr sz="2000" spc="-5" dirty="0">
                <a:latin typeface="Microsoft JhengHei Light"/>
                <a:cs typeface="Microsoft JhengHei Light"/>
              </a:rPr>
              <a:t>這</a:t>
            </a:r>
            <a:r>
              <a:rPr sz="2000" spc="-10" dirty="0">
                <a:latin typeface="Microsoft JhengHei Light"/>
                <a:cs typeface="Microsoft JhengHei Light"/>
              </a:rPr>
              <a:t>些</a:t>
            </a:r>
            <a:r>
              <a:rPr sz="2000" spc="5" dirty="0">
                <a:latin typeface="Microsoft JhengHei Light"/>
                <a:cs typeface="Microsoft JhengHei Light"/>
              </a:rPr>
              <a:t>修</a:t>
            </a:r>
            <a:r>
              <a:rPr sz="2000" spc="-15" dirty="0">
                <a:latin typeface="Microsoft JhengHei Light"/>
                <a:cs typeface="Microsoft JhengHei Light"/>
              </a:rPr>
              <a:t>改</a:t>
            </a:r>
            <a:r>
              <a:rPr sz="2000" spc="5" dirty="0">
                <a:latin typeface="Microsoft JhengHei Light"/>
                <a:cs typeface="Microsoft JhengHei Light"/>
              </a:rPr>
              <a:t>合併</a:t>
            </a:r>
            <a:r>
              <a:rPr sz="2000" dirty="0">
                <a:latin typeface="Microsoft JhengHei Light"/>
                <a:cs typeface="Microsoft JhengHei Light"/>
              </a:rPr>
              <a:t>（M</a:t>
            </a:r>
            <a:r>
              <a:rPr sz="2000" spc="-20" dirty="0">
                <a:latin typeface="Microsoft JhengHei Light"/>
                <a:cs typeface="Microsoft JhengHei Light"/>
              </a:rPr>
              <a:t>e</a:t>
            </a:r>
            <a:r>
              <a:rPr sz="2000" spc="-25" dirty="0">
                <a:latin typeface="Microsoft JhengHei Light"/>
                <a:cs typeface="Microsoft JhengHei Light"/>
              </a:rPr>
              <a:t>r</a:t>
            </a:r>
            <a:r>
              <a:rPr sz="2000" spc="-20" dirty="0">
                <a:latin typeface="Microsoft JhengHei Light"/>
                <a:cs typeface="Microsoft JhengHei Light"/>
              </a:rPr>
              <a:t>ge</a:t>
            </a:r>
            <a:r>
              <a:rPr sz="2000" spc="5" dirty="0">
                <a:latin typeface="Microsoft JhengHei Light"/>
                <a:cs typeface="Microsoft JhengHei Light"/>
              </a:rPr>
              <a:t>）到</a:t>
            </a:r>
            <a:r>
              <a:rPr sz="2000" spc="-5" dirty="0">
                <a:latin typeface="Microsoft JhengHei Light"/>
                <a:cs typeface="Microsoft JhengHei Light"/>
              </a:rPr>
              <a:t>他</a:t>
            </a:r>
            <a:r>
              <a:rPr sz="2000" spc="-10" dirty="0">
                <a:latin typeface="Microsoft JhengHei Light"/>
                <a:cs typeface="Microsoft JhengHei Light"/>
              </a:rPr>
              <a:t>的</a:t>
            </a:r>
            <a:r>
              <a:rPr sz="2000" spc="5" dirty="0">
                <a:latin typeface="Microsoft JhengHei Light"/>
                <a:cs typeface="Microsoft JhengHei Light"/>
              </a:rPr>
              <a:t>儲</a:t>
            </a:r>
            <a:r>
              <a:rPr sz="2000" spc="-15" dirty="0">
                <a:latin typeface="Microsoft JhengHei Light"/>
                <a:cs typeface="Microsoft JhengHei Light"/>
              </a:rPr>
              <a:t>存</a:t>
            </a:r>
            <a:r>
              <a:rPr sz="2000" spc="5" dirty="0">
                <a:latin typeface="Microsoft JhengHei Light"/>
                <a:cs typeface="Microsoft JhengHei Light"/>
              </a:rPr>
              <a:t>庫裡。</a:t>
            </a:r>
            <a:endParaRPr sz="2000" dirty="0">
              <a:latin typeface="Microsoft JhengHei Light"/>
              <a:cs typeface="Microsoft JhengHei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66064"/>
            <a:ext cx="88290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Microsoft JhengHei Light"/>
                <a:cs typeface="Microsoft JhengHei Light"/>
              </a:rPr>
              <a:t>GitHub</a:t>
            </a:r>
            <a:r>
              <a:rPr sz="4000" b="0" spc="-1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多人合</a:t>
            </a:r>
            <a:r>
              <a:rPr sz="4000" b="0" spc="-5" dirty="0">
                <a:latin typeface="Microsoft JhengHei Light"/>
                <a:cs typeface="Microsoft JhengHei Light"/>
              </a:rPr>
              <a:t>作</a:t>
            </a:r>
            <a:r>
              <a:rPr sz="4000" b="0" spc="-2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-</a:t>
            </a:r>
            <a:r>
              <a:rPr sz="4000" b="0" spc="5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Fork</a:t>
            </a:r>
            <a:r>
              <a:rPr sz="4000" b="0" spc="5" dirty="0">
                <a:latin typeface="Microsoft JhengHei Light"/>
                <a:cs typeface="Microsoft JhengHei Light"/>
              </a:rPr>
              <a:t> </a:t>
            </a:r>
            <a:r>
              <a:rPr sz="4000" b="0" spc="-5" dirty="0">
                <a:latin typeface="Microsoft JhengHei Light"/>
                <a:cs typeface="Microsoft JhengHei Light"/>
              </a:rPr>
              <a:t>&amp;</a:t>
            </a:r>
            <a:r>
              <a:rPr sz="4000" b="0" spc="-10" dirty="0">
                <a:latin typeface="Microsoft JhengHei Light"/>
                <a:cs typeface="Microsoft JhengHei Light"/>
              </a:rPr>
              <a:t> </a:t>
            </a:r>
            <a:r>
              <a:rPr sz="4000" b="0" dirty="0">
                <a:latin typeface="Microsoft JhengHei Light"/>
                <a:cs typeface="Microsoft JhengHei Light"/>
              </a:rPr>
              <a:t>Pull</a:t>
            </a:r>
            <a:r>
              <a:rPr sz="4000" b="0" spc="-20" dirty="0">
                <a:latin typeface="Microsoft JhengHei Light"/>
                <a:cs typeface="Microsoft JhengHei Light"/>
              </a:rPr>
              <a:t> Request</a:t>
            </a:r>
            <a:endParaRPr sz="4000">
              <a:latin typeface="Microsoft JhengHei Light"/>
              <a:cs typeface="Microsoft JhengHe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5686"/>
            <a:ext cx="11427461" cy="1177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ts val="3190"/>
              </a:lnSpc>
              <a:spcBef>
                <a:spcPts val="95"/>
              </a:spcBef>
              <a:buFont typeface="Arial MT"/>
              <a:buChar char="•"/>
              <a:tabLst>
                <a:tab pos="241935" algn="l"/>
              </a:tabLst>
            </a:pPr>
            <a:r>
              <a:rPr sz="2800" spc="-5" dirty="0">
                <a:latin typeface="Microsoft JhengHei Light"/>
                <a:cs typeface="Microsoft JhengHei Light"/>
              </a:rPr>
              <a:t>先執</a:t>
            </a:r>
            <a:r>
              <a:rPr sz="2800" spc="-10" dirty="0">
                <a:latin typeface="Microsoft JhengHei Light"/>
                <a:cs typeface="Microsoft JhengHei Light"/>
              </a:rPr>
              <a:t>行</a:t>
            </a:r>
            <a:r>
              <a:rPr sz="2800" spc="-5" dirty="0">
                <a:latin typeface="Microsoft JhengHei Light"/>
                <a:cs typeface="Microsoft JhengHei Light"/>
              </a:rPr>
              <a:t>Fork動作，複製一份想</a:t>
            </a:r>
            <a:r>
              <a:rPr sz="2800" spc="5" dirty="0">
                <a:latin typeface="Microsoft JhengHei Light"/>
                <a:cs typeface="Microsoft JhengHei Light"/>
              </a:rPr>
              <a:t>參</a:t>
            </a:r>
            <a:r>
              <a:rPr sz="2800" spc="-5" dirty="0">
                <a:latin typeface="Microsoft JhengHei Light"/>
                <a:cs typeface="Microsoft JhengHei Light"/>
              </a:rPr>
              <a:t>與的</a:t>
            </a:r>
            <a:r>
              <a:rPr sz="2800" spc="5" dirty="0">
                <a:latin typeface="Microsoft JhengHei Light"/>
                <a:cs typeface="Microsoft JhengHei Light"/>
              </a:rPr>
              <a:t>儲</a:t>
            </a:r>
            <a:r>
              <a:rPr sz="2800" spc="-5" dirty="0">
                <a:latin typeface="Microsoft JhengHei Light"/>
                <a:cs typeface="Microsoft JhengHei Light"/>
              </a:rPr>
              <a:t>存庫</a:t>
            </a:r>
            <a:r>
              <a:rPr sz="2800" spc="5" dirty="0">
                <a:latin typeface="Microsoft JhengHei Light"/>
                <a:cs typeface="Microsoft JhengHei Light"/>
              </a:rPr>
              <a:t>到</a:t>
            </a:r>
            <a:r>
              <a:rPr sz="2800" spc="-5" dirty="0">
                <a:latin typeface="Microsoft JhengHei Light"/>
                <a:cs typeface="Microsoft JhengHei Light"/>
              </a:rPr>
              <a:t>你自</a:t>
            </a:r>
            <a:r>
              <a:rPr sz="2800" spc="5" dirty="0">
                <a:latin typeface="Microsoft JhengHei Light"/>
                <a:cs typeface="Microsoft JhengHei Light"/>
              </a:rPr>
              <a:t>己</a:t>
            </a:r>
            <a:r>
              <a:rPr sz="2800" spc="-5" dirty="0">
                <a:latin typeface="Microsoft JhengHei Light"/>
                <a:cs typeface="Microsoft JhengHei Light"/>
              </a:rPr>
              <a:t>的</a:t>
            </a:r>
            <a:r>
              <a:rPr sz="2800" spc="-35" dirty="0">
                <a:latin typeface="Microsoft JhengHei Light"/>
                <a:cs typeface="Microsoft JhengHei Light"/>
              </a:rPr>
              <a:t> </a:t>
            </a:r>
            <a:r>
              <a:rPr sz="2800" spc="-10" dirty="0">
                <a:latin typeface="Microsoft JhengHei Light"/>
                <a:cs typeface="Microsoft JhengHei Light"/>
              </a:rPr>
              <a:t>GitHub</a:t>
            </a:r>
            <a:endParaRPr sz="2800" dirty="0">
              <a:latin typeface="Microsoft JhengHei Light"/>
              <a:cs typeface="Microsoft JhengHei Light"/>
            </a:endParaRPr>
          </a:p>
          <a:p>
            <a:pPr marL="241300">
              <a:lnSpc>
                <a:spcPts val="3190"/>
              </a:lnSpc>
            </a:pPr>
            <a:r>
              <a:rPr sz="2800" spc="-10" dirty="0">
                <a:latin typeface="Microsoft JhengHei Light"/>
                <a:cs typeface="Microsoft JhengHei Light"/>
              </a:rPr>
              <a:t>帳號底下</a:t>
            </a:r>
            <a:endParaRPr sz="2800" dirty="0">
              <a:latin typeface="Microsoft JhengHei Light"/>
              <a:cs typeface="Microsoft JhengHei Light"/>
            </a:endParaRPr>
          </a:p>
          <a:p>
            <a:pPr marL="698500" lvl="1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spc="10" dirty="0">
                <a:latin typeface="Microsoft JhengHei Light"/>
                <a:cs typeface="Microsoft JhengHei Light"/>
              </a:rPr>
              <a:t>協同</a:t>
            </a:r>
            <a:r>
              <a:rPr sz="2000" dirty="0">
                <a:latin typeface="Microsoft JhengHei Light"/>
                <a:cs typeface="Microsoft JhengHei Light"/>
              </a:rPr>
              <a:t>合作</a:t>
            </a:r>
            <a:r>
              <a:rPr sz="2000" spc="-10" dirty="0">
                <a:latin typeface="Microsoft JhengHei Light"/>
                <a:cs typeface="Microsoft JhengHei Light"/>
              </a:rPr>
              <a:t>者</a:t>
            </a:r>
            <a:r>
              <a:rPr sz="2000" dirty="0">
                <a:latin typeface="Microsoft JhengHei Light"/>
                <a:cs typeface="Microsoft JhengHei Light"/>
              </a:rPr>
              <a:t>先</a:t>
            </a:r>
            <a:r>
              <a:rPr sz="2000" spc="-10" dirty="0">
                <a:latin typeface="Microsoft JhengHei Light"/>
                <a:cs typeface="Microsoft JhengHei Light"/>
              </a:rPr>
              <a:t>到</a:t>
            </a:r>
            <a:r>
              <a:rPr sz="2000" dirty="0">
                <a:latin typeface="Microsoft JhengHei Light"/>
                <a:cs typeface="Microsoft JhengHei Light"/>
              </a:rPr>
              <a:t>原作者</a:t>
            </a:r>
            <a:r>
              <a:rPr sz="2000" spc="-15" dirty="0">
                <a:latin typeface="Microsoft JhengHei Light"/>
                <a:cs typeface="Microsoft JhengHei Light"/>
              </a:rPr>
              <a:t>的</a:t>
            </a:r>
            <a:r>
              <a:rPr sz="2000" dirty="0">
                <a:latin typeface="Microsoft JhengHei Light"/>
                <a:cs typeface="Microsoft JhengHei Light"/>
              </a:rPr>
              <a:t>GitHub的儲存</a:t>
            </a:r>
            <a:r>
              <a:rPr sz="2000" spc="-15" dirty="0">
                <a:latin typeface="Microsoft JhengHei Light"/>
                <a:cs typeface="Microsoft JhengHei Light"/>
              </a:rPr>
              <a:t>庫</a:t>
            </a:r>
            <a:r>
              <a:rPr sz="2000" dirty="0">
                <a:latin typeface="Microsoft JhengHei Light"/>
                <a:cs typeface="Microsoft JhengHei Light"/>
              </a:rPr>
              <a:t>網頁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12364" y="2926079"/>
            <a:ext cx="6300470" cy="3738879"/>
            <a:chOff x="2912364" y="2926079"/>
            <a:chExt cx="6300470" cy="37388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2364" y="2987038"/>
              <a:ext cx="6300216" cy="36776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506724" y="2926079"/>
              <a:ext cx="5073650" cy="3721735"/>
            </a:xfrm>
            <a:custGeom>
              <a:avLst/>
              <a:gdLst/>
              <a:ahLst/>
              <a:cxnLst/>
              <a:rect l="l" t="t" r="r" b="b"/>
              <a:pathLst>
                <a:path w="5073650" h="3721734">
                  <a:moveTo>
                    <a:pt x="461772" y="1850898"/>
                  </a:moveTo>
                  <a:lnTo>
                    <a:pt x="294894" y="1684020"/>
                  </a:lnTo>
                  <a:lnTo>
                    <a:pt x="294894" y="1767459"/>
                  </a:lnTo>
                  <a:lnTo>
                    <a:pt x="0" y="1767459"/>
                  </a:lnTo>
                  <a:lnTo>
                    <a:pt x="0" y="1934337"/>
                  </a:lnTo>
                  <a:lnTo>
                    <a:pt x="294894" y="1934337"/>
                  </a:lnTo>
                  <a:lnTo>
                    <a:pt x="294894" y="2017776"/>
                  </a:lnTo>
                  <a:lnTo>
                    <a:pt x="461772" y="1850898"/>
                  </a:lnTo>
                  <a:close/>
                </a:path>
                <a:path w="5073650" h="3721734">
                  <a:moveTo>
                    <a:pt x="1691640" y="3471291"/>
                  </a:moveTo>
                  <a:lnTo>
                    <a:pt x="1396746" y="3471291"/>
                  </a:lnTo>
                  <a:lnTo>
                    <a:pt x="1396746" y="3387852"/>
                  </a:lnTo>
                  <a:lnTo>
                    <a:pt x="1229868" y="3554730"/>
                  </a:lnTo>
                  <a:lnTo>
                    <a:pt x="1396746" y="3721608"/>
                  </a:lnTo>
                  <a:lnTo>
                    <a:pt x="1396746" y="3638169"/>
                  </a:lnTo>
                  <a:lnTo>
                    <a:pt x="1691640" y="3638169"/>
                  </a:lnTo>
                  <a:lnTo>
                    <a:pt x="1691640" y="3471291"/>
                  </a:lnTo>
                  <a:close/>
                </a:path>
                <a:path w="5073650" h="3721734">
                  <a:moveTo>
                    <a:pt x="5073396" y="83439"/>
                  </a:moveTo>
                  <a:lnTo>
                    <a:pt x="4778502" y="83439"/>
                  </a:lnTo>
                  <a:lnTo>
                    <a:pt x="4778502" y="0"/>
                  </a:lnTo>
                  <a:lnTo>
                    <a:pt x="4611624" y="166878"/>
                  </a:lnTo>
                  <a:lnTo>
                    <a:pt x="4778502" y="333756"/>
                  </a:lnTo>
                  <a:lnTo>
                    <a:pt x="4778502" y="250317"/>
                  </a:lnTo>
                  <a:lnTo>
                    <a:pt x="5073396" y="250317"/>
                  </a:lnTo>
                  <a:lnTo>
                    <a:pt x="5073396" y="83439"/>
                  </a:lnTo>
                  <a:close/>
                </a:path>
              </a:pathLst>
            </a:custGeom>
            <a:solidFill>
              <a:srgbClr val="C55A1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991088" y="6465214"/>
            <a:ext cx="30988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498</Words>
  <Application>Microsoft Office PowerPoint</Application>
  <PresentationFormat>寬螢幕</PresentationFormat>
  <Paragraphs>174</Paragraphs>
  <Slides>34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42" baseType="lpstr">
      <vt:lpstr>Arial MT</vt:lpstr>
      <vt:lpstr>Microsoft JhengHei Light</vt:lpstr>
      <vt:lpstr>Microsoft JhengHei</vt:lpstr>
      <vt:lpstr>新細明體</vt:lpstr>
      <vt:lpstr>PMingLiU-ExtB</vt:lpstr>
      <vt:lpstr>Calibri</vt:lpstr>
      <vt:lpstr>Courier New</vt:lpstr>
      <vt:lpstr>Office Theme</vt:lpstr>
      <vt:lpstr>PowerPoint 簡報</vt:lpstr>
      <vt:lpstr>GitHub 多人合作 - Collaborators</vt:lpstr>
      <vt:lpstr>GitHub 多人合作 - Collaborators</vt:lpstr>
      <vt:lpstr>GitHub 多人合作 - Collaborators</vt:lpstr>
      <vt:lpstr>GitHub 多人合作 - Collaborators</vt:lpstr>
      <vt:lpstr>GitHub 多人合作 - Collaborators</vt:lpstr>
      <vt:lpstr>GitHub 多人合作 - Fork &amp; Pull Request</vt:lpstr>
      <vt:lpstr>GitHub 多人合作 - Fork &amp; Pull Request</vt:lpstr>
      <vt:lpstr>GitHub 多人合作 - Fork &amp; Pull Request</vt:lpstr>
      <vt:lpstr>GitHub 多人合作 - Fork &amp; Pull Request</vt:lpstr>
      <vt:lpstr>GitHub 多人合作 - Fork &amp; Pull Request</vt:lpstr>
      <vt:lpstr>小量改進 - 修改內容</vt:lpstr>
      <vt:lpstr>小量改進 - 修改內容</vt:lpstr>
      <vt:lpstr>小量改進 - 修改內容</vt:lpstr>
      <vt:lpstr>小量改進 - 修改內容</vt:lpstr>
      <vt:lpstr>小量改進 - 修改內容</vt:lpstr>
      <vt:lpstr>同步遠端儲存庫</vt:lpstr>
      <vt:lpstr>同步遠端儲存庫</vt:lpstr>
      <vt:lpstr>GitHub 多人合作 - Fork &amp; Pull Request</vt:lpstr>
      <vt:lpstr>GitHub 多人合作 - Fork &amp; Pull Request</vt:lpstr>
      <vt:lpstr>GitHub 多人合作 - Fork &amp; Pull Request</vt:lpstr>
      <vt:lpstr>GitHub 多人合作 - Fork &amp; Pull Request</vt:lpstr>
      <vt:lpstr>GitHub 多人合作 - Fork &amp; Pull Request</vt:lpstr>
      <vt:lpstr>GitHub 多人合作 - Fork &amp; Pull Request</vt:lpstr>
      <vt:lpstr>GitHub 多人合作 - Fork &amp; Pull Request</vt:lpstr>
      <vt:lpstr>GitHub 多人合作 - Fork &amp; Pull Request</vt:lpstr>
      <vt:lpstr>GitHub Profile</vt:lpstr>
      <vt:lpstr>GitHub Profile</vt:lpstr>
      <vt:lpstr>GitHub Profile</vt:lpstr>
      <vt:lpstr>GitHub Profile</vt:lpstr>
      <vt:lpstr>GitHub Profile</vt:lpstr>
      <vt:lpstr>GitHub Profile</vt:lpstr>
      <vt:lpstr>GitHub Profile</vt:lpstr>
      <vt:lpstr>GitHub Profile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版本控管與 GitHub簡介</dc:title>
  <dc:creator>陳錫民</dc:creator>
  <cp:lastModifiedBy>user</cp:lastModifiedBy>
  <cp:revision>4</cp:revision>
  <dcterms:created xsi:type="dcterms:W3CDTF">2024-04-30T03:36:46Z</dcterms:created>
  <dcterms:modified xsi:type="dcterms:W3CDTF">2024-04-30T06:41:57Z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2023-09-06T00:00:00Z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2024-04-30T00:00:00Z</vt:filetime>
  </property>
</Properties>
</file>