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  <p:sldId id="272" r:id="rId15"/>
    <p:sldId id="273" r:id="rId16"/>
    <p:sldId id="261" r:id="rId17"/>
    <p:sldId id="278" r:id="rId18"/>
    <p:sldId id="287" r:id="rId19"/>
    <p:sldId id="288" r:id="rId20"/>
    <p:sldId id="286" r:id="rId21"/>
    <p:sldId id="280" r:id="rId22"/>
    <p:sldId id="285" r:id="rId23"/>
    <p:sldId id="281" r:id="rId24"/>
    <p:sldId id="279" r:id="rId25"/>
    <p:sldId id="284" r:id="rId26"/>
    <p:sldId id="282" r:id="rId27"/>
    <p:sldId id="283" r:id="rId28"/>
    <p:sldId id="275" r:id="rId29"/>
    <p:sldId id="276" r:id="rId30"/>
    <p:sldId id="277" r:id="rId31"/>
    <p:sldId id="26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D72507"/>
    <a:srgbClr val="F9F4F1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R7RqUOOIkU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12061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PRESENTATION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강민구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문경진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79258-2E62-457E-A0C1-D1347F4A5424}"/>
              </a:ext>
            </a:extLst>
          </p:cNvPr>
          <p:cNvSpPr txBox="1"/>
          <p:nvPr/>
        </p:nvSpPr>
        <p:spPr>
          <a:xfrm>
            <a:off x="1209926" y="3957780"/>
            <a:ext cx="599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SK Broadband x Sungkyunkwan University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Make recommender system for viewers at particular time periods in succession to previous research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achieve our goal, we will use watching data of IPTV users.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1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8118A4F-C23C-42CC-B641-55CBF949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54" y="2054641"/>
            <a:ext cx="8675147" cy="41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May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ctr"/>
              <a:r>
                <a:rPr lang="en-US" altLang="ko-KR" sz="1500" dirty="0"/>
                <a:t>Set goal of team</a:t>
              </a:r>
            </a:p>
            <a:p>
              <a:pPr algn="ctr"/>
              <a:r>
                <a:rPr lang="en-US" altLang="ko-KR" sz="1500" dirty="0"/>
                <a:t>Subdividing plan</a:t>
              </a:r>
              <a:endParaRPr sz="15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July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ctr"/>
              <a:r>
                <a:rPr lang="en-US" altLang="ko-KR" sz="1500" dirty="0"/>
                <a:t>User clustering using watching history data</a:t>
              </a:r>
              <a:endParaRPr lang="ko-KR" altLang="en-US" sz="15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June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Study and research various clustering algorithm</a:t>
              </a:r>
              <a:endParaRPr lang="ko-KR" altLang="en-US" sz="15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September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ctr"/>
              <a:r>
                <a:rPr lang="en-US" altLang="ko-KR" sz="1500" dirty="0"/>
                <a:t>Study and research recommender system algorithm</a:t>
              </a:r>
              <a:endParaRPr lang="ko-KR" altLang="en-US" sz="15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August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User clustering using watching history data</a:t>
              </a:r>
              <a:endParaRPr lang="ko-KR" altLang="en-US" sz="15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November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System performance evaluation and result analysis</a:t>
              </a:r>
              <a:endParaRPr lang="ko-KR" altLang="en-US" sz="15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October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Realize channel recommender system based upon clustered data</a:t>
              </a:r>
              <a:endParaRPr lang="ko-KR" altLang="en-US" sz="15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4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December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ctr"/>
              <a:r>
                <a:rPr lang="en-US" altLang="ko-KR" sz="1500" dirty="0"/>
                <a:t>Suggest improvement point and future direction of research</a:t>
              </a:r>
              <a:endParaRPr lang="ko-KR" altLang="en-US" sz="15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9097256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Clustering</a:t>
            </a:r>
            <a:r>
              <a:rPr lang="en-US" sz="2400" dirty="0"/>
              <a:t> watching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</a:t>
            </a:r>
            <a:r>
              <a:rPr lang="en-US" sz="2400" dirty="0">
                <a:solidFill>
                  <a:srgbClr val="00B050"/>
                </a:solidFill>
              </a:rPr>
              <a:t>recommender system</a:t>
            </a:r>
            <a:r>
              <a:rPr lang="en-US" sz="2400" dirty="0"/>
              <a:t> using </a:t>
            </a:r>
            <a:r>
              <a:rPr lang="en-US" sz="2400" dirty="0">
                <a:solidFill>
                  <a:srgbClr val="0070C0"/>
                </a:solidFill>
              </a:rPr>
              <a:t>collaborative filtering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checking, drawing 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77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9097256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sz="2400" dirty="0"/>
              <a:t>1) Clustering watching data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4EBF0E-C48E-4227-847F-DB127847F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80"/>
          <a:stretch/>
        </p:blipFill>
        <p:spPr>
          <a:xfrm>
            <a:off x="2428074" y="3338164"/>
            <a:ext cx="3540939" cy="186439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327C2C4-9C39-4C6B-919D-A7D4A61ED02F}"/>
              </a:ext>
            </a:extLst>
          </p:cNvPr>
          <p:cNvSpPr/>
          <p:nvPr/>
        </p:nvSpPr>
        <p:spPr>
          <a:xfrm>
            <a:off x="6548037" y="4051182"/>
            <a:ext cx="517277" cy="25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AC59BD1-198B-4762-8CF5-13C153D5E56A}"/>
              </a:ext>
            </a:extLst>
          </p:cNvPr>
          <p:cNvSpPr/>
          <p:nvPr/>
        </p:nvSpPr>
        <p:spPr>
          <a:xfrm>
            <a:off x="8013558" y="436345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0821C14-1EB6-4C8B-B2AE-8BB54588F952}"/>
              </a:ext>
            </a:extLst>
          </p:cNvPr>
          <p:cNvSpPr/>
          <p:nvPr/>
        </p:nvSpPr>
        <p:spPr>
          <a:xfrm>
            <a:off x="8583795" y="35587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9FA8D7A-8C09-4E07-BBD1-7DBD44A69DCF}"/>
              </a:ext>
            </a:extLst>
          </p:cNvPr>
          <p:cNvSpPr/>
          <p:nvPr/>
        </p:nvSpPr>
        <p:spPr>
          <a:xfrm>
            <a:off x="8172506" y="40563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A82DF1-C2D9-4063-A432-773B50160613}"/>
              </a:ext>
            </a:extLst>
          </p:cNvPr>
          <p:cNvSpPr/>
          <p:nvPr/>
        </p:nvSpPr>
        <p:spPr>
          <a:xfrm>
            <a:off x="8179384" y="38813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4929556-6B38-433B-A1C7-63A8788E97DA}"/>
              </a:ext>
            </a:extLst>
          </p:cNvPr>
          <p:cNvSpPr/>
          <p:nvPr/>
        </p:nvSpPr>
        <p:spPr>
          <a:xfrm>
            <a:off x="8010919" y="374086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88E018-5404-4B15-B334-A1DAF49A6C1A}"/>
              </a:ext>
            </a:extLst>
          </p:cNvPr>
          <p:cNvSpPr/>
          <p:nvPr/>
        </p:nvSpPr>
        <p:spPr>
          <a:xfrm>
            <a:off x="8392744" y="36832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95ED56-0B3B-4474-81A5-F6710DD06C1A}"/>
              </a:ext>
            </a:extLst>
          </p:cNvPr>
          <p:cNvSpPr/>
          <p:nvPr/>
        </p:nvSpPr>
        <p:spPr>
          <a:xfrm>
            <a:off x="8453704" y="397283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ED4E0C-3466-4507-8573-7A8956144B8B}"/>
              </a:ext>
            </a:extLst>
          </p:cNvPr>
          <p:cNvSpPr/>
          <p:nvPr/>
        </p:nvSpPr>
        <p:spPr>
          <a:xfrm>
            <a:off x="8636584" y="42126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BFED426-6958-4A52-8990-A4AADD002E35}"/>
              </a:ext>
            </a:extLst>
          </p:cNvPr>
          <p:cNvSpPr/>
          <p:nvPr/>
        </p:nvSpPr>
        <p:spPr>
          <a:xfrm>
            <a:off x="8344642" y="342237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8CF82BE-8BBA-422C-B7C5-DD832ABBAB26}"/>
              </a:ext>
            </a:extLst>
          </p:cNvPr>
          <p:cNvSpPr/>
          <p:nvPr/>
        </p:nvSpPr>
        <p:spPr>
          <a:xfrm>
            <a:off x="8851594" y="3894814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2DCC64F-E001-42A7-8BAC-C9298EAA8471}"/>
              </a:ext>
            </a:extLst>
          </p:cNvPr>
          <p:cNvSpPr/>
          <p:nvPr/>
        </p:nvSpPr>
        <p:spPr>
          <a:xfrm>
            <a:off x="9304761" y="3302926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74B1FB-7F4F-4BDD-8642-A049F677F2FA}"/>
              </a:ext>
            </a:extLst>
          </p:cNvPr>
          <p:cNvSpPr/>
          <p:nvPr/>
        </p:nvSpPr>
        <p:spPr>
          <a:xfrm>
            <a:off x="9095000" y="3986254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FDBD705-2566-4704-8F57-8665661DD21B}"/>
              </a:ext>
            </a:extLst>
          </p:cNvPr>
          <p:cNvSpPr/>
          <p:nvPr/>
        </p:nvSpPr>
        <p:spPr>
          <a:xfrm>
            <a:off x="9812389" y="3348646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37B2295-C5F3-44D2-8347-802F4055A200}"/>
              </a:ext>
            </a:extLst>
          </p:cNvPr>
          <p:cNvSpPr/>
          <p:nvPr/>
        </p:nvSpPr>
        <p:spPr>
          <a:xfrm>
            <a:off x="9366744" y="3774712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14C884C-4466-43C7-BA73-FE4D411528AE}"/>
              </a:ext>
            </a:extLst>
          </p:cNvPr>
          <p:cNvSpPr/>
          <p:nvPr/>
        </p:nvSpPr>
        <p:spPr>
          <a:xfrm>
            <a:off x="9629509" y="3793051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88AF5B-1507-4A19-81E2-646F4C62E1E3}"/>
              </a:ext>
            </a:extLst>
          </p:cNvPr>
          <p:cNvSpPr/>
          <p:nvPr/>
        </p:nvSpPr>
        <p:spPr>
          <a:xfrm>
            <a:off x="9873695" y="3681620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17F420-C355-4332-88C8-0C4FEBE02716}"/>
              </a:ext>
            </a:extLst>
          </p:cNvPr>
          <p:cNvSpPr/>
          <p:nvPr/>
        </p:nvSpPr>
        <p:spPr>
          <a:xfrm>
            <a:off x="9629509" y="4047006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396FEB7-1829-4AEA-B223-34C7E1D50CBE}"/>
              </a:ext>
            </a:extLst>
          </p:cNvPr>
          <p:cNvSpPr/>
          <p:nvPr/>
        </p:nvSpPr>
        <p:spPr>
          <a:xfrm>
            <a:off x="9348866" y="4138446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0607A9-D7D6-4EF5-A986-E6BFB2BF9902}"/>
              </a:ext>
            </a:extLst>
          </p:cNvPr>
          <p:cNvSpPr/>
          <p:nvPr/>
        </p:nvSpPr>
        <p:spPr>
          <a:xfrm>
            <a:off x="8943034" y="5062092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8826D48-5EDA-4360-A7B6-33FB8DC76696}"/>
              </a:ext>
            </a:extLst>
          </p:cNvPr>
          <p:cNvSpPr/>
          <p:nvPr/>
        </p:nvSpPr>
        <p:spPr>
          <a:xfrm>
            <a:off x="9835678" y="4244972"/>
            <a:ext cx="182880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8DCAD2-8878-46B9-A47E-19429CCCFA0E}"/>
              </a:ext>
            </a:extLst>
          </p:cNvPr>
          <p:cNvSpPr/>
          <p:nvPr/>
        </p:nvSpPr>
        <p:spPr>
          <a:xfrm>
            <a:off x="9165986" y="5082023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01704BF-7D9B-4074-A0E4-0A9D6CAE6684}"/>
              </a:ext>
            </a:extLst>
          </p:cNvPr>
          <p:cNvSpPr/>
          <p:nvPr/>
        </p:nvSpPr>
        <p:spPr>
          <a:xfrm>
            <a:off x="8526750" y="5136245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604698-2D10-4098-A045-1585CD8279AD}"/>
              </a:ext>
            </a:extLst>
          </p:cNvPr>
          <p:cNvSpPr/>
          <p:nvPr/>
        </p:nvSpPr>
        <p:spPr>
          <a:xfrm>
            <a:off x="8790634" y="4547300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A57C547-5A69-4549-9B5F-4739731D1D32}"/>
              </a:ext>
            </a:extLst>
          </p:cNvPr>
          <p:cNvSpPr/>
          <p:nvPr/>
        </p:nvSpPr>
        <p:spPr>
          <a:xfrm>
            <a:off x="8650286" y="4879212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C74476F-3249-4DC3-8F2E-5872ADE4FF6C}"/>
              </a:ext>
            </a:extLst>
          </p:cNvPr>
          <p:cNvSpPr/>
          <p:nvPr/>
        </p:nvSpPr>
        <p:spPr>
          <a:xfrm>
            <a:off x="8833166" y="5278612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C30A29-351C-4B42-AAA6-3BED88BF4A1D}"/>
              </a:ext>
            </a:extLst>
          </p:cNvPr>
          <p:cNvSpPr/>
          <p:nvPr/>
        </p:nvSpPr>
        <p:spPr>
          <a:xfrm>
            <a:off x="9129946" y="4789236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41E36A6-D972-49D8-BC27-E58EC6555E33}"/>
              </a:ext>
            </a:extLst>
          </p:cNvPr>
          <p:cNvSpPr/>
          <p:nvPr/>
        </p:nvSpPr>
        <p:spPr>
          <a:xfrm>
            <a:off x="9574728" y="4383386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5C5FCC2-D44B-4114-9B14-4552C1F078C5}"/>
              </a:ext>
            </a:extLst>
          </p:cNvPr>
          <p:cNvSpPr/>
          <p:nvPr/>
        </p:nvSpPr>
        <p:spPr>
          <a:xfrm>
            <a:off x="9744238" y="4483841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872C0B6-F55D-41AB-A5D2-E165304EBAD7}"/>
              </a:ext>
            </a:extLst>
          </p:cNvPr>
          <p:cNvSpPr/>
          <p:nvPr/>
        </p:nvSpPr>
        <p:spPr>
          <a:xfrm>
            <a:off x="9675236" y="4855274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E1C51C6-236A-4549-B901-71D370F4BD30}"/>
              </a:ext>
            </a:extLst>
          </p:cNvPr>
          <p:cNvSpPr/>
          <p:nvPr/>
        </p:nvSpPr>
        <p:spPr>
          <a:xfrm>
            <a:off x="9919076" y="4875639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A1D7888-9EDF-43D5-9765-311F192A6B0F}"/>
              </a:ext>
            </a:extLst>
          </p:cNvPr>
          <p:cNvSpPr/>
          <p:nvPr/>
        </p:nvSpPr>
        <p:spPr>
          <a:xfrm>
            <a:off x="10135860" y="4917766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B37BDD-AA86-4F3A-8E5D-B7B087F856CA}"/>
              </a:ext>
            </a:extLst>
          </p:cNvPr>
          <p:cNvSpPr/>
          <p:nvPr/>
        </p:nvSpPr>
        <p:spPr>
          <a:xfrm>
            <a:off x="9695018" y="5205531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240281F-EE9D-4E0A-819A-E9E897CD947D}"/>
              </a:ext>
            </a:extLst>
          </p:cNvPr>
          <p:cNvSpPr/>
          <p:nvPr/>
        </p:nvSpPr>
        <p:spPr>
          <a:xfrm>
            <a:off x="9891784" y="4643873"/>
            <a:ext cx="182880" cy="18288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C41EF3C-E56E-489D-92C4-AF463FD69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2" y="3522148"/>
            <a:ext cx="556768" cy="63356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267AC87-D507-4ABC-A438-019C81096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07" y="5278612"/>
            <a:ext cx="588838" cy="74025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EF7ADE9-8CBB-43E7-9FDB-6F39DB1DB8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05" y="2909904"/>
            <a:ext cx="574267" cy="72407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BC10465-DD75-4345-BC0A-38F7934A9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19" y="5202555"/>
            <a:ext cx="588838" cy="6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9097256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sz="2400" dirty="0"/>
              <a:t>2) Implement recommender system using collaborative filtering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327C2C4-9C39-4C6B-919D-A7D4A61ED02F}"/>
              </a:ext>
            </a:extLst>
          </p:cNvPr>
          <p:cNvSpPr/>
          <p:nvPr/>
        </p:nvSpPr>
        <p:spPr>
          <a:xfrm>
            <a:off x="6548037" y="4051182"/>
            <a:ext cx="517277" cy="25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AC59BD1-198B-4762-8CF5-13C153D5E56A}"/>
              </a:ext>
            </a:extLst>
          </p:cNvPr>
          <p:cNvSpPr/>
          <p:nvPr/>
        </p:nvSpPr>
        <p:spPr>
          <a:xfrm>
            <a:off x="3535291" y="3671350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0821C14-1EB6-4C8B-B2AE-8BB54588F952}"/>
              </a:ext>
            </a:extLst>
          </p:cNvPr>
          <p:cNvSpPr/>
          <p:nvPr/>
        </p:nvSpPr>
        <p:spPr>
          <a:xfrm>
            <a:off x="3547048" y="3411652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9FA8D7A-8C09-4E07-BBD1-7DBD44A69DCF}"/>
              </a:ext>
            </a:extLst>
          </p:cNvPr>
          <p:cNvSpPr/>
          <p:nvPr/>
        </p:nvSpPr>
        <p:spPr>
          <a:xfrm>
            <a:off x="3135759" y="3909221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A82DF1-C2D9-4063-A432-773B50160613}"/>
              </a:ext>
            </a:extLst>
          </p:cNvPr>
          <p:cNvSpPr/>
          <p:nvPr/>
        </p:nvSpPr>
        <p:spPr>
          <a:xfrm>
            <a:off x="3142637" y="3734297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4929556-6B38-433B-A1C7-63A8788E97DA}"/>
              </a:ext>
            </a:extLst>
          </p:cNvPr>
          <p:cNvSpPr/>
          <p:nvPr/>
        </p:nvSpPr>
        <p:spPr>
          <a:xfrm>
            <a:off x="2974172" y="3593767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88E018-5404-4B15-B334-A1DAF49A6C1A}"/>
              </a:ext>
            </a:extLst>
          </p:cNvPr>
          <p:cNvSpPr/>
          <p:nvPr/>
        </p:nvSpPr>
        <p:spPr>
          <a:xfrm>
            <a:off x="3355997" y="3536177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95ED56-0B3B-4474-81A5-F6710DD06C1A}"/>
              </a:ext>
            </a:extLst>
          </p:cNvPr>
          <p:cNvSpPr/>
          <p:nvPr/>
        </p:nvSpPr>
        <p:spPr>
          <a:xfrm>
            <a:off x="3416957" y="3825737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ED4E0C-3466-4507-8573-7A8956144B8B}"/>
              </a:ext>
            </a:extLst>
          </p:cNvPr>
          <p:cNvSpPr/>
          <p:nvPr/>
        </p:nvSpPr>
        <p:spPr>
          <a:xfrm>
            <a:off x="3606673" y="3899602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BFED426-6958-4A52-8990-A4AADD002E35}"/>
              </a:ext>
            </a:extLst>
          </p:cNvPr>
          <p:cNvSpPr/>
          <p:nvPr/>
        </p:nvSpPr>
        <p:spPr>
          <a:xfrm>
            <a:off x="3307895" y="3275279"/>
            <a:ext cx="139214" cy="139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8CF82BE-8BBA-422C-B7C5-DD832ABBAB26}"/>
              </a:ext>
            </a:extLst>
          </p:cNvPr>
          <p:cNvSpPr/>
          <p:nvPr/>
        </p:nvSpPr>
        <p:spPr>
          <a:xfrm>
            <a:off x="4226653" y="3335648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2DCC64F-E001-42A7-8BAC-C9298EAA8471}"/>
              </a:ext>
            </a:extLst>
          </p:cNvPr>
          <p:cNvSpPr/>
          <p:nvPr/>
        </p:nvSpPr>
        <p:spPr>
          <a:xfrm>
            <a:off x="4268014" y="3155831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74B1FB-7F4F-4BDD-8642-A049F677F2FA}"/>
              </a:ext>
            </a:extLst>
          </p:cNvPr>
          <p:cNvSpPr/>
          <p:nvPr/>
        </p:nvSpPr>
        <p:spPr>
          <a:xfrm>
            <a:off x="4104905" y="3385296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FDBD705-2566-4704-8F57-8665661DD21B}"/>
              </a:ext>
            </a:extLst>
          </p:cNvPr>
          <p:cNvSpPr/>
          <p:nvPr/>
        </p:nvSpPr>
        <p:spPr>
          <a:xfrm>
            <a:off x="4775642" y="3201551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37B2295-C5F3-44D2-8347-802F4055A200}"/>
              </a:ext>
            </a:extLst>
          </p:cNvPr>
          <p:cNvSpPr/>
          <p:nvPr/>
        </p:nvSpPr>
        <p:spPr>
          <a:xfrm>
            <a:off x="4378447" y="3383328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14C884C-4466-43C7-BA73-FE4D411528AE}"/>
              </a:ext>
            </a:extLst>
          </p:cNvPr>
          <p:cNvSpPr/>
          <p:nvPr/>
        </p:nvSpPr>
        <p:spPr>
          <a:xfrm>
            <a:off x="4416523" y="3196434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88AF5B-1507-4A19-81E2-646F4C62E1E3}"/>
              </a:ext>
            </a:extLst>
          </p:cNvPr>
          <p:cNvSpPr/>
          <p:nvPr/>
        </p:nvSpPr>
        <p:spPr>
          <a:xfrm>
            <a:off x="4362670" y="3533327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17F420-C355-4332-88C8-0C4FEBE02716}"/>
              </a:ext>
            </a:extLst>
          </p:cNvPr>
          <p:cNvSpPr/>
          <p:nvPr/>
        </p:nvSpPr>
        <p:spPr>
          <a:xfrm>
            <a:off x="4568277" y="3359393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396FEB7-1829-4AEA-B223-34C7E1D50CBE}"/>
              </a:ext>
            </a:extLst>
          </p:cNvPr>
          <p:cNvSpPr/>
          <p:nvPr/>
        </p:nvSpPr>
        <p:spPr>
          <a:xfrm>
            <a:off x="4226653" y="3663374"/>
            <a:ext cx="139214" cy="139214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0607A9-D7D6-4EF5-A986-E6BFB2BF9902}"/>
              </a:ext>
            </a:extLst>
          </p:cNvPr>
          <p:cNvSpPr/>
          <p:nvPr/>
        </p:nvSpPr>
        <p:spPr>
          <a:xfrm>
            <a:off x="3477441" y="4540280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8826D48-5EDA-4360-A7B6-33FB8DC76696}"/>
              </a:ext>
            </a:extLst>
          </p:cNvPr>
          <p:cNvSpPr/>
          <p:nvPr/>
        </p:nvSpPr>
        <p:spPr>
          <a:xfrm>
            <a:off x="4285826" y="3926372"/>
            <a:ext cx="139214" cy="13921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8DCAD2-8878-46B9-A47E-19429CCCFA0E}"/>
              </a:ext>
            </a:extLst>
          </p:cNvPr>
          <p:cNvSpPr/>
          <p:nvPr/>
        </p:nvSpPr>
        <p:spPr>
          <a:xfrm>
            <a:off x="3929828" y="4330598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01704BF-7D9B-4074-A0E4-0A9D6CAE6684}"/>
              </a:ext>
            </a:extLst>
          </p:cNvPr>
          <p:cNvSpPr/>
          <p:nvPr/>
        </p:nvSpPr>
        <p:spPr>
          <a:xfrm>
            <a:off x="3502483" y="4215812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604698-2D10-4098-A045-1585CD8279AD}"/>
              </a:ext>
            </a:extLst>
          </p:cNvPr>
          <p:cNvSpPr/>
          <p:nvPr/>
        </p:nvSpPr>
        <p:spPr>
          <a:xfrm>
            <a:off x="3753887" y="4400205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A57C547-5A69-4549-9B5F-4739731D1D32}"/>
              </a:ext>
            </a:extLst>
          </p:cNvPr>
          <p:cNvSpPr/>
          <p:nvPr/>
        </p:nvSpPr>
        <p:spPr>
          <a:xfrm>
            <a:off x="3693060" y="4260991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C74476F-3249-4DC3-8F2E-5872ADE4FF6C}"/>
              </a:ext>
            </a:extLst>
          </p:cNvPr>
          <p:cNvSpPr/>
          <p:nvPr/>
        </p:nvSpPr>
        <p:spPr>
          <a:xfrm>
            <a:off x="3669444" y="4606272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C30A29-351C-4B42-AAA6-3BED88BF4A1D}"/>
              </a:ext>
            </a:extLst>
          </p:cNvPr>
          <p:cNvSpPr/>
          <p:nvPr/>
        </p:nvSpPr>
        <p:spPr>
          <a:xfrm>
            <a:off x="3853931" y="4159631"/>
            <a:ext cx="139214" cy="13921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41E36A6-D972-49D8-BC27-E58EC6555E33}"/>
              </a:ext>
            </a:extLst>
          </p:cNvPr>
          <p:cNvSpPr/>
          <p:nvPr/>
        </p:nvSpPr>
        <p:spPr>
          <a:xfrm>
            <a:off x="4477175" y="3907010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5C5FCC2-D44B-4114-9B14-4552C1F078C5}"/>
              </a:ext>
            </a:extLst>
          </p:cNvPr>
          <p:cNvSpPr/>
          <p:nvPr/>
        </p:nvSpPr>
        <p:spPr>
          <a:xfrm>
            <a:off x="4466908" y="3712537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872C0B6-F55D-41AB-A5D2-E165304EBAD7}"/>
              </a:ext>
            </a:extLst>
          </p:cNvPr>
          <p:cNvSpPr/>
          <p:nvPr/>
        </p:nvSpPr>
        <p:spPr>
          <a:xfrm>
            <a:off x="4577851" y="4089426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E1C51C6-236A-4549-B901-71D370F4BD30}"/>
              </a:ext>
            </a:extLst>
          </p:cNvPr>
          <p:cNvSpPr/>
          <p:nvPr/>
        </p:nvSpPr>
        <p:spPr>
          <a:xfrm>
            <a:off x="4397301" y="4065640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A1D7888-9EDF-43D5-9765-311F192A6B0F}"/>
              </a:ext>
            </a:extLst>
          </p:cNvPr>
          <p:cNvSpPr/>
          <p:nvPr/>
        </p:nvSpPr>
        <p:spPr>
          <a:xfrm>
            <a:off x="3976002" y="3926372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B37BDD-AA86-4F3A-8E5D-B7B087F856CA}"/>
              </a:ext>
            </a:extLst>
          </p:cNvPr>
          <p:cNvSpPr/>
          <p:nvPr/>
        </p:nvSpPr>
        <p:spPr>
          <a:xfrm>
            <a:off x="4093603" y="3803904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240281F-EE9D-4E0A-819A-E9E897CD947D}"/>
              </a:ext>
            </a:extLst>
          </p:cNvPr>
          <p:cNvSpPr/>
          <p:nvPr/>
        </p:nvSpPr>
        <p:spPr>
          <a:xfrm>
            <a:off x="4707491" y="3863342"/>
            <a:ext cx="139214" cy="1392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C41EF3C-E56E-489D-92C4-AF463FD69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54" y="3452894"/>
            <a:ext cx="423828" cy="48228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267AC87-D507-4ABC-A438-019C81096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38" y="4280582"/>
            <a:ext cx="448241" cy="56350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EF7ADE9-8CBB-43E7-9FDB-6F39DB1DB8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88" y="2840650"/>
            <a:ext cx="437148" cy="55118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BC10465-DD75-4345-BC0A-38F7934A92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23" y="3700321"/>
            <a:ext cx="448240" cy="523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FA260-E901-437E-8135-1520BF497A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9" y="3507460"/>
            <a:ext cx="3331633" cy="2496990"/>
          </a:xfrm>
          <a:prstGeom prst="rect">
            <a:avLst/>
          </a:prstGeom>
        </p:spPr>
      </p:pic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11833D2D-4E33-4886-9C97-A924084FAB56}"/>
              </a:ext>
            </a:extLst>
          </p:cNvPr>
          <p:cNvSpPr/>
          <p:nvPr/>
        </p:nvSpPr>
        <p:spPr>
          <a:xfrm>
            <a:off x="8802624" y="3233673"/>
            <a:ext cx="2074747" cy="817510"/>
          </a:xfrm>
          <a:prstGeom prst="wedgeEllipseCallout">
            <a:avLst>
              <a:gd name="adj1" fmla="val -30049"/>
              <a:gd name="adj2" fmla="val 121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Recommen-dation</a:t>
            </a:r>
            <a:r>
              <a:rPr lang="en-US" altLang="ko-KR" sz="1600" b="1" dirty="0">
                <a:solidFill>
                  <a:srgbClr val="FF0000"/>
                </a:solidFill>
              </a:rPr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412BEBD-D314-4D20-9A89-815B6090D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3901"/>
              </p:ext>
            </p:extLst>
          </p:nvPr>
        </p:nvGraphicFramePr>
        <p:xfrm>
          <a:off x="2398861" y="5301154"/>
          <a:ext cx="3728316" cy="7592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1189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2008163188"/>
                    </a:ext>
                  </a:extLst>
                </a:gridCol>
                <a:gridCol w="488161">
                  <a:extLst>
                    <a:ext uri="{9D8B030D-6E8A-4147-A177-3AD203B41FA5}">
                      <a16:colId xmlns:a16="http://schemas.microsoft.com/office/drawing/2014/main" val="3081891583"/>
                    </a:ext>
                  </a:extLst>
                </a:gridCol>
              </a:tblGrid>
              <a:tr h="14765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Item1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Item3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Item6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item7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15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A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15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B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15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C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?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marL="37704" marR="37704" marT="18852" marB="18852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15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D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7704" marR="37704" marT="18852" marB="18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?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marL="37704" marR="37704" marT="18852" marB="18852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TEAM INTRODUCTION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Professor and Assistant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Students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Company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Clustering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Grouping a set of objects</a:t>
            </a:r>
            <a:r>
              <a:rPr lang="en-US" altLang="ko-KR" sz="2000" dirty="0"/>
              <a:t> in such a way that objects in the same group are more similar to each other than to those in other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 our project, Clustering Algorithm is used to predict who is watching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K-means (unsupervised), K-NN (supervised), </a:t>
            </a:r>
            <a:r>
              <a:rPr lang="en-US" altLang="ko-KR" sz="2000" dirty="0" err="1"/>
              <a:t>etc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9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K-means Clustering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3E6559-F185-4877-8857-B56D148D565E}"/>
              </a:ext>
            </a:extLst>
          </p:cNvPr>
          <p:cNvSpPr/>
          <p:nvPr/>
        </p:nvSpPr>
        <p:spPr>
          <a:xfrm>
            <a:off x="5410200" y="29870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271F6-A726-48D3-BFC5-BDFC41CC4EFD}"/>
              </a:ext>
            </a:extLst>
          </p:cNvPr>
          <p:cNvSpPr/>
          <p:nvPr/>
        </p:nvSpPr>
        <p:spPr>
          <a:xfrm>
            <a:off x="5562600" y="3139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3652FD-51B1-4600-A857-6B966F737F00}"/>
              </a:ext>
            </a:extLst>
          </p:cNvPr>
          <p:cNvSpPr/>
          <p:nvPr/>
        </p:nvSpPr>
        <p:spPr>
          <a:xfrm>
            <a:off x="5471160" y="34290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7FFBF-D11C-4B9B-8E91-0814FB118D6A}"/>
              </a:ext>
            </a:extLst>
          </p:cNvPr>
          <p:cNvSpPr/>
          <p:nvPr/>
        </p:nvSpPr>
        <p:spPr>
          <a:xfrm>
            <a:off x="5745480" y="353568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81990C-1CCC-42B4-B3D6-1E2304736263}"/>
              </a:ext>
            </a:extLst>
          </p:cNvPr>
          <p:cNvSpPr/>
          <p:nvPr/>
        </p:nvSpPr>
        <p:spPr>
          <a:xfrm>
            <a:off x="5562600" y="384048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A0C728-26CE-4FAA-A4DB-C4EE63321824}"/>
              </a:ext>
            </a:extLst>
          </p:cNvPr>
          <p:cNvSpPr/>
          <p:nvPr/>
        </p:nvSpPr>
        <p:spPr>
          <a:xfrm>
            <a:off x="5958840" y="33375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E32714-8B94-4E7A-AFCE-5D77C60DA557}"/>
              </a:ext>
            </a:extLst>
          </p:cNvPr>
          <p:cNvSpPr/>
          <p:nvPr/>
        </p:nvSpPr>
        <p:spPr>
          <a:xfrm>
            <a:off x="6019800" y="36271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4E8568-2561-44BC-B392-6CD2FF4D3467}"/>
              </a:ext>
            </a:extLst>
          </p:cNvPr>
          <p:cNvSpPr/>
          <p:nvPr/>
        </p:nvSpPr>
        <p:spPr>
          <a:xfrm>
            <a:off x="5958840" y="42202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C7302A-3C1D-469D-8B14-70F8010CA85A}"/>
              </a:ext>
            </a:extLst>
          </p:cNvPr>
          <p:cNvSpPr/>
          <p:nvPr/>
        </p:nvSpPr>
        <p:spPr>
          <a:xfrm>
            <a:off x="6263640" y="32461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556361-A9CA-49DE-8D90-3875CE6AEB85}"/>
              </a:ext>
            </a:extLst>
          </p:cNvPr>
          <p:cNvSpPr/>
          <p:nvPr/>
        </p:nvSpPr>
        <p:spPr>
          <a:xfrm>
            <a:off x="6770592" y="34137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D5191A-3223-4F73-9550-D43C7398CB46}"/>
              </a:ext>
            </a:extLst>
          </p:cNvPr>
          <p:cNvSpPr/>
          <p:nvPr/>
        </p:nvSpPr>
        <p:spPr>
          <a:xfrm>
            <a:off x="7450744" y="3139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3BD64D-F35A-4A12-B9CE-DF02F28C0D9B}"/>
              </a:ext>
            </a:extLst>
          </p:cNvPr>
          <p:cNvSpPr/>
          <p:nvPr/>
        </p:nvSpPr>
        <p:spPr>
          <a:xfrm>
            <a:off x="7194124" y="363952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615A7D2-CA84-46B0-AB93-C3F5B18AFC8F}"/>
              </a:ext>
            </a:extLst>
          </p:cNvPr>
          <p:cNvSpPr/>
          <p:nvPr/>
        </p:nvSpPr>
        <p:spPr>
          <a:xfrm>
            <a:off x="7731387" y="317239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88CC19-9066-4394-96F4-46DC0D2496E1}"/>
              </a:ext>
            </a:extLst>
          </p:cNvPr>
          <p:cNvSpPr/>
          <p:nvPr/>
        </p:nvSpPr>
        <p:spPr>
          <a:xfrm>
            <a:off x="7687408" y="35661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A60B00-C22F-4CCA-B6CD-E7D244FAC2A1}"/>
              </a:ext>
            </a:extLst>
          </p:cNvPr>
          <p:cNvSpPr/>
          <p:nvPr/>
        </p:nvSpPr>
        <p:spPr>
          <a:xfrm>
            <a:off x="8058816" y="35052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D48D284-88DF-4496-A275-D2748F98F47E}"/>
              </a:ext>
            </a:extLst>
          </p:cNvPr>
          <p:cNvSpPr/>
          <p:nvPr/>
        </p:nvSpPr>
        <p:spPr>
          <a:xfrm>
            <a:off x="7903955" y="312667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BEFF8C-1FF1-4CC3-BB72-8BDA2CFBB31F}"/>
              </a:ext>
            </a:extLst>
          </p:cNvPr>
          <p:cNvSpPr/>
          <p:nvPr/>
        </p:nvSpPr>
        <p:spPr>
          <a:xfrm>
            <a:off x="7548507" y="38707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18341C-1FA2-4D81-AC6A-8AE7E16E5FC1}"/>
              </a:ext>
            </a:extLst>
          </p:cNvPr>
          <p:cNvSpPr/>
          <p:nvPr/>
        </p:nvSpPr>
        <p:spPr>
          <a:xfrm>
            <a:off x="7267864" y="396219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171947-2F99-4A81-83A3-378BCD00BF59}"/>
              </a:ext>
            </a:extLst>
          </p:cNvPr>
          <p:cNvSpPr/>
          <p:nvPr/>
        </p:nvSpPr>
        <p:spPr>
          <a:xfrm>
            <a:off x="6862032" y="48858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1AEDD5-EB63-462D-B827-72908FC973E7}"/>
              </a:ext>
            </a:extLst>
          </p:cNvPr>
          <p:cNvSpPr/>
          <p:nvPr/>
        </p:nvSpPr>
        <p:spPr>
          <a:xfrm>
            <a:off x="7222988" y="538143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0B7239E-D760-4F08-A445-328C1A689D20}"/>
              </a:ext>
            </a:extLst>
          </p:cNvPr>
          <p:cNvSpPr/>
          <p:nvPr/>
        </p:nvSpPr>
        <p:spPr>
          <a:xfrm>
            <a:off x="7084984" y="490576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FAF738-9440-4A82-A62C-8C636D27A4A0}"/>
              </a:ext>
            </a:extLst>
          </p:cNvPr>
          <p:cNvSpPr/>
          <p:nvPr/>
        </p:nvSpPr>
        <p:spPr>
          <a:xfrm>
            <a:off x="6445748" y="49599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618EF5-5CB8-44D1-833E-FE5EEFF7F730}"/>
              </a:ext>
            </a:extLst>
          </p:cNvPr>
          <p:cNvSpPr/>
          <p:nvPr/>
        </p:nvSpPr>
        <p:spPr>
          <a:xfrm>
            <a:off x="6709632" y="437104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4F3EBC-BA55-4B2A-B4E6-1B2A6B18172D}"/>
              </a:ext>
            </a:extLst>
          </p:cNvPr>
          <p:cNvSpPr/>
          <p:nvPr/>
        </p:nvSpPr>
        <p:spPr>
          <a:xfrm>
            <a:off x="6569284" y="47029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F24678-4BCF-4E36-9F80-8E82B4895C65}"/>
              </a:ext>
            </a:extLst>
          </p:cNvPr>
          <p:cNvSpPr/>
          <p:nvPr/>
        </p:nvSpPr>
        <p:spPr>
          <a:xfrm>
            <a:off x="6752164" y="51023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E92CAFB-2299-4A03-89C8-8E1D19C399CE}"/>
              </a:ext>
            </a:extLst>
          </p:cNvPr>
          <p:cNvSpPr/>
          <p:nvPr/>
        </p:nvSpPr>
        <p:spPr>
          <a:xfrm>
            <a:off x="7048944" y="461298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8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K-means Clustering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3E6559-F185-4877-8857-B56D148D565E}"/>
              </a:ext>
            </a:extLst>
          </p:cNvPr>
          <p:cNvSpPr/>
          <p:nvPr/>
        </p:nvSpPr>
        <p:spPr>
          <a:xfrm>
            <a:off x="5410200" y="29870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271F6-A726-48D3-BFC5-BDFC41CC4EFD}"/>
              </a:ext>
            </a:extLst>
          </p:cNvPr>
          <p:cNvSpPr/>
          <p:nvPr/>
        </p:nvSpPr>
        <p:spPr>
          <a:xfrm>
            <a:off x="5562600" y="31394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3652FD-51B1-4600-A857-6B966F737F00}"/>
              </a:ext>
            </a:extLst>
          </p:cNvPr>
          <p:cNvSpPr/>
          <p:nvPr/>
        </p:nvSpPr>
        <p:spPr>
          <a:xfrm>
            <a:off x="5471160" y="34290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7FFBF-D11C-4B9B-8E91-0814FB118D6A}"/>
              </a:ext>
            </a:extLst>
          </p:cNvPr>
          <p:cNvSpPr/>
          <p:nvPr/>
        </p:nvSpPr>
        <p:spPr>
          <a:xfrm>
            <a:off x="5745480" y="35356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81990C-1CCC-42B4-B3D6-1E2304736263}"/>
              </a:ext>
            </a:extLst>
          </p:cNvPr>
          <p:cNvSpPr/>
          <p:nvPr/>
        </p:nvSpPr>
        <p:spPr>
          <a:xfrm>
            <a:off x="5562600" y="3840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A0C728-26CE-4FAA-A4DB-C4EE63321824}"/>
              </a:ext>
            </a:extLst>
          </p:cNvPr>
          <p:cNvSpPr/>
          <p:nvPr/>
        </p:nvSpPr>
        <p:spPr>
          <a:xfrm>
            <a:off x="5958840" y="33375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E32714-8B94-4E7A-AFCE-5D77C60DA557}"/>
              </a:ext>
            </a:extLst>
          </p:cNvPr>
          <p:cNvSpPr/>
          <p:nvPr/>
        </p:nvSpPr>
        <p:spPr>
          <a:xfrm>
            <a:off x="6019800" y="3627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4E8568-2561-44BC-B392-6CD2FF4D3467}"/>
              </a:ext>
            </a:extLst>
          </p:cNvPr>
          <p:cNvSpPr/>
          <p:nvPr/>
        </p:nvSpPr>
        <p:spPr>
          <a:xfrm>
            <a:off x="5958840" y="422020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C7302A-3C1D-469D-8B14-70F8010CA85A}"/>
              </a:ext>
            </a:extLst>
          </p:cNvPr>
          <p:cNvSpPr/>
          <p:nvPr/>
        </p:nvSpPr>
        <p:spPr>
          <a:xfrm>
            <a:off x="6263640" y="3246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C561EC-2190-41F0-966D-134D4C11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56" y="3413760"/>
            <a:ext cx="847430" cy="990256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2556361-A9CA-49DE-8D90-3875CE6AEB85}"/>
              </a:ext>
            </a:extLst>
          </p:cNvPr>
          <p:cNvSpPr/>
          <p:nvPr/>
        </p:nvSpPr>
        <p:spPr>
          <a:xfrm>
            <a:off x="6770592" y="3413760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D5191A-3223-4F73-9550-D43C7398CB46}"/>
              </a:ext>
            </a:extLst>
          </p:cNvPr>
          <p:cNvSpPr/>
          <p:nvPr/>
        </p:nvSpPr>
        <p:spPr>
          <a:xfrm>
            <a:off x="7450744" y="3139440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3BD64D-F35A-4A12-B9CE-DF02F28C0D9B}"/>
              </a:ext>
            </a:extLst>
          </p:cNvPr>
          <p:cNvSpPr/>
          <p:nvPr/>
        </p:nvSpPr>
        <p:spPr>
          <a:xfrm>
            <a:off x="7194124" y="3639526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615A7D2-CA84-46B0-AB93-C3F5B18AFC8F}"/>
              </a:ext>
            </a:extLst>
          </p:cNvPr>
          <p:cNvSpPr/>
          <p:nvPr/>
        </p:nvSpPr>
        <p:spPr>
          <a:xfrm>
            <a:off x="7731387" y="3172392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88CC19-9066-4394-96F4-46DC0D2496E1}"/>
              </a:ext>
            </a:extLst>
          </p:cNvPr>
          <p:cNvSpPr/>
          <p:nvPr/>
        </p:nvSpPr>
        <p:spPr>
          <a:xfrm>
            <a:off x="7687408" y="3566160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A60B00-C22F-4CCA-B6CD-E7D244FAC2A1}"/>
              </a:ext>
            </a:extLst>
          </p:cNvPr>
          <p:cNvSpPr/>
          <p:nvPr/>
        </p:nvSpPr>
        <p:spPr>
          <a:xfrm>
            <a:off x="8058816" y="3505200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D48D284-88DF-4496-A275-D2748F98F47E}"/>
              </a:ext>
            </a:extLst>
          </p:cNvPr>
          <p:cNvSpPr/>
          <p:nvPr/>
        </p:nvSpPr>
        <p:spPr>
          <a:xfrm>
            <a:off x="7903955" y="3126672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BEFF8C-1FF1-4CC3-BB72-8BDA2CFBB31F}"/>
              </a:ext>
            </a:extLst>
          </p:cNvPr>
          <p:cNvSpPr/>
          <p:nvPr/>
        </p:nvSpPr>
        <p:spPr>
          <a:xfrm>
            <a:off x="7548507" y="3870752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18341C-1FA2-4D81-AC6A-8AE7E16E5FC1}"/>
              </a:ext>
            </a:extLst>
          </p:cNvPr>
          <p:cNvSpPr/>
          <p:nvPr/>
        </p:nvSpPr>
        <p:spPr>
          <a:xfrm>
            <a:off x="7267864" y="3962192"/>
            <a:ext cx="182880" cy="182880"/>
          </a:xfrm>
          <a:prstGeom prst="ellipse">
            <a:avLst/>
          </a:prstGeom>
          <a:solidFill>
            <a:srgbClr val="D7250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64BCE3E-554C-4696-B05F-E1F2608AD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51" y="3654766"/>
            <a:ext cx="1023989" cy="129111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47FE22-E3EF-4B1E-8B91-9CD65E285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25" y="5147562"/>
            <a:ext cx="973902" cy="1224334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5171947-2F99-4A81-83A3-378BCD00BF59}"/>
              </a:ext>
            </a:extLst>
          </p:cNvPr>
          <p:cNvSpPr/>
          <p:nvPr/>
        </p:nvSpPr>
        <p:spPr>
          <a:xfrm>
            <a:off x="6862032" y="4885838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1AEDD5-EB63-462D-B827-72908FC973E7}"/>
              </a:ext>
            </a:extLst>
          </p:cNvPr>
          <p:cNvSpPr/>
          <p:nvPr/>
        </p:nvSpPr>
        <p:spPr>
          <a:xfrm>
            <a:off x="7222988" y="5381436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0B7239E-D760-4F08-A445-328C1A689D20}"/>
              </a:ext>
            </a:extLst>
          </p:cNvPr>
          <p:cNvSpPr/>
          <p:nvPr/>
        </p:nvSpPr>
        <p:spPr>
          <a:xfrm>
            <a:off x="7084984" y="4905769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FAF738-9440-4A82-A62C-8C636D27A4A0}"/>
              </a:ext>
            </a:extLst>
          </p:cNvPr>
          <p:cNvSpPr/>
          <p:nvPr/>
        </p:nvSpPr>
        <p:spPr>
          <a:xfrm>
            <a:off x="6445748" y="4959991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618EF5-5CB8-44D1-833E-FE5EEFF7F730}"/>
              </a:ext>
            </a:extLst>
          </p:cNvPr>
          <p:cNvSpPr/>
          <p:nvPr/>
        </p:nvSpPr>
        <p:spPr>
          <a:xfrm>
            <a:off x="6709632" y="4371046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4F3EBC-BA55-4B2A-B4E6-1B2A6B18172D}"/>
              </a:ext>
            </a:extLst>
          </p:cNvPr>
          <p:cNvSpPr/>
          <p:nvPr/>
        </p:nvSpPr>
        <p:spPr>
          <a:xfrm>
            <a:off x="6569284" y="4702958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F24678-4BCF-4E36-9F80-8E82B4895C65}"/>
              </a:ext>
            </a:extLst>
          </p:cNvPr>
          <p:cNvSpPr/>
          <p:nvPr/>
        </p:nvSpPr>
        <p:spPr>
          <a:xfrm>
            <a:off x="6752164" y="5102358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E92CAFB-2299-4A03-89C8-8E1D19C399CE}"/>
              </a:ext>
            </a:extLst>
          </p:cNvPr>
          <p:cNvSpPr/>
          <p:nvPr/>
        </p:nvSpPr>
        <p:spPr>
          <a:xfrm>
            <a:off x="7048944" y="4612982"/>
            <a:ext cx="182880" cy="1828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4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388">
                <a:extLst>
                  <a:ext uri="{FF2B5EF4-FFF2-40B4-BE49-F238E27FC236}">
                    <a16:creationId xmlns:a16="http://schemas.microsoft.com/office/drawing/2014/main" id="{13DC473B-7B99-4F9E-8D55-A7C305BB77FC}"/>
                  </a:ext>
                </a:extLst>
              </p:cNvPr>
              <p:cNvSpPr/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K-NN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Perspective of </a:t>
                </a:r>
                <a:r>
                  <a:rPr lang="en-US" altLang="ko-KR" sz="2000" dirty="0">
                    <a:solidFill>
                      <a:schemeClr val="accent1"/>
                    </a:solidFill>
                  </a:rPr>
                  <a:t>blue circle (new data)</a:t>
                </a:r>
                <a:endParaRPr lang="en-US" altLang="ko-KR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k=3,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k=5,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𝑌𝑒𝑙𝑙𝑜𝑤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Shape 388">
                <a:extLst>
                  <a:ext uri="{FF2B5EF4-FFF2-40B4-BE49-F238E27FC236}">
                    <a16:creationId xmlns:a16="http://schemas.microsoft.com/office/drawing/2014/main" id="{13DC473B-7B99-4F9E-8D55-A7C305BB7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blipFill>
                <a:blip r:embed="rId3"/>
                <a:stretch>
                  <a:fillRect l="-1546" t="-1341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C78DB8D4-C079-4312-BB89-5111F7FBDEAF}"/>
              </a:ext>
            </a:extLst>
          </p:cNvPr>
          <p:cNvSpPr/>
          <p:nvPr/>
        </p:nvSpPr>
        <p:spPr>
          <a:xfrm>
            <a:off x="9397476" y="4134884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B7C2546-3978-4A43-9A6E-A909855754C4}"/>
              </a:ext>
            </a:extLst>
          </p:cNvPr>
          <p:cNvSpPr/>
          <p:nvPr/>
        </p:nvSpPr>
        <p:spPr>
          <a:xfrm>
            <a:off x="9744351" y="4223791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6177C58-43A2-4C98-A915-38B9756D94CE}"/>
              </a:ext>
            </a:extLst>
          </p:cNvPr>
          <p:cNvSpPr/>
          <p:nvPr/>
        </p:nvSpPr>
        <p:spPr>
          <a:xfrm>
            <a:off x="8039930" y="341491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BF16AE-773E-4B72-A51C-041840A1BBB3}"/>
              </a:ext>
            </a:extLst>
          </p:cNvPr>
          <p:cNvSpPr/>
          <p:nvPr/>
        </p:nvSpPr>
        <p:spPr>
          <a:xfrm>
            <a:off x="10399728" y="5148168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2753ED5-3B4D-44EB-B6B7-7D67F36C4CC8}"/>
              </a:ext>
            </a:extLst>
          </p:cNvPr>
          <p:cNvSpPr/>
          <p:nvPr/>
        </p:nvSpPr>
        <p:spPr>
          <a:xfrm>
            <a:off x="8883283" y="432538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DE87B5-F8A8-4364-9079-F4D147734ED5}"/>
              </a:ext>
            </a:extLst>
          </p:cNvPr>
          <p:cNvSpPr/>
          <p:nvPr/>
        </p:nvSpPr>
        <p:spPr>
          <a:xfrm>
            <a:off x="9580135" y="477320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형: 비어 있음 51">
            <a:extLst>
              <a:ext uri="{FF2B5EF4-FFF2-40B4-BE49-F238E27FC236}">
                <a16:creationId xmlns:a16="http://schemas.microsoft.com/office/drawing/2014/main" id="{664A6294-EA79-477A-B1C6-7576D1E3B3A1}"/>
              </a:ext>
            </a:extLst>
          </p:cNvPr>
          <p:cNvSpPr/>
          <p:nvPr/>
        </p:nvSpPr>
        <p:spPr>
          <a:xfrm>
            <a:off x="8574692" y="3312100"/>
            <a:ext cx="1836068" cy="1836068"/>
          </a:xfrm>
          <a:prstGeom prst="donut">
            <a:avLst>
              <a:gd name="adj" fmla="val 25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D1BC1146-8090-4163-8834-96D263FF2ECD}"/>
              </a:ext>
            </a:extLst>
          </p:cNvPr>
          <p:cNvSpPr/>
          <p:nvPr/>
        </p:nvSpPr>
        <p:spPr>
          <a:xfrm>
            <a:off x="7689905" y="2420970"/>
            <a:ext cx="3605641" cy="3605641"/>
          </a:xfrm>
          <a:prstGeom prst="donut">
            <a:avLst>
              <a:gd name="adj" fmla="val 17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7A5AE05-5535-45F3-9513-CC250DF933AC}"/>
              </a:ext>
            </a:extLst>
          </p:cNvPr>
          <p:cNvSpPr/>
          <p:nvPr/>
        </p:nvSpPr>
        <p:spPr>
          <a:xfrm>
            <a:off x="10829097" y="253360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5DBF68-9446-4552-BEFC-B0E104424CE3}"/>
              </a:ext>
            </a:extLst>
          </p:cNvPr>
          <p:cNvSpPr/>
          <p:nvPr/>
        </p:nvSpPr>
        <p:spPr>
          <a:xfrm>
            <a:off x="10677525" y="2183906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5390E914-6273-4052-A27F-1149CB0A4946}"/>
              </a:ext>
            </a:extLst>
          </p:cNvPr>
          <p:cNvSpPr/>
          <p:nvPr/>
        </p:nvSpPr>
        <p:spPr>
          <a:xfrm>
            <a:off x="11286149" y="317543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F8C507-55C2-4528-8AC2-87EEE7374D15}"/>
              </a:ext>
            </a:extLst>
          </p:cNvPr>
          <p:cNvSpPr/>
          <p:nvPr/>
        </p:nvSpPr>
        <p:spPr>
          <a:xfrm>
            <a:off x="10420184" y="5789727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A544B6-B0D0-48C7-95B1-AF1DFD8D3D80}"/>
              </a:ext>
            </a:extLst>
          </p:cNvPr>
          <p:cNvSpPr/>
          <p:nvPr/>
        </p:nvSpPr>
        <p:spPr>
          <a:xfrm>
            <a:off x="7803046" y="545334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8DFE78-939F-4CB1-9829-F2A1DB5BC92A}"/>
              </a:ext>
            </a:extLst>
          </p:cNvPr>
          <p:cNvSpPr/>
          <p:nvPr/>
        </p:nvSpPr>
        <p:spPr>
          <a:xfrm>
            <a:off x="7095796" y="4910305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71BCA9-5B81-42A5-A626-49C18AF6CCFA}"/>
              </a:ext>
            </a:extLst>
          </p:cNvPr>
          <p:cNvSpPr txBox="1"/>
          <p:nvPr/>
        </p:nvSpPr>
        <p:spPr>
          <a:xfrm>
            <a:off x="9492725" y="350178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k=3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AA5FC4-E14B-40E2-9CB5-66F9803DC1B9}"/>
              </a:ext>
            </a:extLst>
          </p:cNvPr>
          <p:cNvSpPr txBox="1"/>
          <p:nvPr/>
        </p:nvSpPr>
        <p:spPr>
          <a:xfrm>
            <a:off x="10088961" y="28918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28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Recommender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Subclass of information filtering system that seeks to </a:t>
            </a:r>
            <a:r>
              <a:rPr lang="en-US" altLang="ko-KR" sz="2000" dirty="0">
                <a:solidFill>
                  <a:srgbClr val="FF0000"/>
                </a:solidFill>
              </a:rPr>
              <a:t>predict the rating or preference</a:t>
            </a:r>
            <a:r>
              <a:rPr lang="en-US" altLang="ko-KR" sz="2000" dirty="0"/>
              <a:t> a user would give to an item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Intuition : using similar preference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Using </a:t>
            </a:r>
            <a:r>
              <a:rPr lang="en-US" altLang="ko-KR" sz="2000" dirty="0">
                <a:solidFill>
                  <a:srgbClr val="0070C0"/>
                </a:solidFill>
              </a:rPr>
              <a:t>Collaborative Filtering</a:t>
            </a:r>
            <a:r>
              <a:rPr lang="en-US" altLang="ko-KR" sz="2000" dirty="0"/>
              <a:t>, recommend channel to user!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60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Collaborative Filtering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Given a target user, find a set of users whose </a:t>
            </a:r>
            <a:r>
              <a:rPr lang="en-US" altLang="ko-KR" sz="2000" dirty="0">
                <a:solidFill>
                  <a:srgbClr val="FF0000"/>
                </a:solidFill>
              </a:rPr>
              <a:t>preference patterns are similar</a:t>
            </a:r>
            <a:r>
              <a:rPr lang="en-US" altLang="ko-KR" sz="2000" dirty="0"/>
              <a:t> to the preference pattern of the target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26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2050" name="Picture 2" descr="ìí ìì¹ í¬ì¤í°ì ëí ì´ë¯¸ì§ ê²ìê²°ê³¼">
            <a:extLst>
              <a:ext uri="{FF2B5EF4-FFF2-40B4-BE49-F238E27FC236}">
                <a16:creationId xmlns:a16="http://schemas.microsoft.com/office/drawing/2014/main" id="{F2EF6AEC-D307-45FA-90FD-747083F0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08" y="1944949"/>
            <a:ext cx="1169670" cy="16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ë¬¼ê´´ì ëí ì´ë¯¸ì§ ê²ìê²°ê³¼">
            <a:extLst>
              <a:ext uri="{FF2B5EF4-FFF2-40B4-BE49-F238E27FC236}">
                <a16:creationId xmlns:a16="http://schemas.microsoft.com/office/drawing/2014/main" id="{B4B19BE4-33EB-4B54-8A10-BA8568AC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08" y="1944950"/>
            <a:ext cx="1173937" cy="16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ëì ê²°í¼ìì ëí ì´ë¯¸ì§ ê²ìê²°ê³¼">
            <a:extLst>
              <a:ext uri="{FF2B5EF4-FFF2-40B4-BE49-F238E27FC236}">
                <a16:creationId xmlns:a16="http://schemas.microsoft.com/office/drawing/2014/main" id="{8FD5D322-35A0-48DC-ADDE-FC4F4DB5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75" y="1944949"/>
            <a:ext cx="1166968" cy="16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 ê³¼í¨ê» ì¸ê³¼ì°ì ëí ì´ë¯¸ì§ ê²ìê²°ê³¼">
            <a:extLst>
              <a:ext uri="{FF2B5EF4-FFF2-40B4-BE49-F238E27FC236}">
                <a16:creationId xmlns:a16="http://schemas.microsoft.com/office/drawing/2014/main" id="{7B2B3C7E-5C1F-4AD7-99C5-15B211EF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73" y="1944949"/>
            <a:ext cx="1166968" cy="16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76C934-65E6-4523-916A-DED800EF9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7" y="4907865"/>
            <a:ext cx="973902" cy="122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BDD413-C271-4AE6-BA41-D74F9537F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9" y="5030299"/>
            <a:ext cx="968336" cy="11019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B13A1F-AF4E-47F1-A12D-4089EF2BED0E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4186843" y="3617577"/>
            <a:ext cx="1015365" cy="1296000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0B9016-0296-46BF-9A06-86113593EC70}"/>
              </a:ext>
            </a:extLst>
          </p:cNvPr>
          <p:cNvCxnSpPr>
            <a:cxnSpLocks/>
            <a:stCxn id="15" idx="0"/>
            <a:endCxn id="2056" idx="2"/>
          </p:cNvCxnSpPr>
          <p:nvPr/>
        </p:nvCxnSpPr>
        <p:spPr>
          <a:xfrm flipV="1">
            <a:off x="5202208" y="3617577"/>
            <a:ext cx="3785449" cy="1296000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109C93-ABC5-4D53-88C7-702B7341278B}"/>
              </a:ext>
            </a:extLst>
          </p:cNvPr>
          <p:cNvCxnSpPr>
            <a:cxnSpLocks/>
            <a:stCxn id="15" idx="0"/>
            <a:endCxn id="2052" idx="2"/>
          </p:cNvCxnSpPr>
          <p:nvPr/>
        </p:nvCxnSpPr>
        <p:spPr>
          <a:xfrm flipV="1">
            <a:off x="5202208" y="3617578"/>
            <a:ext cx="586969" cy="1290287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6F7E2-B599-4D11-B9FD-307EC2018373}"/>
              </a:ext>
            </a:extLst>
          </p:cNvPr>
          <p:cNvCxnSpPr>
            <a:cxnSpLocks/>
            <a:stCxn id="16" idx="0"/>
            <a:endCxn id="2050" idx="2"/>
          </p:cNvCxnSpPr>
          <p:nvPr/>
        </p:nvCxnSpPr>
        <p:spPr>
          <a:xfrm flipH="1" flipV="1">
            <a:off x="4186843" y="3617577"/>
            <a:ext cx="3687484" cy="14127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3DF51B-4264-4A45-A62C-743E83398C32}"/>
              </a:ext>
            </a:extLst>
          </p:cNvPr>
          <p:cNvCxnSpPr>
            <a:cxnSpLocks/>
            <a:stCxn id="16" idx="0"/>
            <a:endCxn id="2056" idx="2"/>
          </p:cNvCxnSpPr>
          <p:nvPr/>
        </p:nvCxnSpPr>
        <p:spPr>
          <a:xfrm flipV="1">
            <a:off x="7874327" y="3617577"/>
            <a:ext cx="1113330" cy="14127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A84DDD-03C2-4BDF-97BD-188304F8AFDF}"/>
              </a:ext>
            </a:extLst>
          </p:cNvPr>
          <p:cNvCxnSpPr>
            <a:cxnSpLocks/>
            <a:stCxn id="16" idx="0"/>
            <a:endCxn id="2052" idx="2"/>
          </p:cNvCxnSpPr>
          <p:nvPr/>
        </p:nvCxnSpPr>
        <p:spPr>
          <a:xfrm flipH="1" flipV="1">
            <a:off x="5789177" y="3617578"/>
            <a:ext cx="2085150" cy="14127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EF21FF-F8D9-437F-8084-0BC52BD881B5}"/>
              </a:ext>
            </a:extLst>
          </p:cNvPr>
          <p:cNvSpPr txBox="1"/>
          <p:nvPr/>
        </p:nvSpPr>
        <p:spPr>
          <a:xfrm>
            <a:off x="7484547" y="43809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3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Using user-item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4C96B-F5F2-4325-8A18-BAD2F282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95354"/>
              </p:ext>
            </p:extLst>
          </p:nvPr>
        </p:nvGraphicFramePr>
        <p:xfrm>
          <a:off x="2478554" y="2808805"/>
          <a:ext cx="8665697" cy="21950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2008163188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3081891583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Search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Monstrum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Along with the Gods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Adrift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The Witness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The spy gone north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Molly’s Game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6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970967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TIME TABLE (FIRST PART)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598B27-595E-4B3A-A8D4-EF2796FB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27313"/>
              </p:ext>
            </p:extLst>
          </p:nvPr>
        </p:nvGraphicFramePr>
        <p:xfrm>
          <a:off x="2478554" y="2502580"/>
          <a:ext cx="8675147" cy="29036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3429">
                  <a:extLst>
                    <a:ext uri="{9D8B030D-6E8A-4147-A177-3AD203B41FA5}">
                      <a16:colId xmlns:a16="http://schemas.microsoft.com/office/drawing/2014/main" val="2460207748"/>
                    </a:ext>
                  </a:extLst>
                </a:gridCol>
                <a:gridCol w="1513154">
                  <a:extLst>
                    <a:ext uri="{9D8B030D-6E8A-4147-A177-3AD203B41FA5}">
                      <a16:colId xmlns:a16="http://schemas.microsoft.com/office/drawing/2014/main" val="2513588124"/>
                    </a:ext>
                  </a:extLst>
                </a:gridCol>
                <a:gridCol w="6148564">
                  <a:extLst>
                    <a:ext uri="{9D8B030D-6E8A-4147-A177-3AD203B41FA5}">
                      <a16:colId xmlns:a16="http://schemas.microsoft.com/office/drawing/2014/main" val="3571399717"/>
                    </a:ext>
                  </a:extLst>
                </a:gridCol>
              </a:tblGrid>
              <a:tr h="322623"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Date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Plan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1822732575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09/02~09/08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Reviewing Clustering Algorithms (K-means and its Variation)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187240468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09/09~09/15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Studying K-NN Clustering Algorithm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288894747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09/16~09/22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Studying Machine Learning Library : </a:t>
                      </a:r>
                      <a:r>
                        <a:rPr lang="en-US" sz="1500" u="none" strike="noStrike" dirty="0" err="1">
                          <a:effectLst/>
                        </a:rPr>
                        <a:t>Sklearn</a:t>
                      </a:r>
                      <a:r>
                        <a:rPr lang="en-US" sz="1500" u="none" strike="noStrike" dirty="0">
                          <a:effectLst/>
                        </a:rPr>
                        <a:t> and other open sources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420872410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09/23~09/29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Clustering Algorithms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2882169336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09/30~10/06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Studying Recommender System and CF(Collaborative Filtering)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293242577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10/07~10/13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CF on Clustered Data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3718306405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10/14~10/20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CF on Clustered Data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131094970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10/21~10/27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Entire Recommender System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25542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5104132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TIME TABLE (SECOND PART)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49BA98-2048-44DE-977F-92206845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35946"/>
              </p:ext>
            </p:extLst>
          </p:nvPr>
        </p:nvGraphicFramePr>
        <p:xfrm>
          <a:off x="2478554" y="2502580"/>
          <a:ext cx="8675147" cy="25809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3429">
                  <a:extLst>
                    <a:ext uri="{9D8B030D-6E8A-4147-A177-3AD203B41FA5}">
                      <a16:colId xmlns:a16="http://schemas.microsoft.com/office/drawing/2014/main" val="2460207748"/>
                    </a:ext>
                  </a:extLst>
                </a:gridCol>
                <a:gridCol w="1513154">
                  <a:extLst>
                    <a:ext uri="{9D8B030D-6E8A-4147-A177-3AD203B41FA5}">
                      <a16:colId xmlns:a16="http://schemas.microsoft.com/office/drawing/2014/main" val="2513588124"/>
                    </a:ext>
                  </a:extLst>
                </a:gridCol>
                <a:gridCol w="6148564">
                  <a:extLst>
                    <a:ext uri="{9D8B030D-6E8A-4147-A177-3AD203B41FA5}">
                      <a16:colId xmlns:a16="http://schemas.microsoft.com/office/drawing/2014/main" val="3571399717"/>
                    </a:ext>
                  </a:extLst>
                </a:gridCol>
              </a:tblGrid>
              <a:tr h="322623"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Date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Plan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28" marR="12928" marT="12928" marB="0" anchor="ctr"/>
                </a:tc>
                <a:extLst>
                  <a:ext uri="{0D108BD9-81ED-4DB2-BD59-A6C34878D82A}">
                    <a16:rowId xmlns:a16="http://schemas.microsoft.com/office/drawing/2014/main" val="1822732575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10/28~11/03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Entire Recommender System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87240468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Week 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11/04~11/10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Implementation of Entire Recommender System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288894747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11/11~11/17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Performance Measurement &amp; Result Analysis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420872410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11/18~11/24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Performance Measurement &amp; Result Analysis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2882169336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11/25~12/01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Finding Improvements &amp; Setting Direction of Following Studies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293242577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12/02~12/08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Finding Improvements &amp; Setting Direction of Following Studies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3718306405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Week 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12/09~12/15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Co-op Project Presentation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92" marR="12092" marT="12092" marB="0" anchor="ctr"/>
                </a:tc>
                <a:extLst>
                  <a:ext uri="{0D108BD9-81ED-4DB2-BD59-A6C34878D82A}">
                    <a16:rowId xmlns:a16="http://schemas.microsoft.com/office/drawing/2014/main" val="131094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TEAM INTRODUCTION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Rectangle 8">
            <a:extLst>
              <a:ext uri="{FF2B5EF4-FFF2-40B4-BE49-F238E27FC236}">
                <a16:creationId xmlns:a16="http://schemas.microsoft.com/office/drawing/2014/main" id="{D913023B-E141-45B3-862C-4F42AAD3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20" y="2351996"/>
            <a:ext cx="90534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400" b="1" dirty="0">
                <a:latin typeface="+mj-lt"/>
              </a:rPr>
              <a:t>Professor : </a:t>
            </a:r>
            <a:r>
              <a:rPr lang="ko-KR" altLang="en-US" sz="2400" b="1" dirty="0">
                <a:latin typeface="+mj-lt"/>
              </a:rPr>
              <a:t>황지영</a:t>
            </a:r>
            <a:endParaRPr lang="en-US" altLang="ko-KR" sz="2400" b="1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2400" b="1" dirty="0">
              <a:latin typeface="+mj-lt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2400" b="1" dirty="0">
                <a:latin typeface="+mj-lt"/>
              </a:rPr>
              <a:t>Research topics: Big data, Data Mining, 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400" b="1" dirty="0">
                <a:latin typeface="+mj-lt"/>
              </a:rPr>
              <a:t>		      Machine Learning, Social Network Analysis</a:t>
            </a:r>
          </a:p>
          <a:p>
            <a:pPr>
              <a:spcBef>
                <a:spcPts val="600"/>
              </a:spcBef>
              <a:defRPr/>
            </a:pPr>
            <a:endParaRPr lang="en-US" altLang="ko-KR" sz="2400" b="1" dirty="0">
              <a:latin typeface="+mj-lt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2400" b="1" dirty="0">
                <a:latin typeface="+mj-lt"/>
              </a:rPr>
              <a:t>Assistant : </a:t>
            </a:r>
            <a:r>
              <a:rPr lang="ko-KR" altLang="en-US" sz="2400" b="1" dirty="0">
                <a:latin typeface="+mj-lt"/>
              </a:rPr>
              <a:t>정상원</a:t>
            </a:r>
            <a:endParaRPr lang="en-US" altLang="ko-KR" sz="2400" b="1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2400" b="1" dirty="0"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73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CHECKPOINT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Clustering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We don’t know that how many people each family has. 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FF0000"/>
                </a:solidFill>
              </a:rPr>
              <a:t>How to set k value</a:t>
            </a:r>
            <a:r>
              <a:rPr lang="en-US" altLang="ko-KR" sz="2000" dirty="0"/>
              <a:t> for k-means clustering to detect viewer?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Overlapping or not : </a:t>
            </a:r>
            <a:br>
              <a:rPr lang="en-US" altLang="ko-KR" sz="2000" dirty="0"/>
            </a:br>
            <a:r>
              <a:rPr lang="en-US" altLang="ko-KR" sz="2000" dirty="0"/>
              <a:t>	   Allow data to</a:t>
            </a:r>
            <a:r>
              <a:rPr lang="ko-KR" altLang="en-US" sz="2000" dirty="0"/>
              <a:t> </a:t>
            </a:r>
            <a:r>
              <a:rPr lang="en-US" altLang="ko-KR" sz="2000" dirty="0"/>
              <a:t>be included in </a:t>
            </a:r>
            <a:r>
              <a:rPr lang="en-US" altLang="ko-KR" sz="2000" dirty="0">
                <a:solidFill>
                  <a:srgbClr val="FF0000"/>
                </a:solidFill>
              </a:rPr>
              <a:t>multiple viewer group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051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TEAM INTRODUCTION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AEDA4E-B5FF-4AB7-9EAF-F6CDE5265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8651"/>
              </p:ext>
            </p:extLst>
          </p:nvPr>
        </p:nvGraphicFramePr>
        <p:xfrm>
          <a:off x="2478554" y="2073462"/>
          <a:ext cx="8665696" cy="377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10">
                  <a:extLst>
                    <a:ext uri="{9D8B030D-6E8A-4147-A177-3AD203B41FA5}">
                      <a16:colId xmlns:a16="http://schemas.microsoft.com/office/drawing/2014/main" val="4198696511"/>
                    </a:ext>
                  </a:extLst>
                </a:gridCol>
                <a:gridCol w="3072842">
                  <a:extLst>
                    <a:ext uri="{9D8B030D-6E8A-4147-A177-3AD203B41FA5}">
                      <a16:colId xmlns:a16="http://schemas.microsoft.com/office/drawing/2014/main" val="2123064003"/>
                    </a:ext>
                  </a:extLst>
                </a:gridCol>
                <a:gridCol w="4048944">
                  <a:extLst>
                    <a:ext uri="{9D8B030D-6E8A-4147-A177-3AD203B41FA5}">
                      <a16:colId xmlns:a16="http://schemas.microsoft.com/office/drawing/2014/main" val="2224528319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Major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17990"/>
                  </a:ext>
                </a:extLst>
              </a:tr>
              <a:tr h="460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문경진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Computer engineering, Junior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Analyze existing research about clustering and recommendation system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61015"/>
                  </a:ext>
                </a:extLst>
              </a:tr>
              <a:tr h="3116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강민구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Software, Sophomore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Data preprocessing and analyzation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44885"/>
                  </a:ext>
                </a:extLst>
              </a:tr>
              <a:tr h="395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구자현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Software, Sophomore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Realize and estimate clustering and recommendation system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3254"/>
                  </a:ext>
                </a:extLst>
              </a:tr>
              <a:tr h="395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김한별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Software, Sophomore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Algorithm performance evaluation and optimization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03788"/>
                  </a:ext>
                </a:extLst>
              </a:tr>
              <a:tr h="460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석은주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Software, Freshman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Source code analyzation and using of open source recommendation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TEAM INTRODUCTION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BC2FEB8-E547-4CF5-AB51-2865831E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03" y="1923842"/>
            <a:ext cx="57150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C14858-E86E-45DF-BCB2-356DAD138954}"/>
              </a:ext>
            </a:extLst>
          </p:cNvPr>
          <p:cNvSpPr txBox="1"/>
          <p:nvPr/>
        </p:nvSpPr>
        <p:spPr>
          <a:xfrm>
            <a:off x="2469103" y="3973221"/>
            <a:ext cx="5953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 broadband formerly </a:t>
            </a:r>
            <a:r>
              <a:rPr lang="en-US" altLang="ko-KR" sz="2400" dirty="0" err="1"/>
              <a:t>hanaro</a:t>
            </a:r>
            <a:r>
              <a:rPr lang="en-US" altLang="ko-KR" sz="2400" dirty="0"/>
              <a:t> telecom is a telecommunication company. It’s a one of the</a:t>
            </a:r>
            <a:r>
              <a:rPr lang="ko-KR" altLang="en-US" sz="2400" dirty="0"/>
              <a:t> </a:t>
            </a:r>
            <a:r>
              <a:rPr lang="en-US" altLang="ko-KR" sz="2400" dirty="0"/>
              <a:t>biggest</a:t>
            </a:r>
            <a:r>
              <a:rPr lang="ko-KR" altLang="en-US" sz="2400" dirty="0"/>
              <a:t> </a:t>
            </a:r>
            <a:r>
              <a:rPr lang="en-US" altLang="ko-KR" sz="2400" dirty="0"/>
              <a:t>broadband internet access provider providing services like Giga Internet, IPTV service.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819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Previous Research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Goal of Project</a:t>
            </a:r>
            <a:endParaRPr lang="ko-KR" altLang="en-US" sz="2800" b="1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420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온라인 미디어 3" title="Why Netflix’s Algorithm Is So Binge Worthy   Mach   NBC News nq2QtatuF7U">
            <a:hlinkClick r:id="" action="ppaction://media"/>
            <a:extLst>
              <a:ext uri="{FF2B5EF4-FFF2-40B4-BE49-F238E27FC236}">
                <a16:creationId xmlns:a16="http://schemas.microsoft.com/office/drawing/2014/main" id="{9D52A851-5E37-4DBC-B2EF-C482583A4C4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12143" y="1889464"/>
            <a:ext cx="7693815" cy="43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5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675146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Last year, SK broadband educational-industrial cooperation team made a system that predicts viewer at particular time periods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shows high percentage of accuracy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88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EF4247B-05A8-41DB-9CF1-9E457D19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54" y="1889463"/>
            <a:ext cx="8919884" cy="37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744</Words>
  <Application>Microsoft Office PowerPoint</Application>
  <PresentationFormat>와이드스크린</PresentationFormat>
  <Paragraphs>270</Paragraphs>
  <Slides>31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문 경진</cp:lastModifiedBy>
  <cp:revision>45</cp:revision>
  <dcterms:created xsi:type="dcterms:W3CDTF">2017-09-09T13:40:14Z</dcterms:created>
  <dcterms:modified xsi:type="dcterms:W3CDTF">2018-09-12T05:09:02Z</dcterms:modified>
</cp:coreProperties>
</file>