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70" r:id="rId4"/>
    <p:sldId id="278" r:id="rId5"/>
    <p:sldId id="279" r:id="rId6"/>
    <p:sldId id="285" r:id="rId7"/>
    <p:sldId id="284" r:id="rId8"/>
    <p:sldId id="282" r:id="rId9"/>
    <p:sldId id="283" r:id="rId10"/>
    <p:sldId id="286" r:id="rId11"/>
    <p:sldId id="287" r:id="rId12"/>
    <p:sldId id="288" r:id="rId13"/>
    <p:sldId id="291" r:id="rId14"/>
    <p:sldId id="289" r:id="rId15"/>
    <p:sldId id="292" r:id="rId16"/>
    <p:sldId id="290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04" r:id="rId29"/>
    <p:sldId id="305" r:id="rId30"/>
    <p:sldId id="306" r:id="rId31"/>
    <p:sldId id="307" r:id="rId32"/>
    <p:sldId id="262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835C"/>
    <a:srgbClr val="D72507"/>
    <a:srgbClr val="F9F4F1"/>
    <a:srgbClr val="E4B79C"/>
    <a:srgbClr val="E6D3C5"/>
    <a:srgbClr val="EDD0BE"/>
    <a:srgbClr val="DEA886"/>
    <a:srgbClr val="DEC6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9093" autoAdjust="0"/>
  </p:normalViewPr>
  <p:slideViewPr>
    <p:cSldViewPr snapToGrid="0">
      <p:cViewPr varScale="1">
        <p:scale>
          <a:sx n="68" d="100"/>
          <a:sy n="68" d="100"/>
        </p:scale>
        <p:origin x="12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EE9CEC-8A97-4042-A2E4-6F332F32DE91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4DB0F2-9C92-4E45-8255-F13DA5041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552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&lt;overall procedure </a:t>
            </a:r>
            <a:r>
              <a:rPr lang="ko-KR" altLang="en-US" dirty="0"/>
              <a:t>그림 넣기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4DB0F2-9C92-4E45-8255-F13DA5041AC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268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4DB0F2-9C92-4E45-8255-F13DA5041AC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166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4DB0F2-9C92-4E45-8255-F13DA5041AC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792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4DB0F2-9C92-4E45-8255-F13DA5041AC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514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4DB0F2-9C92-4E45-8255-F13DA5041AC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11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4DB0F2-9C92-4E45-8255-F13DA5041AC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793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4DB0F2-9C92-4E45-8255-F13DA5041AC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805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4DB0F2-9C92-4E45-8255-F13DA5041AC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523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4DB0F2-9C92-4E45-8255-F13DA5041AC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6931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4DB0F2-9C92-4E45-8255-F13DA5041AC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906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11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680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08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35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132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851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941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606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57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4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677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37266-5F83-43E5-8B4C-B854B0D57007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277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2912061"/>
            <a:ext cx="12192000" cy="3981450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926" y="1591779"/>
            <a:ext cx="5998744" cy="1981200"/>
          </a:xfrm>
          <a:prstGeom prst="rect">
            <a:avLst/>
          </a:prstGeom>
        </p:spPr>
      </p:pic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1498684" y="1952047"/>
            <a:ext cx="5444791" cy="13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ko-KR" sz="2400" spc="600" dirty="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Recommender System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sz="2400" spc="600" dirty="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Using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sz="2400" spc="600" dirty="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Collaborative Filtering</a:t>
            </a:r>
            <a:endParaRPr lang="ru-RU" altLang="ko-KR" sz="2400" spc="600" dirty="0">
              <a:solidFill>
                <a:schemeClr val="bg2">
                  <a:lumMod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Segoe UI Black" panose="020B0A02040204020203" pitchFamily="34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696200" y="5289424"/>
            <a:ext cx="2701591" cy="971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sz="20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문경진</a:t>
            </a:r>
            <a:endParaRPr lang="en-US" altLang="ko-KR" sz="2000" b="1" spc="3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ko-KR" altLang="en-US" sz="20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구자현</a:t>
            </a:r>
            <a:endParaRPr lang="en-US" altLang="ko-KR" sz="2000" b="1" spc="3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279258-2E62-457E-A0C1-D1347F4A5424}"/>
              </a:ext>
            </a:extLst>
          </p:cNvPr>
          <p:cNvSpPr txBox="1"/>
          <p:nvPr/>
        </p:nvSpPr>
        <p:spPr>
          <a:xfrm>
            <a:off x="1209926" y="3708659"/>
            <a:ext cx="5998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SK Broadband x Sungkyunkwan University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95762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3 Steps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14" name="Shape 388">
            <a:extLst>
              <a:ext uri="{FF2B5EF4-FFF2-40B4-BE49-F238E27FC236}">
                <a16:creationId xmlns:a16="http://schemas.microsoft.com/office/drawing/2014/main" id="{13DC473B-7B99-4F9E-8D55-A7C305BB77FC}"/>
              </a:ext>
            </a:extLst>
          </p:cNvPr>
          <p:cNvSpPr/>
          <p:nvPr/>
        </p:nvSpPr>
        <p:spPr>
          <a:xfrm>
            <a:off x="2469102" y="2135723"/>
            <a:ext cx="8675147" cy="40871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000" b="1" dirty="0"/>
              <a:t>Measuring similarity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How to measure?</a:t>
            </a:r>
          </a:p>
          <a:p>
            <a:pPr lvl="1">
              <a:lnSpc>
                <a:spcPct val="150000"/>
              </a:lnSpc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b="1" dirty="0"/>
              <a:t>Selecting neighborhood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sz="2000" dirty="0"/>
              <a:t>How many neighbors?</a:t>
            </a:r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b="1" dirty="0"/>
              <a:t>Aggregating ratings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sz="2000" dirty="0"/>
              <a:t>How to make a prediction?</a:t>
            </a:r>
          </a:p>
        </p:txBody>
      </p:sp>
    </p:spTree>
    <p:extLst>
      <p:ext uri="{BB962C8B-B14F-4D97-AF65-F5344CB8AC3E}">
        <p14:creationId xmlns:p14="http://schemas.microsoft.com/office/powerpoint/2010/main" val="3702775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6" y="608585"/>
            <a:ext cx="5676919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Step 1. Measuring Similarity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9" name="Shape 388">
            <a:extLst>
              <a:ext uri="{FF2B5EF4-FFF2-40B4-BE49-F238E27FC236}">
                <a16:creationId xmlns:a16="http://schemas.microsoft.com/office/drawing/2014/main" id="{5E7F74FE-EB44-4A06-BC86-9F2074C39BB0}"/>
              </a:ext>
            </a:extLst>
          </p:cNvPr>
          <p:cNvSpPr/>
          <p:nvPr/>
        </p:nvSpPr>
        <p:spPr>
          <a:xfrm>
            <a:off x="2469102" y="2135723"/>
            <a:ext cx="8675147" cy="40871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If the range of data is different, </a:t>
            </a:r>
            <a:r>
              <a:rPr lang="en-US" altLang="ko-KR" sz="2000" b="1" dirty="0"/>
              <a:t>normalize</a:t>
            </a:r>
            <a:r>
              <a:rPr lang="en-US" altLang="ko-KR" sz="2000" dirty="0"/>
              <a:t> it.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Mean-centering, Z-score normalization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Using similarity measure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Pearson correlation coefficient, cosine similarity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600" dirty="0"/>
          </a:p>
          <a:p>
            <a:pPr>
              <a:lnSpc>
                <a:spcPct val="15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4703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6" y="608585"/>
            <a:ext cx="5676919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Step 1. Measuring Similarity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Shape 388">
                <a:extLst>
                  <a:ext uri="{FF2B5EF4-FFF2-40B4-BE49-F238E27FC236}">
                    <a16:creationId xmlns:a16="http://schemas.microsoft.com/office/drawing/2014/main" id="{5E7F74FE-EB44-4A06-BC86-9F2074C39BB0}"/>
                  </a:ext>
                </a:extLst>
              </p:cNvPr>
              <p:cNvSpPr/>
              <p:nvPr/>
            </p:nvSpPr>
            <p:spPr>
              <a:xfrm>
                <a:off x="2469102" y="1889465"/>
                <a:ext cx="8675147" cy="4333400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lIns="38100" tIns="38100" rIns="38100" bIns="38100">
                <a:normAutofit fontScale="92500" lnSpcReduction="20000"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b="1" dirty="0"/>
                  <a:t>PCC (Pearson correlation coefficient)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/>
                  <a:t>If the value is </a:t>
                </a:r>
                <a:r>
                  <a:rPr lang="en-US" altLang="ko-KR" sz="2000" dirty="0">
                    <a:solidFill>
                      <a:srgbClr val="FF0000"/>
                    </a:solidFill>
                  </a:rPr>
                  <a:t>positive</a:t>
                </a:r>
                <a:r>
                  <a:rPr lang="en-US" altLang="ko-KR" sz="2000" dirty="0"/>
                  <a:t>, A and B are </a:t>
                </a:r>
                <a:r>
                  <a:rPr lang="en-US" altLang="ko-KR" sz="2000" dirty="0">
                    <a:solidFill>
                      <a:srgbClr val="FF0000"/>
                    </a:solidFill>
                  </a:rPr>
                  <a:t>positively correlated</a:t>
                </a:r>
                <a:r>
                  <a:rPr lang="en-US" altLang="ko-KR" sz="2000" dirty="0"/>
                  <a:t>, and vise versa. </a:t>
                </a:r>
                <a:endParaRPr lang="en-US" altLang="ko-KR" sz="2000" b="0" i="1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𝑐𝑜𝑣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0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0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,        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𝑐𝑜𝑣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0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0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altLang="ko-KR" sz="2000" dirty="0"/>
              </a:p>
              <a:p>
                <a:pPr lvl="1">
                  <a:lnSpc>
                    <a:spcPct val="150000"/>
                  </a:lnSpc>
                </a:pPr>
                <a:endParaRPr lang="en-US" altLang="ko-KR" sz="2000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b="1" dirty="0"/>
                  <a:t>Cosine Similarity </a:t>
                </a:r>
                <a:r>
                  <a:rPr lang="en-US" altLang="ko-KR" sz="2000" dirty="0"/>
                  <a:t>for binary implicit data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𝑠𝑖𝑚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𝑘𝑖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𝑘𝑗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𝑘𝑖</m:t>
                                      </m:r>
                                    </m:sub>
                                    <m:sup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rad>
                        </m:den>
                      </m:f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altLang="ko-KR" sz="2000" dirty="0"/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/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/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ko-KR" altLang="en-US" sz="1600" dirty="0"/>
              </a:p>
              <a:p>
                <a:pPr>
                  <a:lnSpc>
                    <a:spcPct val="150000"/>
                  </a:lnSpc>
                </a:pPr>
                <a:endParaRPr dirty="0"/>
              </a:p>
            </p:txBody>
          </p:sp>
        </mc:Choice>
        <mc:Fallback xmlns="">
          <p:sp>
            <p:nvSpPr>
              <p:cNvPr id="9" name="Shape 388">
                <a:extLst>
                  <a:ext uri="{FF2B5EF4-FFF2-40B4-BE49-F238E27FC236}">
                    <a16:creationId xmlns:a16="http://schemas.microsoft.com/office/drawing/2014/main" id="{5E7F74FE-EB44-4A06-BC86-9F2074C39B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102" y="1889465"/>
                <a:ext cx="8675147" cy="4333400"/>
              </a:xfrm>
              <a:prstGeom prst="rect">
                <a:avLst/>
              </a:prstGeom>
              <a:blipFill>
                <a:blip r:embed="rId4"/>
                <a:stretch>
                  <a:fillRect l="-1124"/>
                </a:stretch>
              </a:blipFill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7503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6" y="608585"/>
            <a:ext cx="5676919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Step 1. Measuring Similarity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Shape 388">
                <a:extLst>
                  <a:ext uri="{FF2B5EF4-FFF2-40B4-BE49-F238E27FC236}">
                    <a16:creationId xmlns:a16="http://schemas.microsoft.com/office/drawing/2014/main" id="{5E7F74FE-EB44-4A06-BC86-9F2074C39BB0}"/>
                  </a:ext>
                </a:extLst>
              </p:cNvPr>
              <p:cNvSpPr/>
              <p:nvPr/>
            </p:nvSpPr>
            <p:spPr>
              <a:xfrm>
                <a:off x="2469102" y="1889465"/>
                <a:ext cx="8675147" cy="4333400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lIns="38100" tIns="38100" rIns="38100" bIns="38100">
                <a:normAutofit/>
              </a:bodyPr>
              <a:lstStyle/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𝑐𝑜𝑣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0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0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,        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𝑐𝑜𝑣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0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0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altLang="ko-KR" sz="2000" dirty="0"/>
              </a:p>
              <a:p>
                <a:pPr lvl="1">
                  <a:lnSpc>
                    <a:spcPct val="150000"/>
                  </a:lnSpc>
                </a:pPr>
                <a:endParaRPr lang="en-US" altLang="ko-KR" sz="2000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/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/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/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ko-KR" altLang="en-US" sz="1600" dirty="0"/>
              </a:p>
              <a:p>
                <a:pPr>
                  <a:lnSpc>
                    <a:spcPct val="150000"/>
                  </a:lnSpc>
                </a:pPr>
                <a:endParaRPr dirty="0"/>
              </a:p>
            </p:txBody>
          </p:sp>
        </mc:Choice>
        <mc:Fallback xmlns="">
          <p:sp>
            <p:nvSpPr>
              <p:cNvPr id="9" name="Shape 388">
                <a:extLst>
                  <a:ext uri="{FF2B5EF4-FFF2-40B4-BE49-F238E27FC236}">
                    <a16:creationId xmlns:a16="http://schemas.microsoft.com/office/drawing/2014/main" id="{5E7F74FE-EB44-4A06-BC86-9F2074C39B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102" y="1889465"/>
                <a:ext cx="8675147" cy="4333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E390B50-CC33-4281-AE19-6CDF1F1FAB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258574"/>
              </p:ext>
            </p:extLst>
          </p:nvPr>
        </p:nvGraphicFramePr>
        <p:xfrm>
          <a:off x="2478554" y="3692404"/>
          <a:ext cx="6287495" cy="241704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10975">
                  <a:extLst>
                    <a:ext uri="{9D8B030D-6E8A-4147-A177-3AD203B41FA5}">
                      <a16:colId xmlns:a16="http://schemas.microsoft.com/office/drawing/2014/main" val="2577505731"/>
                    </a:ext>
                  </a:extLst>
                </a:gridCol>
                <a:gridCol w="1115304">
                  <a:extLst>
                    <a:ext uri="{9D8B030D-6E8A-4147-A177-3AD203B41FA5}">
                      <a16:colId xmlns:a16="http://schemas.microsoft.com/office/drawing/2014/main" val="1831124529"/>
                    </a:ext>
                  </a:extLst>
                </a:gridCol>
                <a:gridCol w="1115304">
                  <a:extLst>
                    <a:ext uri="{9D8B030D-6E8A-4147-A177-3AD203B41FA5}">
                      <a16:colId xmlns:a16="http://schemas.microsoft.com/office/drawing/2014/main" val="1769519265"/>
                    </a:ext>
                  </a:extLst>
                </a:gridCol>
                <a:gridCol w="1115304">
                  <a:extLst>
                    <a:ext uri="{9D8B030D-6E8A-4147-A177-3AD203B41FA5}">
                      <a16:colId xmlns:a16="http://schemas.microsoft.com/office/drawing/2014/main" val="863203725"/>
                    </a:ext>
                  </a:extLst>
                </a:gridCol>
                <a:gridCol w="1115304">
                  <a:extLst>
                    <a:ext uri="{9D8B030D-6E8A-4147-A177-3AD203B41FA5}">
                      <a16:colId xmlns:a16="http://schemas.microsoft.com/office/drawing/2014/main" val="1471457753"/>
                    </a:ext>
                  </a:extLst>
                </a:gridCol>
                <a:gridCol w="1115304">
                  <a:extLst>
                    <a:ext uri="{9D8B030D-6E8A-4147-A177-3AD203B41FA5}">
                      <a16:colId xmlns:a16="http://schemas.microsoft.com/office/drawing/2014/main" val="2400041806"/>
                    </a:ext>
                  </a:extLst>
                </a:gridCol>
              </a:tblGrid>
              <a:tr h="640019">
                <a:tc>
                  <a:txBody>
                    <a:bodyPr/>
                    <a:lstStyle/>
                    <a:p>
                      <a:pPr latinLnBrk="1"/>
                      <a:endParaRPr lang="en-US" altLang="ko-KR" sz="1700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Item 1</a:t>
                      </a:r>
                      <a:endParaRPr lang="ko-KR" altLang="en-US" sz="1500" dirty="0"/>
                    </a:p>
                  </a:txBody>
                  <a:tcPr marL="87635" marR="87635" marT="43817" marB="4381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Item 2</a:t>
                      </a:r>
                      <a:endParaRPr lang="ko-KR" altLang="en-US" sz="1500" dirty="0"/>
                    </a:p>
                  </a:txBody>
                  <a:tcPr marL="87635" marR="87635" marT="43817" marB="4381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Item 3</a:t>
                      </a:r>
                      <a:endParaRPr lang="ko-KR" altLang="en-US" sz="1500" dirty="0"/>
                    </a:p>
                  </a:txBody>
                  <a:tcPr marL="87635" marR="87635" marT="43817" marB="4381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Item 4</a:t>
                      </a:r>
                      <a:endParaRPr lang="ko-KR" altLang="en-US" sz="1500" dirty="0"/>
                    </a:p>
                  </a:txBody>
                  <a:tcPr marL="87635" marR="87635" marT="43817" marB="4381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Item 5</a:t>
                      </a:r>
                      <a:endParaRPr lang="ko-KR" altLang="en-US" sz="1500" dirty="0"/>
                    </a:p>
                  </a:txBody>
                  <a:tcPr marL="87635" marR="87635" marT="43817" marB="43817" anchor="ctr"/>
                </a:tc>
                <a:extLst>
                  <a:ext uri="{0D108BD9-81ED-4DB2-BD59-A6C34878D82A}">
                    <a16:rowId xmlns:a16="http://schemas.microsoft.com/office/drawing/2014/main" val="4273795636"/>
                  </a:ext>
                </a:extLst>
              </a:tr>
              <a:tr h="3554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A</a:t>
                      </a:r>
                      <a:endParaRPr lang="ko-KR" altLang="en-US" sz="1700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5</a:t>
                      </a:r>
                      <a:endParaRPr lang="ko-KR" altLang="en-US" sz="1700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3</a:t>
                      </a:r>
                      <a:endParaRPr lang="ko-KR" altLang="en-US" sz="1700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4</a:t>
                      </a:r>
                      <a:endParaRPr lang="ko-KR" altLang="en-US" sz="1700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4</a:t>
                      </a:r>
                      <a:endParaRPr lang="ko-KR" altLang="en-US" sz="1700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ko-KR" altLang="en-US" sz="1700" b="1" dirty="0">
                        <a:solidFill>
                          <a:srgbClr val="FF0000"/>
                        </a:solidFill>
                      </a:endParaRPr>
                    </a:p>
                  </a:txBody>
                  <a:tcPr marL="87635" marR="87635" marT="43817" marB="43817"/>
                </a:tc>
                <a:extLst>
                  <a:ext uri="{0D108BD9-81ED-4DB2-BD59-A6C34878D82A}">
                    <a16:rowId xmlns:a16="http://schemas.microsoft.com/office/drawing/2014/main" val="2491783647"/>
                  </a:ext>
                </a:extLst>
              </a:tr>
              <a:tr h="3554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B</a:t>
                      </a:r>
                      <a:endParaRPr lang="ko-KR" altLang="en-US" sz="1700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3</a:t>
                      </a:r>
                      <a:endParaRPr lang="ko-KR" altLang="en-US" sz="1700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1</a:t>
                      </a:r>
                      <a:endParaRPr lang="ko-KR" altLang="en-US" sz="1700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2</a:t>
                      </a:r>
                      <a:endParaRPr lang="ko-KR" altLang="en-US" sz="1700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2</a:t>
                      </a:r>
                      <a:endParaRPr lang="ko-KR" altLang="en-US" sz="1700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2</a:t>
                      </a:r>
                      <a:endParaRPr lang="ko-KR" altLang="en-US" sz="1700" dirty="0"/>
                    </a:p>
                  </a:txBody>
                  <a:tcPr marL="87635" marR="87635" marT="43817" marB="43817"/>
                </a:tc>
                <a:extLst>
                  <a:ext uri="{0D108BD9-81ED-4DB2-BD59-A6C34878D82A}">
                    <a16:rowId xmlns:a16="http://schemas.microsoft.com/office/drawing/2014/main" val="3826424681"/>
                  </a:ext>
                </a:extLst>
              </a:tr>
              <a:tr h="3554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C</a:t>
                      </a:r>
                      <a:endParaRPr lang="ko-KR" altLang="en-US" sz="1700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4</a:t>
                      </a:r>
                      <a:endParaRPr lang="ko-KR" altLang="en-US" sz="1700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3</a:t>
                      </a:r>
                      <a:endParaRPr lang="ko-KR" altLang="en-US" sz="1700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4</a:t>
                      </a:r>
                      <a:endParaRPr lang="ko-KR" altLang="en-US" sz="1700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3</a:t>
                      </a:r>
                      <a:endParaRPr lang="ko-KR" altLang="en-US" sz="1700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5</a:t>
                      </a:r>
                      <a:endParaRPr lang="ko-KR" altLang="en-US" sz="1700" dirty="0"/>
                    </a:p>
                  </a:txBody>
                  <a:tcPr marL="87635" marR="87635" marT="43817" marB="43817"/>
                </a:tc>
                <a:extLst>
                  <a:ext uri="{0D108BD9-81ED-4DB2-BD59-A6C34878D82A}">
                    <a16:rowId xmlns:a16="http://schemas.microsoft.com/office/drawing/2014/main" val="3968467781"/>
                  </a:ext>
                </a:extLst>
              </a:tr>
              <a:tr h="3554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D</a:t>
                      </a:r>
                      <a:endParaRPr lang="ko-KR" altLang="en-US" sz="1700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3</a:t>
                      </a:r>
                      <a:endParaRPr lang="ko-KR" altLang="en-US" sz="1700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3</a:t>
                      </a:r>
                      <a:endParaRPr lang="ko-KR" altLang="en-US" sz="1700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1</a:t>
                      </a:r>
                      <a:endParaRPr lang="ko-KR" altLang="en-US" sz="1700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5</a:t>
                      </a:r>
                      <a:endParaRPr lang="ko-KR" altLang="en-US" sz="1700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4</a:t>
                      </a:r>
                      <a:endParaRPr lang="ko-KR" altLang="en-US" sz="1700" dirty="0"/>
                    </a:p>
                  </a:txBody>
                  <a:tcPr marL="87635" marR="87635" marT="43817" marB="43817"/>
                </a:tc>
                <a:extLst>
                  <a:ext uri="{0D108BD9-81ED-4DB2-BD59-A6C34878D82A}">
                    <a16:rowId xmlns:a16="http://schemas.microsoft.com/office/drawing/2014/main" val="1517731374"/>
                  </a:ext>
                </a:extLst>
              </a:tr>
              <a:tr h="3554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E</a:t>
                      </a:r>
                      <a:endParaRPr lang="ko-KR" altLang="en-US" sz="1700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1</a:t>
                      </a:r>
                      <a:endParaRPr lang="ko-KR" altLang="en-US" sz="1700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5</a:t>
                      </a:r>
                      <a:endParaRPr lang="ko-KR" altLang="en-US" sz="1700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5</a:t>
                      </a:r>
                      <a:endParaRPr lang="ko-KR" altLang="en-US" sz="1700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2</a:t>
                      </a:r>
                      <a:endParaRPr lang="ko-KR" altLang="en-US" sz="1700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1</a:t>
                      </a:r>
                      <a:endParaRPr lang="ko-KR" altLang="en-US" sz="1700" dirty="0"/>
                    </a:p>
                  </a:txBody>
                  <a:tcPr marL="87635" marR="87635" marT="43817" marB="43817"/>
                </a:tc>
                <a:extLst>
                  <a:ext uri="{0D108BD9-81ED-4DB2-BD59-A6C34878D82A}">
                    <a16:rowId xmlns:a16="http://schemas.microsoft.com/office/drawing/2014/main" val="703870259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7335698-D4A8-4FD6-9D8B-A7A741250B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127857"/>
              </p:ext>
            </p:extLst>
          </p:nvPr>
        </p:nvGraphicFramePr>
        <p:xfrm>
          <a:off x="9070848" y="4338580"/>
          <a:ext cx="2147198" cy="1421624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41120">
                  <a:extLst>
                    <a:ext uri="{9D8B030D-6E8A-4147-A177-3AD203B41FA5}">
                      <a16:colId xmlns:a16="http://schemas.microsoft.com/office/drawing/2014/main" val="1471457753"/>
                    </a:ext>
                  </a:extLst>
                </a:gridCol>
                <a:gridCol w="806078">
                  <a:extLst>
                    <a:ext uri="{9D8B030D-6E8A-4147-A177-3AD203B41FA5}">
                      <a16:colId xmlns:a16="http://schemas.microsoft.com/office/drawing/2014/main" val="2400041806"/>
                    </a:ext>
                  </a:extLst>
                </a:gridCol>
              </a:tblGrid>
              <a:tr h="3554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/>
                        <a:t>Sim(A,B)</a:t>
                      </a:r>
                      <a:endParaRPr lang="ko-KR" altLang="en-US" sz="1700" b="1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dirty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700" b="0" dirty="0">
                        <a:solidFill>
                          <a:schemeClr val="tx1"/>
                        </a:solidFill>
                      </a:endParaRPr>
                    </a:p>
                  </a:txBody>
                  <a:tcPr marL="87635" marR="87635" marT="43817" marB="43817"/>
                </a:tc>
                <a:extLst>
                  <a:ext uri="{0D108BD9-81ED-4DB2-BD59-A6C34878D82A}">
                    <a16:rowId xmlns:a16="http://schemas.microsoft.com/office/drawing/2014/main" val="2491783647"/>
                  </a:ext>
                </a:extLst>
              </a:tr>
              <a:tr h="3554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b="1" dirty="0"/>
                        <a:t>Sim(A,C)</a:t>
                      </a:r>
                      <a:endParaRPr lang="ko-KR" altLang="en-US" sz="1700" b="1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solidFill>
                            <a:schemeClr val="tx1"/>
                          </a:solidFill>
                        </a:rPr>
                        <a:t>0.6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7635" marR="87635" marT="43817" marB="43817"/>
                </a:tc>
                <a:extLst>
                  <a:ext uri="{0D108BD9-81ED-4DB2-BD59-A6C34878D82A}">
                    <a16:rowId xmlns:a16="http://schemas.microsoft.com/office/drawing/2014/main" val="3826424681"/>
                  </a:ext>
                </a:extLst>
              </a:tr>
              <a:tr h="3554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b="1" dirty="0"/>
                        <a:t>Sim(A,D)</a:t>
                      </a:r>
                      <a:endParaRPr lang="ko-KR" altLang="en-US" sz="1700" b="1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7635" marR="87635" marT="43817" marB="43817"/>
                </a:tc>
                <a:extLst>
                  <a:ext uri="{0D108BD9-81ED-4DB2-BD59-A6C34878D82A}">
                    <a16:rowId xmlns:a16="http://schemas.microsoft.com/office/drawing/2014/main" val="3968467781"/>
                  </a:ext>
                </a:extLst>
              </a:tr>
              <a:tr h="3554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b="1" dirty="0"/>
                        <a:t>Sim(A,E)</a:t>
                      </a:r>
                      <a:endParaRPr lang="ko-KR" altLang="en-US" sz="1700" b="1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solidFill>
                            <a:schemeClr val="tx1"/>
                          </a:solidFill>
                        </a:rPr>
                        <a:t>-0.77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7635" marR="87635" marT="43817" marB="43817"/>
                </a:tc>
                <a:extLst>
                  <a:ext uri="{0D108BD9-81ED-4DB2-BD59-A6C34878D82A}">
                    <a16:rowId xmlns:a16="http://schemas.microsoft.com/office/drawing/2014/main" val="1517731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0746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6" y="608585"/>
            <a:ext cx="5676919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Step 2. Selecting Neighborhood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9" name="Shape 388">
            <a:extLst>
              <a:ext uri="{FF2B5EF4-FFF2-40B4-BE49-F238E27FC236}">
                <a16:creationId xmlns:a16="http://schemas.microsoft.com/office/drawing/2014/main" id="{5E7F74FE-EB44-4A06-BC86-9F2074C39BB0}"/>
              </a:ext>
            </a:extLst>
          </p:cNvPr>
          <p:cNvSpPr/>
          <p:nvPr/>
        </p:nvSpPr>
        <p:spPr>
          <a:xfrm>
            <a:off x="2469102" y="2135723"/>
            <a:ext cx="8675147" cy="40871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Pick N similar users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Based on </a:t>
            </a:r>
            <a:r>
              <a:rPr lang="en-US" altLang="ko-KR" sz="2000" b="1" dirty="0"/>
              <a:t>similarity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With positive similarities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With top-N neighbors sorted by similarity</a:t>
            </a:r>
          </a:p>
        </p:txBody>
      </p:sp>
    </p:spTree>
    <p:extLst>
      <p:ext uri="{BB962C8B-B14F-4D97-AF65-F5344CB8AC3E}">
        <p14:creationId xmlns:p14="http://schemas.microsoft.com/office/powerpoint/2010/main" val="2025452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6" y="608585"/>
            <a:ext cx="5676919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Step 2. Selecting Neighborhood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Shape 388">
                <a:extLst>
                  <a:ext uri="{FF2B5EF4-FFF2-40B4-BE49-F238E27FC236}">
                    <a16:creationId xmlns:a16="http://schemas.microsoft.com/office/drawing/2014/main" id="{5E7F74FE-EB44-4A06-BC86-9F2074C39BB0}"/>
                  </a:ext>
                </a:extLst>
              </p:cNvPr>
              <p:cNvSpPr/>
              <p:nvPr/>
            </p:nvSpPr>
            <p:spPr>
              <a:xfrm>
                <a:off x="2469102" y="1889465"/>
                <a:ext cx="8675147" cy="4333400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lIns="38100" tIns="38100" rIns="38100" bIns="38100">
                <a:norm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2000" dirty="0"/>
                      <m:t>Pick</m:t>
                    </m:r>
                    <m:r>
                      <m:rPr>
                        <m:nor/>
                      </m:rPr>
                      <a:rPr lang="en-US" altLang="ko-KR" sz="2000" dirty="0"/>
                      <m:t> </m:t>
                    </m:r>
                    <m:r>
                      <m:rPr>
                        <m:nor/>
                      </m:rPr>
                      <a:rPr lang="en-US" altLang="ko-KR" sz="2000" dirty="0"/>
                      <m:t>N</m:t>
                    </m:r>
                    <m:r>
                      <m:rPr>
                        <m:nor/>
                      </m:rPr>
                      <a:rPr lang="en-US" altLang="ko-KR" sz="2000" dirty="0"/>
                      <m:t> </m:t>
                    </m:r>
                    <m:r>
                      <m:rPr>
                        <m:nor/>
                      </m:rPr>
                      <a:rPr lang="en-US" altLang="ko-KR" sz="2000" dirty="0"/>
                      <m:t>similar</m:t>
                    </m:r>
                    <m:r>
                      <m:rPr>
                        <m:nor/>
                      </m:rPr>
                      <a:rPr lang="en-US" altLang="ko-KR" sz="2000" dirty="0"/>
                      <m:t> </m:t>
                    </m:r>
                    <m:r>
                      <m:rPr>
                        <m:nor/>
                      </m:rPr>
                      <a:rPr lang="en-US" altLang="ko-KR" sz="2000" dirty="0"/>
                      <m:t>users</m:t>
                    </m:r>
                  </m:oMath>
                </a14:m>
                <a:endParaRPr lang="en-US" altLang="ko-KR" sz="2000" dirty="0"/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2000" dirty="0"/>
                      <m:t>With</m:t>
                    </m:r>
                    <m:r>
                      <m:rPr>
                        <m:nor/>
                      </m:rPr>
                      <a:rPr lang="en-US" altLang="ko-KR" sz="2000" dirty="0"/>
                      <m:t> </m:t>
                    </m:r>
                    <m:r>
                      <m:rPr>
                        <m:nor/>
                      </m:rPr>
                      <a:rPr lang="en-US" altLang="ko-KR" sz="2000" dirty="0"/>
                      <m:t>top</m:t>
                    </m:r>
                    <m:r>
                      <m:rPr>
                        <m:nor/>
                      </m:rPr>
                      <a:rPr lang="en-US" altLang="ko-KR" sz="2000" dirty="0"/>
                      <m:t>−2 </m:t>
                    </m:r>
                    <m:r>
                      <m:rPr>
                        <m:nor/>
                      </m:rPr>
                      <a:rPr lang="en-US" altLang="ko-KR" sz="2000" dirty="0"/>
                      <m:t>neighbors</m:t>
                    </m:r>
                    <m:r>
                      <m:rPr>
                        <m:nor/>
                      </m:rPr>
                      <a:rPr lang="en-US" altLang="ko-KR" sz="2000" dirty="0"/>
                      <m:t> </m:t>
                    </m:r>
                    <m:r>
                      <m:rPr>
                        <m:nor/>
                      </m:rPr>
                      <a:rPr lang="en-US" altLang="ko-KR" sz="2000" dirty="0"/>
                      <m:t>sorted</m:t>
                    </m:r>
                    <m:r>
                      <m:rPr>
                        <m:nor/>
                      </m:rPr>
                      <a:rPr lang="en-US" altLang="ko-KR" sz="2000" dirty="0"/>
                      <m:t> </m:t>
                    </m:r>
                    <m:r>
                      <m:rPr>
                        <m:nor/>
                      </m:rPr>
                      <a:rPr lang="en-US" altLang="ko-KR" sz="2000" dirty="0"/>
                      <m:t>by</m:t>
                    </m:r>
                    <m:r>
                      <m:rPr>
                        <m:nor/>
                      </m:rPr>
                      <a:rPr lang="en-US" altLang="ko-KR" sz="2000" dirty="0"/>
                      <m:t> </m:t>
                    </m:r>
                    <m:r>
                      <m:rPr>
                        <m:nor/>
                      </m:rPr>
                      <a:rPr lang="en-US" altLang="ko-KR" sz="2000" dirty="0"/>
                      <m:t>similarity</m:t>
                    </m:r>
                  </m:oMath>
                </a14:m>
                <a:endParaRPr lang="en-US" altLang="ko-KR" sz="2000" dirty="0"/>
              </a:p>
              <a:p>
                <a:pPr lvl="1">
                  <a:lnSpc>
                    <a:spcPct val="150000"/>
                  </a:lnSpc>
                </a:pPr>
                <a:endParaRPr lang="en-US" altLang="ko-KR" sz="2000" dirty="0"/>
              </a:p>
              <a:p>
                <a:pPr lvl="1">
                  <a:lnSpc>
                    <a:spcPct val="150000"/>
                  </a:lnSpc>
                </a:pPr>
                <a:endParaRPr lang="en-US" altLang="ko-KR" sz="2000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/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/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/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ko-KR" altLang="en-US" sz="1600" dirty="0"/>
              </a:p>
              <a:p>
                <a:pPr>
                  <a:lnSpc>
                    <a:spcPct val="150000"/>
                  </a:lnSpc>
                </a:pPr>
                <a:endParaRPr dirty="0"/>
              </a:p>
            </p:txBody>
          </p:sp>
        </mc:Choice>
        <mc:Fallback xmlns="">
          <p:sp>
            <p:nvSpPr>
              <p:cNvPr id="9" name="Shape 388">
                <a:extLst>
                  <a:ext uri="{FF2B5EF4-FFF2-40B4-BE49-F238E27FC236}">
                    <a16:creationId xmlns:a16="http://schemas.microsoft.com/office/drawing/2014/main" id="{5E7F74FE-EB44-4A06-BC86-9F2074C39B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102" y="1889465"/>
                <a:ext cx="8675147" cy="4333400"/>
              </a:xfrm>
              <a:prstGeom prst="rect">
                <a:avLst/>
              </a:prstGeom>
              <a:blipFill>
                <a:blip r:embed="rId4"/>
                <a:stretch>
                  <a:fillRect l="-1265"/>
                </a:stretch>
              </a:blipFill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E390B50-CC33-4281-AE19-6CDF1F1FAB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729940"/>
              </p:ext>
            </p:extLst>
          </p:nvPr>
        </p:nvGraphicFramePr>
        <p:xfrm>
          <a:off x="2478554" y="3692404"/>
          <a:ext cx="6287495" cy="241704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10975">
                  <a:extLst>
                    <a:ext uri="{9D8B030D-6E8A-4147-A177-3AD203B41FA5}">
                      <a16:colId xmlns:a16="http://schemas.microsoft.com/office/drawing/2014/main" val="2577505731"/>
                    </a:ext>
                  </a:extLst>
                </a:gridCol>
                <a:gridCol w="1115304">
                  <a:extLst>
                    <a:ext uri="{9D8B030D-6E8A-4147-A177-3AD203B41FA5}">
                      <a16:colId xmlns:a16="http://schemas.microsoft.com/office/drawing/2014/main" val="1831124529"/>
                    </a:ext>
                  </a:extLst>
                </a:gridCol>
                <a:gridCol w="1115304">
                  <a:extLst>
                    <a:ext uri="{9D8B030D-6E8A-4147-A177-3AD203B41FA5}">
                      <a16:colId xmlns:a16="http://schemas.microsoft.com/office/drawing/2014/main" val="1769519265"/>
                    </a:ext>
                  </a:extLst>
                </a:gridCol>
                <a:gridCol w="1115304">
                  <a:extLst>
                    <a:ext uri="{9D8B030D-6E8A-4147-A177-3AD203B41FA5}">
                      <a16:colId xmlns:a16="http://schemas.microsoft.com/office/drawing/2014/main" val="863203725"/>
                    </a:ext>
                  </a:extLst>
                </a:gridCol>
                <a:gridCol w="1115304">
                  <a:extLst>
                    <a:ext uri="{9D8B030D-6E8A-4147-A177-3AD203B41FA5}">
                      <a16:colId xmlns:a16="http://schemas.microsoft.com/office/drawing/2014/main" val="1471457753"/>
                    </a:ext>
                  </a:extLst>
                </a:gridCol>
                <a:gridCol w="1115304">
                  <a:extLst>
                    <a:ext uri="{9D8B030D-6E8A-4147-A177-3AD203B41FA5}">
                      <a16:colId xmlns:a16="http://schemas.microsoft.com/office/drawing/2014/main" val="2400041806"/>
                    </a:ext>
                  </a:extLst>
                </a:gridCol>
              </a:tblGrid>
              <a:tr h="640019">
                <a:tc>
                  <a:txBody>
                    <a:bodyPr/>
                    <a:lstStyle/>
                    <a:p>
                      <a:pPr latinLnBrk="1"/>
                      <a:endParaRPr lang="en-US" altLang="ko-KR" sz="1700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Item 1</a:t>
                      </a:r>
                      <a:endParaRPr lang="ko-KR" altLang="en-US" sz="1500" dirty="0"/>
                    </a:p>
                  </a:txBody>
                  <a:tcPr marL="87635" marR="87635" marT="43817" marB="4381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Item 2</a:t>
                      </a:r>
                      <a:endParaRPr lang="ko-KR" altLang="en-US" sz="1500" dirty="0"/>
                    </a:p>
                  </a:txBody>
                  <a:tcPr marL="87635" marR="87635" marT="43817" marB="4381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Item 3</a:t>
                      </a:r>
                      <a:endParaRPr lang="ko-KR" altLang="en-US" sz="1500" dirty="0"/>
                    </a:p>
                  </a:txBody>
                  <a:tcPr marL="87635" marR="87635" marT="43817" marB="4381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Item 4</a:t>
                      </a:r>
                      <a:endParaRPr lang="ko-KR" altLang="en-US" sz="1500" dirty="0"/>
                    </a:p>
                  </a:txBody>
                  <a:tcPr marL="87635" marR="87635" marT="43817" marB="4381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Item 5</a:t>
                      </a:r>
                      <a:endParaRPr lang="ko-KR" altLang="en-US" sz="1500" dirty="0"/>
                    </a:p>
                  </a:txBody>
                  <a:tcPr marL="87635" marR="87635" marT="43817" marB="43817" anchor="ctr"/>
                </a:tc>
                <a:extLst>
                  <a:ext uri="{0D108BD9-81ED-4DB2-BD59-A6C34878D82A}">
                    <a16:rowId xmlns:a16="http://schemas.microsoft.com/office/drawing/2014/main" val="4273795636"/>
                  </a:ext>
                </a:extLst>
              </a:tr>
              <a:tr h="3554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/>
                        <a:t>A</a:t>
                      </a:r>
                      <a:endParaRPr lang="ko-KR" altLang="en-US" sz="1700" b="1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/>
                        <a:t>5</a:t>
                      </a:r>
                      <a:endParaRPr lang="ko-KR" altLang="en-US" sz="1700" b="1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/>
                        <a:t>3</a:t>
                      </a:r>
                      <a:endParaRPr lang="ko-KR" altLang="en-US" sz="1700" b="1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/>
                        <a:t>4</a:t>
                      </a:r>
                      <a:endParaRPr lang="ko-KR" altLang="en-US" sz="1700" b="1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/>
                        <a:t>4</a:t>
                      </a:r>
                      <a:endParaRPr lang="ko-KR" altLang="en-US" sz="1700" b="1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ko-KR" altLang="en-US" sz="1700" b="1" dirty="0">
                        <a:solidFill>
                          <a:srgbClr val="FF0000"/>
                        </a:solidFill>
                      </a:endParaRPr>
                    </a:p>
                  </a:txBody>
                  <a:tcPr marL="87635" marR="87635" marT="43817" marB="43817"/>
                </a:tc>
                <a:extLst>
                  <a:ext uri="{0D108BD9-81ED-4DB2-BD59-A6C34878D82A}">
                    <a16:rowId xmlns:a16="http://schemas.microsoft.com/office/drawing/2014/main" val="2491783647"/>
                  </a:ext>
                </a:extLst>
              </a:tr>
              <a:tr h="3554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solidFill>
                            <a:schemeClr val="accent2"/>
                          </a:solidFill>
                        </a:rPr>
                        <a:t>B</a:t>
                      </a:r>
                      <a:endParaRPr lang="ko-KR" altLang="en-US" sz="1700" b="1" dirty="0">
                        <a:solidFill>
                          <a:schemeClr val="accent2"/>
                        </a:solidFill>
                      </a:endParaRPr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ko-KR" altLang="en-US" sz="1700" b="1" dirty="0">
                        <a:solidFill>
                          <a:schemeClr val="accent2"/>
                        </a:solidFill>
                      </a:endParaRPr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ko-KR" altLang="en-US" sz="1700" b="1" dirty="0">
                        <a:solidFill>
                          <a:schemeClr val="accent2"/>
                        </a:solidFill>
                      </a:endParaRPr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ko-KR" altLang="en-US" sz="1700" b="1" dirty="0">
                        <a:solidFill>
                          <a:schemeClr val="accent2"/>
                        </a:solidFill>
                      </a:endParaRPr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ko-KR" altLang="en-US" sz="1700" b="1" dirty="0">
                        <a:solidFill>
                          <a:schemeClr val="accent2"/>
                        </a:solidFill>
                      </a:endParaRPr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ko-KR" altLang="en-US" sz="1700" b="1" dirty="0">
                        <a:solidFill>
                          <a:schemeClr val="accent2"/>
                        </a:solidFill>
                      </a:endParaRPr>
                    </a:p>
                  </a:txBody>
                  <a:tcPr marL="87635" marR="87635" marT="43817" marB="43817"/>
                </a:tc>
                <a:extLst>
                  <a:ext uri="{0D108BD9-81ED-4DB2-BD59-A6C34878D82A}">
                    <a16:rowId xmlns:a16="http://schemas.microsoft.com/office/drawing/2014/main" val="3826424681"/>
                  </a:ext>
                </a:extLst>
              </a:tr>
              <a:tr h="3554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solidFill>
                            <a:schemeClr val="accent2"/>
                          </a:solidFill>
                        </a:rPr>
                        <a:t>C</a:t>
                      </a:r>
                      <a:endParaRPr lang="ko-KR" altLang="en-US" sz="1700" b="1" dirty="0">
                        <a:solidFill>
                          <a:schemeClr val="accent2"/>
                        </a:solidFill>
                      </a:endParaRPr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ko-KR" altLang="en-US" sz="1700" b="1" dirty="0">
                        <a:solidFill>
                          <a:schemeClr val="accent2"/>
                        </a:solidFill>
                      </a:endParaRPr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ko-KR" altLang="en-US" sz="1700" b="1" dirty="0">
                        <a:solidFill>
                          <a:schemeClr val="accent2"/>
                        </a:solidFill>
                      </a:endParaRPr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ko-KR" altLang="en-US" sz="1700" b="1" dirty="0">
                        <a:solidFill>
                          <a:schemeClr val="accent2"/>
                        </a:solidFill>
                      </a:endParaRPr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ko-KR" altLang="en-US" sz="1700" b="1" dirty="0">
                        <a:solidFill>
                          <a:schemeClr val="accent2"/>
                        </a:solidFill>
                      </a:endParaRPr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ko-KR" altLang="en-US" sz="1700" b="1" dirty="0">
                        <a:solidFill>
                          <a:schemeClr val="accent2"/>
                        </a:solidFill>
                      </a:endParaRPr>
                    </a:p>
                  </a:txBody>
                  <a:tcPr marL="87635" marR="87635" marT="43817" marB="43817"/>
                </a:tc>
                <a:extLst>
                  <a:ext uri="{0D108BD9-81ED-4DB2-BD59-A6C34878D82A}">
                    <a16:rowId xmlns:a16="http://schemas.microsoft.com/office/drawing/2014/main" val="3968467781"/>
                  </a:ext>
                </a:extLst>
              </a:tr>
              <a:tr h="3554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D</a:t>
                      </a:r>
                      <a:endParaRPr lang="ko-KR" altLang="en-US" sz="1700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3</a:t>
                      </a:r>
                      <a:endParaRPr lang="ko-KR" altLang="en-US" sz="1700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3</a:t>
                      </a:r>
                      <a:endParaRPr lang="ko-KR" altLang="en-US" sz="1700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1</a:t>
                      </a:r>
                      <a:endParaRPr lang="ko-KR" altLang="en-US" sz="1700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5</a:t>
                      </a:r>
                      <a:endParaRPr lang="ko-KR" altLang="en-US" sz="1700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4</a:t>
                      </a:r>
                      <a:endParaRPr lang="ko-KR" altLang="en-US" sz="1700" dirty="0"/>
                    </a:p>
                  </a:txBody>
                  <a:tcPr marL="87635" marR="87635" marT="43817" marB="43817"/>
                </a:tc>
                <a:extLst>
                  <a:ext uri="{0D108BD9-81ED-4DB2-BD59-A6C34878D82A}">
                    <a16:rowId xmlns:a16="http://schemas.microsoft.com/office/drawing/2014/main" val="1517731374"/>
                  </a:ext>
                </a:extLst>
              </a:tr>
              <a:tr h="3554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E</a:t>
                      </a:r>
                      <a:endParaRPr lang="ko-KR" altLang="en-US" sz="1700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1</a:t>
                      </a:r>
                      <a:endParaRPr lang="ko-KR" altLang="en-US" sz="1700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5</a:t>
                      </a:r>
                      <a:endParaRPr lang="ko-KR" altLang="en-US" sz="1700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5</a:t>
                      </a:r>
                      <a:endParaRPr lang="ko-KR" altLang="en-US" sz="1700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2</a:t>
                      </a:r>
                      <a:endParaRPr lang="ko-KR" altLang="en-US" sz="1700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1</a:t>
                      </a:r>
                      <a:endParaRPr lang="ko-KR" altLang="en-US" sz="1700" dirty="0"/>
                    </a:p>
                  </a:txBody>
                  <a:tcPr marL="87635" marR="87635" marT="43817" marB="43817"/>
                </a:tc>
                <a:extLst>
                  <a:ext uri="{0D108BD9-81ED-4DB2-BD59-A6C34878D82A}">
                    <a16:rowId xmlns:a16="http://schemas.microsoft.com/office/drawing/2014/main" val="703870259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7335698-D4A8-4FD6-9D8B-A7A741250B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703341"/>
              </p:ext>
            </p:extLst>
          </p:nvPr>
        </p:nvGraphicFramePr>
        <p:xfrm>
          <a:off x="9070848" y="4338580"/>
          <a:ext cx="2147198" cy="1421624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41120">
                  <a:extLst>
                    <a:ext uri="{9D8B030D-6E8A-4147-A177-3AD203B41FA5}">
                      <a16:colId xmlns:a16="http://schemas.microsoft.com/office/drawing/2014/main" val="1471457753"/>
                    </a:ext>
                  </a:extLst>
                </a:gridCol>
                <a:gridCol w="806078">
                  <a:extLst>
                    <a:ext uri="{9D8B030D-6E8A-4147-A177-3AD203B41FA5}">
                      <a16:colId xmlns:a16="http://schemas.microsoft.com/office/drawing/2014/main" val="2400041806"/>
                    </a:ext>
                  </a:extLst>
                </a:gridCol>
              </a:tblGrid>
              <a:tr h="3554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solidFill>
                            <a:srgbClr val="FF0000"/>
                          </a:solidFill>
                        </a:rPr>
                        <a:t>Sim(A,B)</a:t>
                      </a:r>
                      <a:endParaRPr lang="ko-KR" altLang="en-US" sz="1700" b="1" dirty="0">
                        <a:solidFill>
                          <a:srgbClr val="FF0000"/>
                        </a:solidFill>
                      </a:endParaRPr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dirty="0">
                          <a:solidFill>
                            <a:srgbClr val="FF0000"/>
                          </a:solidFill>
                        </a:rPr>
                        <a:t>1.0</a:t>
                      </a:r>
                      <a:endParaRPr lang="ko-KR" altLang="en-US" sz="1700" b="0" dirty="0">
                        <a:solidFill>
                          <a:srgbClr val="FF0000"/>
                        </a:solidFill>
                      </a:endParaRPr>
                    </a:p>
                  </a:txBody>
                  <a:tcPr marL="87635" marR="87635" marT="43817" marB="43817"/>
                </a:tc>
                <a:extLst>
                  <a:ext uri="{0D108BD9-81ED-4DB2-BD59-A6C34878D82A}">
                    <a16:rowId xmlns:a16="http://schemas.microsoft.com/office/drawing/2014/main" val="2491783647"/>
                  </a:ext>
                </a:extLst>
              </a:tr>
              <a:tr h="3554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b="1" dirty="0">
                          <a:solidFill>
                            <a:srgbClr val="FF0000"/>
                          </a:solidFill>
                        </a:rPr>
                        <a:t>Sim(A,C)</a:t>
                      </a:r>
                      <a:endParaRPr lang="ko-KR" altLang="en-US" sz="1700" b="1" dirty="0">
                        <a:solidFill>
                          <a:srgbClr val="FF0000"/>
                        </a:solidFill>
                      </a:endParaRPr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solidFill>
                            <a:srgbClr val="FF0000"/>
                          </a:solidFill>
                        </a:rPr>
                        <a:t>0.6</a:t>
                      </a:r>
                      <a:endParaRPr lang="ko-KR" altLang="en-US" sz="1700" dirty="0">
                        <a:solidFill>
                          <a:srgbClr val="FF0000"/>
                        </a:solidFill>
                      </a:endParaRPr>
                    </a:p>
                  </a:txBody>
                  <a:tcPr marL="87635" marR="87635" marT="43817" marB="43817"/>
                </a:tc>
                <a:extLst>
                  <a:ext uri="{0D108BD9-81ED-4DB2-BD59-A6C34878D82A}">
                    <a16:rowId xmlns:a16="http://schemas.microsoft.com/office/drawing/2014/main" val="3826424681"/>
                  </a:ext>
                </a:extLst>
              </a:tr>
              <a:tr h="3554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b="1" dirty="0"/>
                        <a:t>Sim(A,D)</a:t>
                      </a:r>
                      <a:endParaRPr lang="ko-KR" altLang="en-US" sz="1700" b="1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7635" marR="87635" marT="43817" marB="43817"/>
                </a:tc>
                <a:extLst>
                  <a:ext uri="{0D108BD9-81ED-4DB2-BD59-A6C34878D82A}">
                    <a16:rowId xmlns:a16="http://schemas.microsoft.com/office/drawing/2014/main" val="3968467781"/>
                  </a:ext>
                </a:extLst>
              </a:tr>
              <a:tr h="3554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b="1" dirty="0"/>
                        <a:t>Sim(A,E)</a:t>
                      </a:r>
                      <a:endParaRPr lang="ko-KR" altLang="en-US" sz="1700" b="1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solidFill>
                            <a:schemeClr val="tx1"/>
                          </a:solidFill>
                        </a:rPr>
                        <a:t>-0.77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7635" marR="87635" marT="43817" marB="43817"/>
                </a:tc>
                <a:extLst>
                  <a:ext uri="{0D108BD9-81ED-4DB2-BD59-A6C34878D82A}">
                    <a16:rowId xmlns:a16="http://schemas.microsoft.com/office/drawing/2014/main" val="1517731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098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6" y="608585"/>
            <a:ext cx="5676919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Step 3. Make Prediction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Shape 388">
                <a:extLst>
                  <a:ext uri="{FF2B5EF4-FFF2-40B4-BE49-F238E27FC236}">
                    <a16:creationId xmlns:a16="http://schemas.microsoft.com/office/drawing/2014/main" id="{5E7F74FE-EB44-4A06-BC86-9F2074C39BB0}"/>
                  </a:ext>
                </a:extLst>
              </p:cNvPr>
              <p:cNvSpPr/>
              <p:nvPr/>
            </p:nvSpPr>
            <p:spPr>
              <a:xfrm>
                <a:off x="2469102" y="2135723"/>
                <a:ext cx="8675147" cy="4087141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lIns="38100" tIns="38100" rIns="38100" bIns="38100">
                <a:norm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b="1" dirty="0"/>
                  <a:t>Weighted average + bias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𝑝𝑟𝑒𝑑𝑖𝑐𝑡𝑖𝑜𝑛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/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𝑠𝑖𝑚</m:t>
                              </m:r>
                              <m:d>
                                <m:d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∗(</m:t>
                              </m:r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𝑣𝑖</m:t>
                                  </m:r>
                                </m:sub>
                              </m:s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0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/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𝑠𝑖𝑚</m:t>
                              </m:r>
                              <m:d>
                                <m:d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altLang="ko-KR" sz="2000" dirty="0"/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/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/>
                  <a:t>Weighted average : similar users have more impact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b="1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/>
              </a:p>
              <a:p>
                <a:pPr lvl="1">
                  <a:lnSpc>
                    <a:spcPct val="150000"/>
                  </a:lnSpc>
                </a:pPr>
                <a:endParaRPr lang="en-US" altLang="ko-KR" sz="2000" dirty="0"/>
              </a:p>
            </p:txBody>
          </p:sp>
        </mc:Choice>
        <mc:Fallback xmlns="">
          <p:sp>
            <p:nvSpPr>
              <p:cNvPr id="9" name="Shape 388">
                <a:extLst>
                  <a:ext uri="{FF2B5EF4-FFF2-40B4-BE49-F238E27FC236}">
                    <a16:creationId xmlns:a16="http://schemas.microsoft.com/office/drawing/2014/main" id="{5E7F74FE-EB44-4A06-BC86-9F2074C39B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102" y="2135723"/>
                <a:ext cx="8675147" cy="4087141"/>
              </a:xfrm>
              <a:prstGeom prst="rect">
                <a:avLst/>
              </a:prstGeom>
              <a:blipFill>
                <a:blip r:embed="rId3"/>
                <a:stretch>
                  <a:fillRect l="-1265"/>
                </a:stretch>
              </a:blipFill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4613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6" y="608585"/>
            <a:ext cx="5676919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Step 3. Make Prediction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Shape 388">
                <a:extLst>
                  <a:ext uri="{FF2B5EF4-FFF2-40B4-BE49-F238E27FC236}">
                    <a16:creationId xmlns:a16="http://schemas.microsoft.com/office/drawing/2014/main" id="{5E7F74FE-EB44-4A06-BC86-9F2074C39BB0}"/>
                  </a:ext>
                </a:extLst>
              </p:cNvPr>
              <p:cNvSpPr/>
              <p:nvPr/>
            </p:nvSpPr>
            <p:spPr>
              <a:xfrm>
                <a:off x="2469102" y="1889465"/>
                <a:ext cx="8675147" cy="4333400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lIns="38100" tIns="38100" rIns="38100" bIns="38100">
                <a:norm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𝑝𝑟𝑒𝑑𝑖𝑐𝑡𝑖𝑜𝑛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/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𝑠𝑖𝑚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∗(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𝑣𝑖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/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𝑠𝑖𝑚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1.0∗0.0+0.6∗1.2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1.0+0.6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=4.45</m:t>
                      </m:r>
                    </m:oMath>
                  </m:oMathPara>
                </a14:m>
                <a:endParaRPr lang="en-US" altLang="ko-KR" dirty="0"/>
              </a:p>
              <a:p>
                <a:pPr lvl="1">
                  <a:lnSpc>
                    <a:spcPct val="150000"/>
                  </a:lnSpc>
                </a:pPr>
                <a:endParaRPr lang="en-US" altLang="ko-KR" sz="2000" dirty="0"/>
              </a:p>
              <a:p>
                <a:pPr lvl="1">
                  <a:lnSpc>
                    <a:spcPct val="150000"/>
                  </a:lnSpc>
                </a:pPr>
                <a:endParaRPr lang="en-US" altLang="ko-KR" sz="2000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/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/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/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ko-KR" altLang="en-US" sz="1600" dirty="0"/>
              </a:p>
              <a:p>
                <a:pPr>
                  <a:lnSpc>
                    <a:spcPct val="150000"/>
                  </a:lnSpc>
                </a:pPr>
                <a:endParaRPr dirty="0"/>
              </a:p>
            </p:txBody>
          </p:sp>
        </mc:Choice>
        <mc:Fallback xmlns="">
          <p:sp>
            <p:nvSpPr>
              <p:cNvPr id="9" name="Shape 388">
                <a:extLst>
                  <a:ext uri="{FF2B5EF4-FFF2-40B4-BE49-F238E27FC236}">
                    <a16:creationId xmlns:a16="http://schemas.microsoft.com/office/drawing/2014/main" id="{5E7F74FE-EB44-4A06-BC86-9F2074C39B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102" y="1889465"/>
                <a:ext cx="8675147" cy="4333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E390B50-CC33-4281-AE19-6CDF1F1FAB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776222"/>
              </p:ext>
            </p:extLst>
          </p:nvPr>
        </p:nvGraphicFramePr>
        <p:xfrm>
          <a:off x="2478554" y="3692404"/>
          <a:ext cx="6287495" cy="241704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10975">
                  <a:extLst>
                    <a:ext uri="{9D8B030D-6E8A-4147-A177-3AD203B41FA5}">
                      <a16:colId xmlns:a16="http://schemas.microsoft.com/office/drawing/2014/main" val="2577505731"/>
                    </a:ext>
                  </a:extLst>
                </a:gridCol>
                <a:gridCol w="1115304">
                  <a:extLst>
                    <a:ext uri="{9D8B030D-6E8A-4147-A177-3AD203B41FA5}">
                      <a16:colId xmlns:a16="http://schemas.microsoft.com/office/drawing/2014/main" val="1831124529"/>
                    </a:ext>
                  </a:extLst>
                </a:gridCol>
                <a:gridCol w="1115304">
                  <a:extLst>
                    <a:ext uri="{9D8B030D-6E8A-4147-A177-3AD203B41FA5}">
                      <a16:colId xmlns:a16="http://schemas.microsoft.com/office/drawing/2014/main" val="1769519265"/>
                    </a:ext>
                  </a:extLst>
                </a:gridCol>
                <a:gridCol w="1115304">
                  <a:extLst>
                    <a:ext uri="{9D8B030D-6E8A-4147-A177-3AD203B41FA5}">
                      <a16:colId xmlns:a16="http://schemas.microsoft.com/office/drawing/2014/main" val="863203725"/>
                    </a:ext>
                  </a:extLst>
                </a:gridCol>
                <a:gridCol w="1115304">
                  <a:extLst>
                    <a:ext uri="{9D8B030D-6E8A-4147-A177-3AD203B41FA5}">
                      <a16:colId xmlns:a16="http://schemas.microsoft.com/office/drawing/2014/main" val="1471457753"/>
                    </a:ext>
                  </a:extLst>
                </a:gridCol>
                <a:gridCol w="1115304">
                  <a:extLst>
                    <a:ext uri="{9D8B030D-6E8A-4147-A177-3AD203B41FA5}">
                      <a16:colId xmlns:a16="http://schemas.microsoft.com/office/drawing/2014/main" val="2400041806"/>
                    </a:ext>
                  </a:extLst>
                </a:gridCol>
              </a:tblGrid>
              <a:tr h="640019">
                <a:tc>
                  <a:txBody>
                    <a:bodyPr/>
                    <a:lstStyle/>
                    <a:p>
                      <a:pPr latinLnBrk="1"/>
                      <a:endParaRPr lang="en-US" altLang="ko-KR" sz="1700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Item 1</a:t>
                      </a:r>
                      <a:endParaRPr lang="ko-KR" altLang="en-US" sz="1500" dirty="0"/>
                    </a:p>
                  </a:txBody>
                  <a:tcPr marL="87635" marR="87635" marT="43817" marB="4381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Item 2</a:t>
                      </a:r>
                      <a:endParaRPr lang="ko-KR" altLang="en-US" sz="1500" dirty="0"/>
                    </a:p>
                  </a:txBody>
                  <a:tcPr marL="87635" marR="87635" marT="43817" marB="4381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Item 3</a:t>
                      </a:r>
                      <a:endParaRPr lang="ko-KR" altLang="en-US" sz="1500" dirty="0"/>
                    </a:p>
                  </a:txBody>
                  <a:tcPr marL="87635" marR="87635" marT="43817" marB="4381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Item 4</a:t>
                      </a:r>
                      <a:endParaRPr lang="ko-KR" altLang="en-US" sz="1500" dirty="0"/>
                    </a:p>
                  </a:txBody>
                  <a:tcPr marL="87635" marR="87635" marT="43817" marB="4381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Item 5</a:t>
                      </a:r>
                      <a:endParaRPr lang="ko-KR" altLang="en-US" sz="1500" dirty="0"/>
                    </a:p>
                  </a:txBody>
                  <a:tcPr marL="87635" marR="87635" marT="43817" marB="43817" anchor="ctr"/>
                </a:tc>
                <a:extLst>
                  <a:ext uri="{0D108BD9-81ED-4DB2-BD59-A6C34878D82A}">
                    <a16:rowId xmlns:a16="http://schemas.microsoft.com/office/drawing/2014/main" val="4273795636"/>
                  </a:ext>
                </a:extLst>
              </a:tr>
              <a:tr h="3554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/>
                        <a:t>A</a:t>
                      </a:r>
                      <a:endParaRPr lang="ko-KR" altLang="en-US" sz="1700" b="1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/>
                        <a:t>5</a:t>
                      </a:r>
                      <a:endParaRPr lang="ko-KR" altLang="en-US" sz="1700" b="1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/>
                        <a:t>3</a:t>
                      </a:r>
                      <a:endParaRPr lang="ko-KR" altLang="en-US" sz="1700" b="1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/>
                        <a:t>4</a:t>
                      </a:r>
                      <a:endParaRPr lang="ko-KR" altLang="en-US" sz="1700" b="1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/>
                        <a:t>4</a:t>
                      </a:r>
                      <a:endParaRPr lang="ko-KR" altLang="en-US" sz="1700" b="1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solidFill>
                            <a:srgbClr val="FF0000"/>
                          </a:solidFill>
                        </a:rPr>
                        <a:t>4.45</a:t>
                      </a:r>
                      <a:endParaRPr lang="ko-KR" altLang="en-US" sz="1700" b="1" dirty="0">
                        <a:solidFill>
                          <a:srgbClr val="FF0000"/>
                        </a:solidFill>
                      </a:endParaRPr>
                    </a:p>
                  </a:txBody>
                  <a:tcPr marL="87635" marR="87635" marT="43817" marB="43817"/>
                </a:tc>
                <a:extLst>
                  <a:ext uri="{0D108BD9-81ED-4DB2-BD59-A6C34878D82A}">
                    <a16:rowId xmlns:a16="http://schemas.microsoft.com/office/drawing/2014/main" val="2491783647"/>
                  </a:ext>
                </a:extLst>
              </a:tr>
              <a:tr h="3554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700" b="0" dirty="0">
                        <a:solidFill>
                          <a:schemeClr val="tx1"/>
                        </a:solidFill>
                      </a:endParaRPr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700" b="0" dirty="0">
                        <a:solidFill>
                          <a:schemeClr val="tx1"/>
                        </a:solidFill>
                      </a:endParaRPr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700" b="0" dirty="0">
                        <a:solidFill>
                          <a:schemeClr val="tx1"/>
                        </a:solidFill>
                      </a:endParaRPr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700" b="0" dirty="0">
                        <a:solidFill>
                          <a:schemeClr val="tx1"/>
                        </a:solidFill>
                      </a:endParaRPr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700" b="0" dirty="0">
                        <a:solidFill>
                          <a:schemeClr val="tx1"/>
                        </a:solidFill>
                      </a:endParaRPr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700" b="0" dirty="0">
                        <a:solidFill>
                          <a:schemeClr val="tx1"/>
                        </a:solidFill>
                      </a:endParaRPr>
                    </a:p>
                  </a:txBody>
                  <a:tcPr marL="87635" marR="87635" marT="43817" marB="43817"/>
                </a:tc>
                <a:extLst>
                  <a:ext uri="{0D108BD9-81ED-4DB2-BD59-A6C34878D82A}">
                    <a16:rowId xmlns:a16="http://schemas.microsoft.com/office/drawing/2014/main" val="3826424681"/>
                  </a:ext>
                </a:extLst>
              </a:tr>
              <a:tr h="3554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700" b="0" dirty="0">
                        <a:solidFill>
                          <a:schemeClr val="tx1"/>
                        </a:solidFill>
                      </a:endParaRPr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700" b="0" dirty="0">
                        <a:solidFill>
                          <a:schemeClr val="tx1"/>
                        </a:solidFill>
                      </a:endParaRPr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700" b="0" dirty="0">
                        <a:solidFill>
                          <a:schemeClr val="tx1"/>
                        </a:solidFill>
                      </a:endParaRPr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700" b="0" dirty="0">
                        <a:solidFill>
                          <a:schemeClr val="tx1"/>
                        </a:solidFill>
                      </a:endParaRPr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700" b="0" dirty="0">
                        <a:solidFill>
                          <a:schemeClr val="tx1"/>
                        </a:solidFill>
                      </a:endParaRPr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700" b="0" dirty="0">
                        <a:solidFill>
                          <a:schemeClr val="tx1"/>
                        </a:solidFill>
                      </a:endParaRPr>
                    </a:p>
                  </a:txBody>
                  <a:tcPr marL="87635" marR="87635" marT="43817" marB="43817"/>
                </a:tc>
                <a:extLst>
                  <a:ext uri="{0D108BD9-81ED-4DB2-BD59-A6C34878D82A}">
                    <a16:rowId xmlns:a16="http://schemas.microsoft.com/office/drawing/2014/main" val="3968467781"/>
                  </a:ext>
                </a:extLst>
              </a:tr>
              <a:tr h="3554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D</a:t>
                      </a:r>
                      <a:endParaRPr lang="ko-KR" altLang="en-US" sz="1700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3</a:t>
                      </a:r>
                      <a:endParaRPr lang="ko-KR" altLang="en-US" sz="1700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3</a:t>
                      </a:r>
                      <a:endParaRPr lang="ko-KR" altLang="en-US" sz="1700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1</a:t>
                      </a:r>
                      <a:endParaRPr lang="ko-KR" altLang="en-US" sz="1700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5</a:t>
                      </a:r>
                      <a:endParaRPr lang="ko-KR" altLang="en-US" sz="1700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4</a:t>
                      </a:r>
                      <a:endParaRPr lang="ko-KR" altLang="en-US" sz="1700" dirty="0"/>
                    </a:p>
                  </a:txBody>
                  <a:tcPr marL="87635" marR="87635" marT="43817" marB="43817"/>
                </a:tc>
                <a:extLst>
                  <a:ext uri="{0D108BD9-81ED-4DB2-BD59-A6C34878D82A}">
                    <a16:rowId xmlns:a16="http://schemas.microsoft.com/office/drawing/2014/main" val="1517731374"/>
                  </a:ext>
                </a:extLst>
              </a:tr>
              <a:tr h="3554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E</a:t>
                      </a:r>
                      <a:endParaRPr lang="ko-KR" altLang="en-US" sz="1700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1</a:t>
                      </a:r>
                      <a:endParaRPr lang="ko-KR" altLang="en-US" sz="1700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5</a:t>
                      </a:r>
                      <a:endParaRPr lang="ko-KR" altLang="en-US" sz="1700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5</a:t>
                      </a:r>
                      <a:endParaRPr lang="ko-KR" altLang="en-US" sz="1700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2</a:t>
                      </a:r>
                      <a:endParaRPr lang="ko-KR" altLang="en-US" sz="1700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1</a:t>
                      </a:r>
                      <a:endParaRPr lang="ko-KR" altLang="en-US" sz="1700" dirty="0"/>
                    </a:p>
                  </a:txBody>
                  <a:tcPr marL="87635" marR="87635" marT="43817" marB="43817"/>
                </a:tc>
                <a:extLst>
                  <a:ext uri="{0D108BD9-81ED-4DB2-BD59-A6C34878D82A}">
                    <a16:rowId xmlns:a16="http://schemas.microsoft.com/office/drawing/2014/main" val="703870259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7335698-D4A8-4FD6-9D8B-A7A741250B9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070848" y="4338580"/>
          <a:ext cx="2147198" cy="1421624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41120">
                  <a:extLst>
                    <a:ext uri="{9D8B030D-6E8A-4147-A177-3AD203B41FA5}">
                      <a16:colId xmlns:a16="http://schemas.microsoft.com/office/drawing/2014/main" val="1471457753"/>
                    </a:ext>
                  </a:extLst>
                </a:gridCol>
                <a:gridCol w="806078">
                  <a:extLst>
                    <a:ext uri="{9D8B030D-6E8A-4147-A177-3AD203B41FA5}">
                      <a16:colId xmlns:a16="http://schemas.microsoft.com/office/drawing/2014/main" val="2400041806"/>
                    </a:ext>
                  </a:extLst>
                </a:gridCol>
              </a:tblGrid>
              <a:tr h="3554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solidFill>
                            <a:srgbClr val="FF0000"/>
                          </a:solidFill>
                        </a:rPr>
                        <a:t>Sim(A,B)</a:t>
                      </a:r>
                      <a:endParaRPr lang="ko-KR" altLang="en-US" sz="1700" b="1" dirty="0">
                        <a:solidFill>
                          <a:srgbClr val="FF0000"/>
                        </a:solidFill>
                      </a:endParaRPr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dirty="0">
                          <a:solidFill>
                            <a:srgbClr val="FF0000"/>
                          </a:solidFill>
                        </a:rPr>
                        <a:t>1.0</a:t>
                      </a:r>
                      <a:endParaRPr lang="ko-KR" altLang="en-US" sz="1700" b="0" dirty="0">
                        <a:solidFill>
                          <a:srgbClr val="FF0000"/>
                        </a:solidFill>
                      </a:endParaRPr>
                    </a:p>
                  </a:txBody>
                  <a:tcPr marL="87635" marR="87635" marT="43817" marB="43817"/>
                </a:tc>
                <a:extLst>
                  <a:ext uri="{0D108BD9-81ED-4DB2-BD59-A6C34878D82A}">
                    <a16:rowId xmlns:a16="http://schemas.microsoft.com/office/drawing/2014/main" val="2491783647"/>
                  </a:ext>
                </a:extLst>
              </a:tr>
              <a:tr h="3554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b="1" dirty="0">
                          <a:solidFill>
                            <a:srgbClr val="FF0000"/>
                          </a:solidFill>
                        </a:rPr>
                        <a:t>Sim(A,C)</a:t>
                      </a:r>
                      <a:endParaRPr lang="ko-KR" altLang="en-US" sz="1700" b="1" dirty="0">
                        <a:solidFill>
                          <a:srgbClr val="FF0000"/>
                        </a:solidFill>
                      </a:endParaRPr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solidFill>
                            <a:srgbClr val="FF0000"/>
                          </a:solidFill>
                        </a:rPr>
                        <a:t>0.6</a:t>
                      </a:r>
                      <a:endParaRPr lang="ko-KR" altLang="en-US" sz="1700" dirty="0">
                        <a:solidFill>
                          <a:srgbClr val="FF0000"/>
                        </a:solidFill>
                      </a:endParaRPr>
                    </a:p>
                  </a:txBody>
                  <a:tcPr marL="87635" marR="87635" marT="43817" marB="43817"/>
                </a:tc>
                <a:extLst>
                  <a:ext uri="{0D108BD9-81ED-4DB2-BD59-A6C34878D82A}">
                    <a16:rowId xmlns:a16="http://schemas.microsoft.com/office/drawing/2014/main" val="3826424681"/>
                  </a:ext>
                </a:extLst>
              </a:tr>
              <a:tr h="3554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b="1" dirty="0"/>
                        <a:t>Sim(A,D)</a:t>
                      </a:r>
                      <a:endParaRPr lang="ko-KR" altLang="en-US" sz="1700" b="1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7635" marR="87635" marT="43817" marB="43817"/>
                </a:tc>
                <a:extLst>
                  <a:ext uri="{0D108BD9-81ED-4DB2-BD59-A6C34878D82A}">
                    <a16:rowId xmlns:a16="http://schemas.microsoft.com/office/drawing/2014/main" val="3968467781"/>
                  </a:ext>
                </a:extLst>
              </a:tr>
              <a:tr h="3554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b="1" dirty="0"/>
                        <a:t>Sim(A,E)</a:t>
                      </a:r>
                      <a:endParaRPr lang="ko-KR" altLang="en-US" sz="1700" b="1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solidFill>
                            <a:schemeClr val="tx1"/>
                          </a:solidFill>
                        </a:rPr>
                        <a:t>-0.77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7635" marR="87635" marT="43817" marB="43817"/>
                </a:tc>
                <a:extLst>
                  <a:ext uri="{0D108BD9-81ED-4DB2-BD59-A6C34878D82A}">
                    <a16:rowId xmlns:a16="http://schemas.microsoft.com/office/drawing/2014/main" val="1517731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8553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6" y="608585"/>
            <a:ext cx="6287495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Using Recommender System Tools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9" name="Shape 388">
            <a:extLst>
              <a:ext uri="{FF2B5EF4-FFF2-40B4-BE49-F238E27FC236}">
                <a16:creationId xmlns:a16="http://schemas.microsoft.com/office/drawing/2014/main" id="{5E7F74FE-EB44-4A06-BC86-9F2074C39BB0}"/>
              </a:ext>
            </a:extLst>
          </p:cNvPr>
          <p:cNvSpPr/>
          <p:nvPr/>
        </p:nvSpPr>
        <p:spPr>
          <a:xfrm>
            <a:off x="2469102" y="1889465"/>
            <a:ext cx="8675147" cy="43334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c="http://schemas.openxmlformats.org/markup-compatibility/2006" xmlns:a14="http://schemas.microsoft.com/office/drawing/2010/main"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pPr>
              <a:lnSpc>
                <a:spcPct val="150000"/>
              </a:lnSpc>
            </a:pPr>
            <a:endParaRPr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8519BA7-DB0E-4D28-B057-FA54591F76D1}"/>
              </a:ext>
            </a:extLst>
          </p:cNvPr>
          <p:cNvSpPr/>
          <p:nvPr/>
        </p:nvSpPr>
        <p:spPr>
          <a:xfrm>
            <a:off x="3801788" y="2035636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b="1" dirty="0">
                <a:latin typeface="Consolas" panose="020B0609020204030204" pitchFamily="49" charset="0"/>
              </a:rPr>
              <a:t>from surprise import </a:t>
            </a:r>
            <a:r>
              <a:rPr lang="en-US" altLang="ko-KR" sz="1600" b="1" dirty="0" err="1">
                <a:latin typeface="Consolas" panose="020B0609020204030204" pitchFamily="49" charset="0"/>
              </a:rPr>
              <a:t>KNNBasic,Dataset</a:t>
            </a:r>
            <a:endParaRPr lang="en-US" altLang="ko-KR" sz="1600" b="1" dirty="0">
              <a:latin typeface="Consolas" panose="020B0609020204030204" pitchFamily="49" charset="0"/>
            </a:endParaRPr>
          </a:p>
          <a:p>
            <a:endParaRPr lang="en-US" altLang="ko-KR" sz="1600" b="1" dirty="0"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latin typeface="Consolas" panose="020B0609020204030204" pitchFamily="49" charset="0"/>
              </a:rPr>
              <a:t>data = </a:t>
            </a:r>
            <a:r>
              <a:rPr lang="en-US" altLang="ko-KR" sz="1600" b="1" dirty="0" err="1">
                <a:latin typeface="Consolas" panose="020B0609020204030204" pitchFamily="49" charset="0"/>
              </a:rPr>
              <a:t>Dataset.load_builtin</a:t>
            </a:r>
            <a:r>
              <a:rPr lang="en-US" altLang="ko-KR" sz="1600" b="1" dirty="0">
                <a:latin typeface="Consolas" panose="020B0609020204030204" pitchFamily="49" charset="0"/>
              </a:rPr>
              <a:t>('ml-100k')</a:t>
            </a:r>
          </a:p>
          <a:p>
            <a:r>
              <a:rPr lang="en-US" altLang="ko-KR" sz="1600" b="1" dirty="0">
                <a:latin typeface="Consolas" panose="020B0609020204030204" pitchFamily="49" charset="0"/>
              </a:rPr>
              <a:t>trainset = </a:t>
            </a:r>
            <a:r>
              <a:rPr lang="en-US" altLang="ko-KR" sz="1600" b="1" dirty="0" err="1">
                <a:latin typeface="Consolas" panose="020B0609020204030204" pitchFamily="49" charset="0"/>
              </a:rPr>
              <a:t>data.build_full_trainset</a:t>
            </a:r>
            <a:r>
              <a:rPr lang="en-US" altLang="ko-KR" sz="1600" b="1" dirty="0">
                <a:latin typeface="Consolas" panose="020B0609020204030204" pitchFamily="49" charset="0"/>
              </a:rPr>
              <a:t>()</a:t>
            </a:r>
          </a:p>
          <a:p>
            <a:br>
              <a:rPr lang="en-US" altLang="ko-KR" sz="1600" b="1" dirty="0">
                <a:latin typeface="Consolas" panose="020B0609020204030204" pitchFamily="49" charset="0"/>
              </a:rPr>
            </a:br>
            <a:r>
              <a:rPr lang="en-US" altLang="ko-KR" sz="1600" b="1" dirty="0" err="1">
                <a:latin typeface="Consolas" panose="020B0609020204030204" pitchFamily="49" charset="0"/>
              </a:rPr>
              <a:t>algo</a:t>
            </a:r>
            <a:r>
              <a:rPr lang="en-US" altLang="ko-KR" sz="1600" b="1" dirty="0">
                <a:latin typeface="Consolas" panose="020B0609020204030204" pitchFamily="49" charset="0"/>
              </a:rPr>
              <a:t> = </a:t>
            </a:r>
            <a:r>
              <a:rPr lang="en-US" altLang="ko-KR" sz="1600" b="1" dirty="0" err="1">
                <a:latin typeface="Consolas" panose="020B0609020204030204" pitchFamily="49" charset="0"/>
              </a:rPr>
              <a:t>KNNBasic</a:t>
            </a:r>
            <a:r>
              <a:rPr lang="en-US" altLang="ko-KR" sz="1600" b="1" dirty="0">
                <a:latin typeface="Consolas" panose="020B0609020204030204" pitchFamily="49" charset="0"/>
              </a:rPr>
              <a:t>() </a:t>
            </a:r>
            <a:r>
              <a:rPr lang="en-US" altLang="ko-KR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#basic recommender system algorithm</a:t>
            </a:r>
          </a:p>
          <a:p>
            <a:r>
              <a:rPr lang="en-US" altLang="ko-KR" sz="1600" b="1" dirty="0" err="1">
                <a:latin typeface="Consolas" panose="020B0609020204030204" pitchFamily="49" charset="0"/>
              </a:rPr>
              <a:t>algo.fit</a:t>
            </a:r>
            <a:r>
              <a:rPr lang="en-US" altLang="ko-KR" sz="1600" b="1" dirty="0">
                <a:latin typeface="Consolas" panose="020B0609020204030204" pitchFamily="49" charset="0"/>
              </a:rPr>
              <a:t>(trainset)</a:t>
            </a:r>
          </a:p>
          <a:p>
            <a:br>
              <a:rPr lang="en-US" altLang="ko-KR" sz="1600" b="1" dirty="0">
                <a:latin typeface="Consolas" panose="020B0609020204030204" pitchFamily="49" charset="0"/>
              </a:rPr>
            </a:br>
            <a:r>
              <a:rPr lang="en-US" altLang="ko-KR" sz="1600" b="1" dirty="0" err="1">
                <a:latin typeface="Consolas" panose="020B0609020204030204" pitchFamily="49" charset="0"/>
              </a:rPr>
              <a:t>uid</a:t>
            </a:r>
            <a:r>
              <a:rPr lang="en-US" altLang="ko-KR" sz="1600" b="1" dirty="0">
                <a:latin typeface="Consolas" panose="020B0609020204030204" pitchFamily="49" charset="0"/>
              </a:rPr>
              <a:t> = str(108) </a:t>
            </a:r>
          </a:p>
          <a:p>
            <a:r>
              <a:rPr lang="en-US" altLang="ko-KR" sz="1600" b="1" dirty="0" err="1">
                <a:latin typeface="Consolas" panose="020B0609020204030204" pitchFamily="49" charset="0"/>
              </a:rPr>
              <a:t>iid</a:t>
            </a:r>
            <a:r>
              <a:rPr lang="en-US" altLang="ko-KR" sz="1600" b="1" dirty="0">
                <a:latin typeface="Consolas" panose="020B0609020204030204" pitchFamily="49" charset="0"/>
              </a:rPr>
              <a:t> = str(408)</a:t>
            </a:r>
          </a:p>
          <a:p>
            <a:endParaRPr lang="en-US" altLang="ko-KR" sz="1600" b="1" dirty="0">
              <a:latin typeface="Consolas" panose="020B0609020204030204" pitchFamily="49" charset="0"/>
            </a:endParaRPr>
          </a:p>
          <a:p>
            <a:r>
              <a:rPr lang="en-US" altLang="ko-KR" sz="1600" b="1" dirty="0" err="1">
                <a:latin typeface="Consolas" panose="020B0609020204030204" pitchFamily="49" charset="0"/>
              </a:rPr>
              <a:t>pred</a:t>
            </a:r>
            <a:r>
              <a:rPr lang="en-US" altLang="ko-KR" sz="1600" b="1" dirty="0">
                <a:latin typeface="Consolas" panose="020B0609020204030204" pitchFamily="49" charset="0"/>
              </a:rPr>
              <a:t> = </a:t>
            </a:r>
            <a:r>
              <a:rPr lang="en-US" altLang="ko-KR" sz="1600" b="1" dirty="0" err="1">
                <a:latin typeface="Consolas" panose="020B0609020204030204" pitchFamily="49" charset="0"/>
              </a:rPr>
              <a:t>algo.predict</a:t>
            </a:r>
            <a:r>
              <a:rPr lang="en-US" altLang="ko-KR" sz="1600" b="1" dirty="0">
                <a:latin typeface="Consolas" panose="020B0609020204030204" pitchFamily="49" charset="0"/>
              </a:rPr>
              <a:t>(</a:t>
            </a:r>
            <a:r>
              <a:rPr lang="en-US" altLang="ko-KR" sz="1600" b="1" dirty="0" err="1">
                <a:latin typeface="Consolas" panose="020B0609020204030204" pitchFamily="49" charset="0"/>
              </a:rPr>
              <a:t>uid</a:t>
            </a:r>
            <a:r>
              <a:rPr lang="en-US" altLang="ko-KR" sz="1600" b="1" dirty="0">
                <a:latin typeface="Consolas" panose="020B0609020204030204" pitchFamily="49" charset="0"/>
              </a:rPr>
              <a:t>, </a:t>
            </a:r>
            <a:r>
              <a:rPr lang="en-US" altLang="ko-KR" sz="1600" b="1" dirty="0" err="1">
                <a:latin typeface="Consolas" panose="020B0609020204030204" pitchFamily="49" charset="0"/>
              </a:rPr>
              <a:t>iid</a:t>
            </a:r>
            <a:r>
              <a:rPr lang="en-US" altLang="ko-KR" sz="1600" b="1" dirty="0">
                <a:latin typeface="Consolas" panose="020B0609020204030204" pitchFamily="49" charset="0"/>
              </a:rPr>
              <a:t>, </a:t>
            </a:r>
            <a:r>
              <a:rPr lang="en-US" altLang="ko-KR" sz="1600" b="1" dirty="0" err="1">
                <a:latin typeface="Consolas" panose="020B0609020204030204" pitchFamily="49" charset="0"/>
              </a:rPr>
              <a:t>r_ui</a:t>
            </a:r>
            <a:r>
              <a:rPr lang="en-US" altLang="ko-KR" sz="1600" b="1" dirty="0">
                <a:latin typeface="Consolas" panose="020B0609020204030204" pitchFamily="49" charset="0"/>
              </a:rPr>
              <a:t>=4, verbose=True)</a:t>
            </a:r>
            <a:endParaRPr lang="en-US" altLang="ko-KR" sz="1600" b="1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F80FA91-8502-4DAA-A8E6-A35FD892F8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9212" y="5401222"/>
            <a:ext cx="511492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4709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6" y="608585"/>
            <a:ext cx="6287495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Toy Code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9" name="Shape 388">
            <a:extLst>
              <a:ext uri="{FF2B5EF4-FFF2-40B4-BE49-F238E27FC236}">
                <a16:creationId xmlns:a16="http://schemas.microsoft.com/office/drawing/2014/main" id="{5E7F74FE-EB44-4A06-BC86-9F2074C39BB0}"/>
              </a:ext>
            </a:extLst>
          </p:cNvPr>
          <p:cNvSpPr/>
          <p:nvPr/>
        </p:nvSpPr>
        <p:spPr>
          <a:xfrm>
            <a:off x="2469102" y="1889465"/>
            <a:ext cx="8675147" cy="43334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c="http://schemas.openxmlformats.org/markup-compatibility/2006" xmlns:a14="http://schemas.microsoft.com/office/drawing/2010/main"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pPr>
              <a:lnSpc>
                <a:spcPct val="150000"/>
              </a:lnSpc>
            </a:pPr>
            <a:endParaRPr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2B57A5F-1F6A-4E38-BF96-EE5A66B7B76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8515"/>
          <a:stretch/>
        </p:blipFill>
        <p:spPr>
          <a:xfrm>
            <a:off x="3553887" y="2191639"/>
            <a:ext cx="6505575" cy="377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292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CONTENTS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0" name="Shape 388"/>
          <p:cNvSpPr/>
          <p:nvPr/>
        </p:nvSpPr>
        <p:spPr>
          <a:xfrm>
            <a:off x="2469103" y="2135724"/>
            <a:ext cx="8951372" cy="23545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 lnSpcReduction="10000"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000" b="1" dirty="0"/>
              <a:t>Recommender System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2000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000" b="1" dirty="0"/>
              <a:t>Collaborative Filtering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2000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000" b="1" dirty="0"/>
              <a:t>Challenges</a:t>
            </a:r>
            <a:endParaRPr lang="ko-KR" altLang="en-US" dirty="0"/>
          </a:p>
          <a:p>
            <a:pPr>
              <a:lnSpc>
                <a:spcPct val="150000"/>
              </a:lnSpc>
            </a:pPr>
            <a:endParaRPr dirty="0"/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56902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6" y="608585"/>
            <a:ext cx="6287495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Toy Code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9" name="Shape 388">
            <a:extLst>
              <a:ext uri="{FF2B5EF4-FFF2-40B4-BE49-F238E27FC236}">
                <a16:creationId xmlns:a16="http://schemas.microsoft.com/office/drawing/2014/main" id="{5E7F74FE-EB44-4A06-BC86-9F2074C39BB0}"/>
              </a:ext>
            </a:extLst>
          </p:cNvPr>
          <p:cNvSpPr/>
          <p:nvPr/>
        </p:nvSpPr>
        <p:spPr>
          <a:xfrm>
            <a:off x="2469102" y="1889465"/>
            <a:ext cx="8675147" cy="43334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c="http://schemas.openxmlformats.org/markup-compatibility/2006" xmlns:a14="http://schemas.microsoft.com/office/drawing/2010/main"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pPr>
              <a:lnSpc>
                <a:spcPct val="150000"/>
              </a:lnSpc>
            </a:pPr>
            <a:endParaRPr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C42DF8C-39D2-47DF-97EE-C171275000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2295" y="1736827"/>
            <a:ext cx="553402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582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6" y="608585"/>
            <a:ext cx="6287495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Toy Code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9" name="Shape 388">
            <a:extLst>
              <a:ext uri="{FF2B5EF4-FFF2-40B4-BE49-F238E27FC236}">
                <a16:creationId xmlns:a16="http://schemas.microsoft.com/office/drawing/2014/main" id="{5E7F74FE-EB44-4A06-BC86-9F2074C39BB0}"/>
              </a:ext>
            </a:extLst>
          </p:cNvPr>
          <p:cNvSpPr/>
          <p:nvPr/>
        </p:nvSpPr>
        <p:spPr>
          <a:xfrm>
            <a:off x="2469102" y="1889465"/>
            <a:ext cx="8675147" cy="43334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c="http://schemas.openxmlformats.org/markup-compatibility/2006" xmlns:a14="http://schemas.microsoft.com/office/drawing/2010/main"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pPr>
              <a:lnSpc>
                <a:spcPct val="150000"/>
              </a:lnSpc>
            </a:pPr>
            <a:endParaRPr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F23EF2D-A6BA-4DB6-B5BE-C1F6B8BF04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8554" y="1703270"/>
            <a:ext cx="8675148" cy="465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2151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6" y="608585"/>
            <a:ext cx="6287495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Toy Code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9" name="Shape 388">
            <a:extLst>
              <a:ext uri="{FF2B5EF4-FFF2-40B4-BE49-F238E27FC236}">
                <a16:creationId xmlns:a16="http://schemas.microsoft.com/office/drawing/2014/main" id="{5E7F74FE-EB44-4A06-BC86-9F2074C39BB0}"/>
              </a:ext>
            </a:extLst>
          </p:cNvPr>
          <p:cNvSpPr/>
          <p:nvPr/>
        </p:nvSpPr>
        <p:spPr>
          <a:xfrm>
            <a:off x="2469102" y="1889465"/>
            <a:ext cx="8675147" cy="43334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c="http://schemas.openxmlformats.org/markup-compatibility/2006" xmlns:a14="http://schemas.microsoft.com/office/drawing/2010/main"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pPr>
              <a:lnSpc>
                <a:spcPct val="150000"/>
              </a:lnSpc>
            </a:pP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18E833E-2F40-4DEF-98B9-E367BDE675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3143" y="2274094"/>
            <a:ext cx="4687064" cy="230981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6A9D033-DE46-471A-BC34-A13BDD6B45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4415" y="4781508"/>
            <a:ext cx="6544520" cy="124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3288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6" y="608585"/>
            <a:ext cx="5676919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Challenges</a:t>
            </a:r>
            <a:endParaRPr kumimoji="0" lang="ru-RU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Light"/>
                <a:sym typeface="Helvetica Light"/>
              </a:endParaRPr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Light"/>
                <a:sym typeface="Helvetica Light"/>
              </a:endParaRPr>
            </a:p>
          </p:txBody>
        </p:sp>
      </p:grpSp>
      <p:sp>
        <p:nvSpPr>
          <p:cNvPr id="9" name="Shape 388">
            <a:extLst>
              <a:ext uri="{FF2B5EF4-FFF2-40B4-BE49-F238E27FC236}">
                <a16:creationId xmlns:a16="http://schemas.microsoft.com/office/drawing/2014/main" id="{5E7F74FE-EB44-4A06-BC86-9F2074C39BB0}"/>
              </a:ext>
            </a:extLst>
          </p:cNvPr>
          <p:cNvSpPr/>
          <p:nvPr/>
        </p:nvSpPr>
        <p:spPr>
          <a:xfrm>
            <a:off x="2469102" y="2135723"/>
            <a:ext cx="8675147" cy="40871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342900" indent="-342900">
              <a:buFont typeface="Arial"/>
              <a:buNone/>
              <a:defRPr/>
            </a:pPr>
            <a:r>
              <a:rPr lang="ko-KR" altLang="en-US" sz="2000" b="1" dirty="0"/>
              <a:t> </a:t>
            </a:r>
            <a:r>
              <a:rPr lang="en-US" altLang="ko-KR" sz="2000" b="1" dirty="0"/>
              <a:t>1. Data Sparsity</a:t>
            </a:r>
          </a:p>
          <a:p>
            <a:pPr marL="342900" indent="-342900">
              <a:buFont typeface="Arial"/>
              <a:buNone/>
              <a:defRPr/>
            </a:pPr>
            <a:endParaRPr lang="en-US" altLang="ko-KR" sz="2000" b="1" dirty="0"/>
          </a:p>
          <a:p>
            <a:pPr marL="342900" indent="-342900">
              <a:buFont typeface="Arial"/>
              <a:buNone/>
              <a:defRPr/>
            </a:pPr>
            <a:r>
              <a:rPr lang="en-US" altLang="ko-KR" sz="2000" b="1" dirty="0"/>
              <a:t> 2. Scalability</a:t>
            </a:r>
          </a:p>
          <a:p>
            <a:pPr marL="342900" indent="-342900">
              <a:buFont typeface="Arial"/>
              <a:buNone/>
              <a:defRPr/>
            </a:pPr>
            <a:endParaRPr lang="en-US" altLang="ko-KR" sz="2000" b="1" dirty="0"/>
          </a:p>
          <a:p>
            <a:pPr marL="342900" indent="-342900">
              <a:buFont typeface="Arial"/>
              <a:buNone/>
              <a:defRPr/>
            </a:pPr>
            <a:r>
              <a:rPr lang="en-US" altLang="ko-KR" sz="2000" b="1" dirty="0"/>
              <a:t> 3. Synonyms</a:t>
            </a:r>
          </a:p>
          <a:p>
            <a:pPr marL="342900" indent="-342900">
              <a:buFont typeface="Arial"/>
              <a:buNone/>
              <a:defRPr/>
            </a:pPr>
            <a:endParaRPr lang="en-US" altLang="ko-KR" sz="2000" b="1" dirty="0"/>
          </a:p>
          <a:p>
            <a:pPr marL="342900" indent="-342900">
              <a:buFont typeface="Arial"/>
              <a:buNone/>
              <a:defRPr/>
            </a:pPr>
            <a:r>
              <a:rPr lang="en-US" altLang="ko-KR" sz="2000" b="1" dirty="0"/>
              <a:t> 4. Gray Sheep / Black Sheep</a:t>
            </a:r>
          </a:p>
          <a:p>
            <a:pPr marL="342900" indent="-342900">
              <a:buFont typeface="Arial"/>
              <a:buNone/>
              <a:defRPr/>
            </a:pPr>
            <a:endParaRPr lang="en-US" altLang="ko-KR" sz="2000" b="1" dirty="0"/>
          </a:p>
          <a:p>
            <a:pPr marL="342900" indent="-342900">
              <a:buFont typeface="Arial"/>
              <a:buNone/>
              <a:defRPr/>
            </a:pPr>
            <a:r>
              <a:rPr lang="en-US" altLang="ko-KR" sz="2000" b="1" dirty="0"/>
              <a:t> 5.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Shilling Attacks</a:t>
            </a:r>
          </a:p>
          <a:p>
            <a:pPr marL="342900" indent="-342900">
              <a:buFont typeface="Arial"/>
              <a:buNone/>
              <a:defRPr/>
            </a:pPr>
            <a:endParaRPr lang="en-US" altLang="ko-KR" sz="2000" b="1" dirty="0"/>
          </a:p>
          <a:p>
            <a:pPr marL="342900" indent="-342900">
              <a:buFont typeface="Arial"/>
              <a:buNone/>
              <a:defRPr/>
            </a:pPr>
            <a:r>
              <a:rPr lang="en-US" altLang="ko-KR" sz="2000" b="1" dirty="0"/>
              <a:t> 6. Diversity</a:t>
            </a:r>
          </a:p>
        </p:txBody>
      </p:sp>
    </p:spTree>
    <p:extLst>
      <p:ext uri="{BB962C8B-B14F-4D97-AF65-F5344CB8AC3E}">
        <p14:creationId xmlns:p14="http://schemas.microsoft.com/office/powerpoint/2010/main" val="34499071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6" y="608585"/>
            <a:ext cx="5676919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Challenges</a:t>
            </a:r>
            <a:endParaRPr kumimoji="0" lang="ru-RU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Light"/>
                <a:sym typeface="Helvetica Light"/>
              </a:endParaRPr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Light"/>
                <a:sym typeface="Helvetica Light"/>
              </a:endParaRPr>
            </a:p>
          </p:txBody>
        </p:sp>
      </p:grpSp>
      <p:sp>
        <p:nvSpPr>
          <p:cNvPr id="9" name="Shape 388">
            <a:extLst>
              <a:ext uri="{FF2B5EF4-FFF2-40B4-BE49-F238E27FC236}">
                <a16:creationId xmlns:a16="http://schemas.microsoft.com/office/drawing/2014/main" id="{5E7F74FE-EB44-4A06-BC86-9F2074C39BB0}"/>
              </a:ext>
            </a:extLst>
          </p:cNvPr>
          <p:cNvSpPr/>
          <p:nvPr/>
        </p:nvSpPr>
        <p:spPr>
          <a:xfrm>
            <a:off x="2469102" y="2135723"/>
            <a:ext cx="8675147" cy="40871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342900" indent="-342900">
              <a:buFont typeface="Arial"/>
              <a:buNone/>
              <a:defRPr/>
            </a:pPr>
            <a:r>
              <a:rPr lang="ko-KR" altLang="en-US" sz="2000" b="1" dirty="0"/>
              <a:t> </a:t>
            </a:r>
            <a:r>
              <a:rPr lang="en-US" altLang="ko-KR" sz="2000" b="1" dirty="0"/>
              <a:t>1. Data Sparsity</a:t>
            </a:r>
          </a:p>
          <a:p>
            <a:pPr marL="342900" indent="-342900">
              <a:buFont typeface="Arial"/>
              <a:buNone/>
              <a:defRPr/>
            </a:pPr>
            <a:endParaRPr lang="en-US" altLang="ko-KR" sz="2000" dirty="0"/>
          </a:p>
          <a:p>
            <a:pPr marL="342900" indent="-342900">
              <a:buFont typeface="Arial"/>
              <a:buNone/>
              <a:defRPr/>
            </a:pPr>
            <a:endParaRPr lang="en-US" altLang="ko-KR" sz="20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9A62A4F-C28B-4BC7-8E16-331B3D69E4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768055"/>
              </p:ext>
            </p:extLst>
          </p:nvPr>
        </p:nvGraphicFramePr>
        <p:xfrm>
          <a:off x="2742675" y="3279986"/>
          <a:ext cx="8128000" cy="2438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73107858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401999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774389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2527054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3438576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843597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8676131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809346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3438769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71103326"/>
                    </a:ext>
                  </a:extLst>
                </a:gridCol>
              </a:tblGrid>
              <a:tr h="890423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Movie1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Movie2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Movie3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Movie4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Movie5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Movie6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Movie7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Movie8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Movie9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679957"/>
                  </a:ext>
                </a:extLst>
              </a:tr>
              <a:tr h="515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User1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4.5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34915"/>
                  </a:ext>
                </a:extLst>
              </a:tr>
              <a:tr h="515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User2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4.5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253103"/>
                  </a:ext>
                </a:extLst>
              </a:tr>
              <a:tr h="515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new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206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655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6" y="608585"/>
            <a:ext cx="5676919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Challenges</a:t>
            </a:r>
            <a:endParaRPr kumimoji="0" lang="ru-RU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Light"/>
                <a:sym typeface="Helvetica Light"/>
              </a:endParaRPr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Light"/>
                <a:sym typeface="Helvetica Light"/>
              </a:endParaRPr>
            </a:p>
          </p:txBody>
        </p:sp>
      </p:grpSp>
      <p:sp>
        <p:nvSpPr>
          <p:cNvPr id="9" name="Shape 388">
            <a:extLst>
              <a:ext uri="{FF2B5EF4-FFF2-40B4-BE49-F238E27FC236}">
                <a16:creationId xmlns:a16="http://schemas.microsoft.com/office/drawing/2014/main" id="{5E7F74FE-EB44-4A06-BC86-9F2074C39BB0}"/>
              </a:ext>
            </a:extLst>
          </p:cNvPr>
          <p:cNvSpPr/>
          <p:nvPr/>
        </p:nvSpPr>
        <p:spPr>
          <a:xfrm>
            <a:off x="2469102" y="2135723"/>
            <a:ext cx="8675147" cy="40871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342900" indent="-342900">
              <a:buFont typeface="Arial"/>
              <a:buNone/>
              <a:defRPr/>
            </a:pPr>
            <a:r>
              <a:rPr lang="ko-KR" altLang="en-US" sz="2000" b="1" dirty="0"/>
              <a:t> </a:t>
            </a:r>
            <a:r>
              <a:rPr lang="en-US" altLang="ko-KR" sz="2000" b="1" dirty="0"/>
              <a:t>2. Scalability</a:t>
            </a:r>
          </a:p>
          <a:p>
            <a:pPr marL="342900" indent="-342900">
              <a:buFont typeface="Arial"/>
              <a:buNone/>
              <a:defRPr/>
            </a:pPr>
            <a:endParaRPr lang="en-US" altLang="ko-KR" sz="2000" dirty="0"/>
          </a:p>
          <a:p>
            <a:pPr marL="342900" indent="-342900">
              <a:buFont typeface="Arial"/>
              <a:buNone/>
              <a:defRPr/>
            </a:pPr>
            <a:endParaRPr lang="en-US" altLang="ko-KR" sz="20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7961295-0DD0-4C14-8093-358DC69D03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725212" y="2927560"/>
            <a:ext cx="816292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9655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6" y="608585"/>
            <a:ext cx="5676919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Challenges</a:t>
            </a:r>
            <a:endParaRPr kumimoji="0" lang="ru-RU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Light"/>
                <a:sym typeface="Helvetica Light"/>
              </a:endParaRPr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Light"/>
                <a:sym typeface="Helvetica Light"/>
              </a:endParaRPr>
            </a:p>
          </p:txBody>
        </p:sp>
      </p:grpSp>
      <p:sp>
        <p:nvSpPr>
          <p:cNvPr id="9" name="Shape 388">
            <a:extLst>
              <a:ext uri="{FF2B5EF4-FFF2-40B4-BE49-F238E27FC236}">
                <a16:creationId xmlns:a16="http://schemas.microsoft.com/office/drawing/2014/main" id="{5E7F74FE-EB44-4A06-BC86-9F2074C39BB0}"/>
              </a:ext>
            </a:extLst>
          </p:cNvPr>
          <p:cNvSpPr/>
          <p:nvPr/>
        </p:nvSpPr>
        <p:spPr>
          <a:xfrm>
            <a:off x="2469102" y="2135723"/>
            <a:ext cx="8675147" cy="40871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 lnSpcReduction="10000"/>
          </a:bodyPr>
          <a:lstStyle/>
          <a:p>
            <a:pPr marL="342900" indent="-342900">
              <a:lnSpc>
                <a:spcPct val="150000"/>
              </a:lnSpc>
              <a:buFont typeface="Arial"/>
              <a:buNone/>
              <a:defRPr/>
            </a:pPr>
            <a:r>
              <a:rPr lang="ko-KR" altLang="en-US" sz="2000" b="1" dirty="0"/>
              <a:t> </a:t>
            </a:r>
            <a:r>
              <a:rPr lang="en-US" altLang="ko-KR" sz="2000" b="1" dirty="0"/>
              <a:t>3. Synonyms</a:t>
            </a:r>
          </a:p>
          <a:p>
            <a:pPr marL="342900" indent="-342900">
              <a:lnSpc>
                <a:spcPct val="150000"/>
              </a:lnSpc>
              <a:buFont typeface="Arial"/>
              <a:buNone/>
              <a:defRPr/>
            </a:pPr>
            <a:endParaRPr lang="en-US" altLang="ko-KR" sz="20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000" dirty="0"/>
              <a:t>Synonyms refers to the tendency of a number of the same or very similar items to have different names or entries.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0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000" dirty="0"/>
              <a:t>Most recommender systems are unable to discover this latent association and thus treat these products differently.</a:t>
            </a:r>
          </a:p>
          <a:p>
            <a:pPr marL="342900" indent="-342900">
              <a:lnSpc>
                <a:spcPct val="150000"/>
              </a:lnSpc>
              <a:buFont typeface="Arial"/>
              <a:buNone/>
              <a:defRPr/>
            </a:pPr>
            <a:r>
              <a:rPr lang="en-US" altLang="ko-KR" sz="2000" dirty="0"/>
              <a:t> </a:t>
            </a:r>
          </a:p>
          <a:p>
            <a:pPr marL="342900" indent="-342900">
              <a:lnSpc>
                <a:spcPct val="150000"/>
              </a:lnSpc>
              <a:buFont typeface="Arial"/>
              <a:buNone/>
              <a:defRPr/>
            </a:pPr>
            <a:r>
              <a:rPr lang="en-US" altLang="ko-KR" sz="2000" dirty="0"/>
              <a:t> ex) </a:t>
            </a:r>
            <a:r>
              <a:rPr lang="en-US" altLang="ko-KR" sz="2000" b="1" dirty="0"/>
              <a:t>Children film != Children movie</a:t>
            </a:r>
          </a:p>
          <a:p>
            <a:pPr marL="342900" indent="-342900">
              <a:lnSpc>
                <a:spcPct val="150000"/>
              </a:lnSpc>
              <a:buFont typeface="Arial"/>
              <a:buNone/>
              <a:defRPr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Arial"/>
              <a:buNone/>
              <a:defRPr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906034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6" y="608585"/>
            <a:ext cx="5676919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Challenges</a:t>
            </a:r>
            <a:endParaRPr kumimoji="0" lang="ru-RU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Light"/>
                <a:sym typeface="Helvetica Light"/>
              </a:endParaRPr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Light"/>
                <a:sym typeface="Helvetica Light"/>
              </a:endParaRPr>
            </a:p>
          </p:txBody>
        </p:sp>
      </p:grpSp>
      <p:sp>
        <p:nvSpPr>
          <p:cNvPr id="9" name="Shape 388">
            <a:extLst>
              <a:ext uri="{FF2B5EF4-FFF2-40B4-BE49-F238E27FC236}">
                <a16:creationId xmlns:a16="http://schemas.microsoft.com/office/drawing/2014/main" id="{5E7F74FE-EB44-4A06-BC86-9F2074C39BB0}"/>
              </a:ext>
            </a:extLst>
          </p:cNvPr>
          <p:cNvSpPr/>
          <p:nvPr/>
        </p:nvSpPr>
        <p:spPr>
          <a:xfrm>
            <a:off x="2469102" y="2135723"/>
            <a:ext cx="8675147" cy="40871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342900" indent="-342900">
              <a:lnSpc>
                <a:spcPct val="150000"/>
              </a:lnSpc>
              <a:buFont typeface="Arial"/>
              <a:buNone/>
              <a:defRPr/>
            </a:pPr>
            <a:r>
              <a:rPr lang="ko-KR" altLang="en-US" sz="2000" b="1" dirty="0"/>
              <a:t> </a:t>
            </a:r>
            <a:r>
              <a:rPr lang="en-US" altLang="ko-KR" sz="2000" b="1" dirty="0"/>
              <a:t>4. Gray Sheep / Black Sheep</a:t>
            </a:r>
          </a:p>
          <a:p>
            <a:pPr marL="342900" indent="-342900">
              <a:lnSpc>
                <a:spcPct val="150000"/>
              </a:lnSpc>
              <a:buFont typeface="Arial"/>
              <a:buNone/>
              <a:defRPr/>
            </a:pPr>
            <a:endParaRPr lang="en-US" altLang="ko-KR" sz="20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000" dirty="0"/>
              <a:t>Black sheep are the group whose idiosyncratic tastes make recommendations nearly impossible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0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000" dirty="0"/>
              <a:t>Gray sheep is the opposite</a:t>
            </a:r>
          </a:p>
          <a:p>
            <a:pPr marL="342900" indent="-342900">
              <a:lnSpc>
                <a:spcPct val="150000"/>
              </a:lnSpc>
              <a:buFont typeface="Arial"/>
              <a:buNone/>
              <a:defRPr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Arial"/>
              <a:buNone/>
              <a:defRPr/>
            </a:pPr>
            <a:endParaRPr lang="en-US" altLang="ko-KR" sz="2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FCD4ADB-ADAB-44C1-A66C-E72616AB65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805791" y="4150207"/>
            <a:ext cx="3338458" cy="207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7226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6" y="608585"/>
            <a:ext cx="5676919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Challenges</a:t>
            </a:r>
            <a:endParaRPr kumimoji="0" lang="ru-RU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Light"/>
                <a:sym typeface="Helvetica Light"/>
              </a:endParaRPr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Light"/>
                <a:sym typeface="Helvetica Light"/>
              </a:endParaRPr>
            </a:p>
          </p:txBody>
        </p:sp>
      </p:grpSp>
      <p:sp>
        <p:nvSpPr>
          <p:cNvPr id="9" name="Shape 388">
            <a:extLst>
              <a:ext uri="{FF2B5EF4-FFF2-40B4-BE49-F238E27FC236}">
                <a16:creationId xmlns:a16="http://schemas.microsoft.com/office/drawing/2014/main" id="{5E7F74FE-EB44-4A06-BC86-9F2074C39BB0}"/>
              </a:ext>
            </a:extLst>
          </p:cNvPr>
          <p:cNvSpPr/>
          <p:nvPr/>
        </p:nvSpPr>
        <p:spPr>
          <a:xfrm>
            <a:off x="2469102" y="2135723"/>
            <a:ext cx="8675147" cy="40871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 fontScale="92500"/>
          </a:bodyPr>
          <a:lstStyle/>
          <a:p>
            <a:pPr marL="342900" indent="-342900">
              <a:lnSpc>
                <a:spcPct val="150000"/>
              </a:lnSpc>
              <a:buFont typeface="Arial"/>
              <a:buNone/>
              <a:defRPr/>
            </a:pPr>
            <a:r>
              <a:rPr lang="ko-KR" altLang="en-US" sz="2000" b="1" dirty="0"/>
              <a:t> </a:t>
            </a:r>
            <a:r>
              <a:rPr lang="en-US" altLang="ko-KR" sz="2000" b="1" dirty="0"/>
              <a:t>5. Shilling Attacks</a:t>
            </a:r>
          </a:p>
          <a:p>
            <a:pPr marL="342900" indent="-342900">
              <a:lnSpc>
                <a:spcPct val="150000"/>
              </a:lnSpc>
              <a:buFont typeface="Arial"/>
              <a:buNone/>
              <a:defRPr/>
            </a:pPr>
            <a:endParaRPr lang="en-US" altLang="ko-KR" sz="20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000" dirty="0"/>
              <a:t>Malicious users may influence the system by inserting biased data into the system, in order to push the prediction of some targeted items.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0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000" dirty="0"/>
              <a:t>Agents called shills are hired to manipulate the system by giving false opinion.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0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000" dirty="0"/>
              <a:t>Such attacks may mess up the objectivity and accuracy of the system.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Arial"/>
              <a:buNone/>
              <a:defRPr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Arial"/>
              <a:buNone/>
              <a:defRPr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1516915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6" y="608585"/>
            <a:ext cx="5676919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Challenges</a:t>
            </a:r>
            <a:endParaRPr kumimoji="0" lang="ru-RU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Light"/>
                <a:sym typeface="Helvetica Light"/>
              </a:endParaRPr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Light"/>
                <a:sym typeface="Helvetica Light"/>
              </a:endParaRPr>
            </a:p>
          </p:txBody>
        </p:sp>
      </p:grpSp>
      <p:sp>
        <p:nvSpPr>
          <p:cNvPr id="9" name="Shape 388">
            <a:extLst>
              <a:ext uri="{FF2B5EF4-FFF2-40B4-BE49-F238E27FC236}">
                <a16:creationId xmlns:a16="http://schemas.microsoft.com/office/drawing/2014/main" id="{5E7F74FE-EB44-4A06-BC86-9F2074C39BB0}"/>
              </a:ext>
            </a:extLst>
          </p:cNvPr>
          <p:cNvSpPr/>
          <p:nvPr/>
        </p:nvSpPr>
        <p:spPr>
          <a:xfrm>
            <a:off x="2469102" y="2135723"/>
            <a:ext cx="8675147" cy="40871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342900" indent="-342900">
              <a:lnSpc>
                <a:spcPct val="150000"/>
              </a:lnSpc>
              <a:buFont typeface="Arial"/>
              <a:buNone/>
              <a:defRPr/>
            </a:pPr>
            <a:r>
              <a:rPr lang="en-US" altLang="ko-KR" sz="2000" b="1" dirty="0"/>
              <a:t> 6. Diversity</a:t>
            </a:r>
          </a:p>
          <a:p>
            <a:pPr marL="342900" indent="-342900">
              <a:lnSpc>
                <a:spcPct val="150000"/>
              </a:lnSpc>
              <a:buFont typeface="Arial"/>
              <a:buNone/>
              <a:defRPr/>
            </a:pPr>
            <a:endParaRPr lang="en-US" altLang="ko-KR" sz="20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000" dirty="0"/>
              <a:t>Collaborative filters are expected to increase diversity because they help us discover new products.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0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000" dirty="0"/>
              <a:t>Some algorithms, however, may unintentionally do the opposite.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0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000" dirty="0"/>
              <a:t>This can lead to rich-get-richer, poor get poorer effect</a:t>
            </a:r>
          </a:p>
          <a:p>
            <a:pPr marL="342900" indent="-342900">
              <a:lnSpc>
                <a:spcPct val="150000"/>
              </a:lnSpc>
              <a:buFont typeface="Arial"/>
              <a:buNone/>
              <a:defRPr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Arial"/>
              <a:buNone/>
              <a:defRPr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167049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6" y="608585"/>
            <a:ext cx="4604023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Recall</a:t>
            </a:r>
            <a:r>
              <a:rPr lang="ko-KR" altLang="en-US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 </a:t>
            </a:r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:</a:t>
            </a:r>
            <a:r>
              <a:rPr lang="ko-KR" altLang="en-US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 </a:t>
            </a:r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GOAL OF PROJECT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14" name="Shape 388">
            <a:extLst>
              <a:ext uri="{FF2B5EF4-FFF2-40B4-BE49-F238E27FC236}">
                <a16:creationId xmlns:a16="http://schemas.microsoft.com/office/drawing/2014/main" id="{13DC473B-7B99-4F9E-8D55-A7C305BB77FC}"/>
              </a:ext>
            </a:extLst>
          </p:cNvPr>
          <p:cNvSpPr/>
          <p:nvPr/>
        </p:nvSpPr>
        <p:spPr>
          <a:xfrm>
            <a:off x="2469102" y="2135723"/>
            <a:ext cx="8675147" cy="40871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/>
              <a:t>Making </a:t>
            </a:r>
            <a:r>
              <a:rPr lang="en-US" altLang="ko-KR" sz="2400" dirty="0">
                <a:solidFill>
                  <a:srgbClr val="FF0000"/>
                </a:solidFill>
              </a:rPr>
              <a:t>recommender system</a:t>
            </a:r>
            <a:r>
              <a:rPr lang="en-US" altLang="ko-KR" sz="2400" dirty="0"/>
              <a:t> for viewers at particular time periods in succession to previous research</a:t>
            </a:r>
          </a:p>
          <a:p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/>
              <a:t>To</a:t>
            </a:r>
            <a:r>
              <a:rPr lang="ko-KR" altLang="en-US" sz="2400" dirty="0"/>
              <a:t> </a:t>
            </a:r>
            <a:r>
              <a:rPr lang="en-US" altLang="ko-KR" sz="2400" dirty="0"/>
              <a:t>achieve our goal, we will use watching data of IPTV users.</a:t>
            </a:r>
            <a:endParaRPr lang="ko-KR" altLang="en-US" sz="2400" dirty="0"/>
          </a:p>
          <a:p>
            <a:pPr>
              <a:lnSpc>
                <a:spcPct val="150000"/>
              </a:lnSpc>
            </a:pPr>
            <a:endParaRPr lang="ko-KR" altLang="en-US" sz="1600" dirty="0"/>
          </a:p>
          <a:p>
            <a:pPr>
              <a:lnSpc>
                <a:spcPct val="15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33183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SUMMARY</a:t>
            </a:r>
            <a:endParaRPr kumimoji="0" lang="ru-RU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0" name="Shape 388"/>
          <p:cNvSpPr/>
          <p:nvPr/>
        </p:nvSpPr>
        <p:spPr>
          <a:xfrm>
            <a:off x="2469103" y="2135724"/>
            <a:ext cx="8951372" cy="23545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 lnSpcReduction="10000"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Recommender System</a:t>
            </a: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Collaborative Filtering</a:t>
            </a: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Challenges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Light"/>
                <a:sym typeface="Helvetica Light"/>
              </a:endParaRPr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Light"/>
                <a:sym typeface="Helvetica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33767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CHECKPOINT</a:t>
            </a:r>
            <a:endParaRPr kumimoji="0" lang="ru-RU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0" name="Shape 388"/>
          <p:cNvSpPr/>
          <p:nvPr/>
        </p:nvSpPr>
        <p:spPr>
          <a:xfrm>
            <a:off x="2469103" y="2135724"/>
            <a:ext cx="8951372" cy="23545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Deep Learning in recommender system?</a:t>
            </a: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ko-KR" sz="2000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How to find appropriate N value in CF?</a:t>
            </a: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ko-KR" sz="2000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Light"/>
                <a:sym typeface="Helvetica Light"/>
              </a:endParaRPr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Light"/>
                <a:sym typeface="Helvetica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80440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8125" y="260224"/>
            <a:ext cx="11696699" cy="6331076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06804" y="2416233"/>
            <a:ext cx="2988896" cy="69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/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573454" y="469860"/>
            <a:ext cx="4714624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en-US" altLang="ko-KR" spc="3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FINISH</a:t>
            </a:r>
          </a:p>
          <a:p>
            <a:pPr eaLnBrk="1" hangingPunct="1"/>
            <a:r>
              <a:rPr lang="en-US" altLang="ko-KR" spc="3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OUR</a:t>
            </a:r>
            <a:br>
              <a:rPr lang="en-US" altLang="ko-KR" spc="3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</a:br>
            <a:r>
              <a:rPr lang="en-US" altLang="ko-KR" spc="3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PRESENTATION</a:t>
            </a:r>
            <a:br>
              <a:rPr lang="en-US" altLang="ko-KR" b="1" spc="3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</a:br>
            <a:r>
              <a:rPr lang="en-US" altLang="ko-KR" b="1" spc="3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THANK YOU</a:t>
            </a:r>
            <a:endParaRPr lang="ru-RU" altLang="ko-KR" b="1" spc="3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042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Recall : MAIN TASK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14" name="Shape 388">
            <a:extLst>
              <a:ext uri="{FF2B5EF4-FFF2-40B4-BE49-F238E27FC236}">
                <a16:creationId xmlns:a16="http://schemas.microsoft.com/office/drawing/2014/main" id="{13DC473B-7B99-4F9E-8D55-A7C305BB77FC}"/>
              </a:ext>
            </a:extLst>
          </p:cNvPr>
          <p:cNvSpPr/>
          <p:nvPr/>
        </p:nvSpPr>
        <p:spPr>
          <a:xfrm>
            <a:off x="2469102" y="2135723"/>
            <a:ext cx="9409220" cy="40871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Clustering watching data, using K-means algorithm and K-NN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Implement recommender system using collaborative filtering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Performance checking, drawing 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772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6" y="608585"/>
            <a:ext cx="6176791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Definition : Recommender System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14" name="Shape 388">
            <a:extLst>
              <a:ext uri="{FF2B5EF4-FFF2-40B4-BE49-F238E27FC236}">
                <a16:creationId xmlns:a16="http://schemas.microsoft.com/office/drawing/2014/main" id="{13DC473B-7B99-4F9E-8D55-A7C305BB77FC}"/>
              </a:ext>
            </a:extLst>
          </p:cNvPr>
          <p:cNvSpPr/>
          <p:nvPr/>
        </p:nvSpPr>
        <p:spPr>
          <a:xfrm>
            <a:off x="2469102" y="2135723"/>
            <a:ext cx="8675147" cy="40871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 fontScale="92500"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Subclass of information filtering system that seeks to predict the rating or preference a user would give to an item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Several approaches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Content-based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Collaborative Filtering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Hybrid</a:t>
            </a:r>
          </a:p>
        </p:txBody>
      </p:sp>
    </p:spTree>
    <p:extLst>
      <p:ext uri="{BB962C8B-B14F-4D97-AF65-F5344CB8AC3E}">
        <p14:creationId xmlns:p14="http://schemas.microsoft.com/office/powerpoint/2010/main" val="3805605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Examples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pic>
        <p:nvPicPr>
          <p:cNvPr id="10" name="Picture 4" descr="twitter hashtag recommendation에 대한 이미지 검색결과">
            <a:extLst>
              <a:ext uri="{FF2B5EF4-FFF2-40B4-BE49-F238E27FC236}">
                <a16:creationId xmlns:a16="http://schemas.microsoft.com/office/drawing/2014/main" id="{0A417B6F-42E5-478A-98D2-9050E70EAF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6" t="32154" r="4020" b="12758"/>
          <a:stretch/>
        </p:blipFill>
        <p:spPr bwMode="auto">
          <a:xfrm>
            <a:off x="2706915" y="4088821"/>
            <a:ext cx="4099761" cy="23533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amazon product recommendation에 대한 이미지 검색결과">
            <a:extLst>
              <a:ext uri="{FF2B5EF4-FFF2-40B4-BE49-F238E27FC236}">
                <a16:creationId xmlns:a16="http://schemas.microsoft.com/office/drawing/2014/main" id="{87B53BFB-7E40-4578-83B1-EE8002A6B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420" y="1837713"/>
            <a:ext cx="5638299" cy="20006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spotify music recommendation에 대한 이미지 검색결과">
            <a:extLst>
              <a:ext uri="{FF2B5EF4-FFF2-40B4-BE49-F238E27FC236}">
                <a16:creationId xmlns:a16="http://schemas.microsoft.com/office/drawing/2014/main" id="{559480BE-49D9-4421-9F8B-3E5BC8E00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3263" y="2769178"/>
            <a:ext cx="5048251" cy="33591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2420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6" y="608585"/>
            <a:ext cx="6262135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Definition : Collaborative Filtering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14" name="Shape 388">
            <a:extLst>
              <a:ext uri="{FF2B5EF4-FFF2-40B4-BE49-F238E27FC236}">
                <a16:creationId xmlns:a16="http://schemas.microsoft.com/office/drawing/2014/main" id="{13DC473B-7B99-4F9E-8D55-A7C305BB77FC}"/>
              </a:ext>
            </a:extLst>
          </p:cNvPr>
          <p:cNvSpPr/>
          <p:nvPr/>
        </p:nvSpPr>
        <p:spPr>
          <a:xfrm>
            <a:off x="2469102" y="2135723"/>
            <a:ext cx="8675147" cy="40871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Collaborative Filtering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Based on </a:t>
            </a:r>
            <a:r>
              <a:rPr lang="en-US" altLang="ko-KR" sz="2000" dirty="0">
                <a:solidFill>
                  <a:srgbClr val="FF0000"/>
                </a:solidFill>
              </a:rPr>
              <a:t>similar users</a:t>
            </a:r>
            <a:r>
              <a:rPr lang="en-US" altLang="ko-KR" sz="2000" dirty="0"/>
              <a:t>, the recommendation system effectively recommend the items that the target user has not evaluated.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600" dirty="0"/>
          </a:p>
          <a:p>
            <a:pPr>
              <a:lnSpc>
                <a:spcPct val="15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6264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Example of CF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14" name="Shape 388">
            <a:extLst>
              <a:ext uri="{FF2B5EF4-FFF2-40B4-BE49-F238E27FC236}">
                <a16:creationId xmlns:a16="http://schemas.microsoft.com/office/drawing/2014/main" id="{13DC473B-7B99-4F9E-8D55-A7C305BB77FC}"/>
              </a:ext>
            </a:extLst>
          </p:cNvPr>
          <p:cNvSpPr/>
          <p:nvPr/>
        </p:nvSpPr>
        <p:spPr>
          <a:xfrm>
            <a:off x="2469102" y="2135723"/>
            <a:ext cx="8675147" cy="40871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>
              <a:lnSpc>
                <a:spcPct val="150000"/>
              </a:lnSpc>
            </a:pPr>
            <a:endParaRPr dirty="0"/>
          </a:p>
        </p:txBody>
      </p:sp>
      <p:pic>
        <p:nvPicPr>
          <p:cNvPr id="2050" name="Picture 2" descr="ìí ìì¹ í¬ì¤í°ì ëí ì´ë¯¸ì§ ê²ìê²°ê³¼">
            <a:extLst>
              <a:ext uri="{FF2B5EF4-FFF2-40B4-BE49-F238E27FC236}">
                <a16:creationId xmlns:a16="http://schemas.microsoft.com/office/drawing/2014/main" id="{F2EF6AEC-D307-45FA-90FD-747083F02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325" y="1944949"/>
            <a:ext cx="1147353" cy="1640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676C934-65E6-4523-916A-DED800EF92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257" y="4907865"/>
            <a:ext cx="973902" cy="122433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9BDD413-C271-4AE6-BA41-D74F9537F5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159" y="5030299"/>
            <a:ext cx="968336" cy="1101900"/>
          </a:xfrm>
          <a:prstGeom prst="rect">
            <a:avLst/>
          </a:prstGeom>
        </p:spPr>
      </p:pic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72B13A1F-AF4E-47F1-A12D-4089EF2BED0E}"/>
              </a:ext>
            </a:extLst>
          </p:cNvPr>
          <p:cNvCxnSpPr>
            <a:cxnSpLocks/>
            <a:stCxn id="15" idx="0"/>
            <a:endCxn id="2050" idx="2"/>
          </p:cNvCxnSpPr>
          <p:nvPr/>
        </p:nvCxnSpPr>
        <p:spPr>
          <a:xfrm flipH="1" flipV="1">
            <a:off x="4198002" y="3585664"/>
            <a:ext cx="1004206" cy="1322201"/>
          </a:xfrm>
          <a:prstGeom prst="straightConnector1">
            <a:avLst/>
          </a:prstGeom>
          <a:ln w="34925">
            <a:solidFill>
              <a:srgbClr val="B883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F0B9016-0296-46BF-9A06-86113593EC70}"/>
              </a:ext>
            </a:extLst>
          </p:cNvPr>
          <p:cNvCxnSpPr>
            <a:cxnSpLocks/>
            <a:stCxn id="15" idx="0"/>
            <a:endCxn id="1032" idx="2"/>
          </p:cNvCxnSpPr>
          <p:nvPr/>
        </p:nvCxnSpPr>
        <p:spPr>
          <a:xfrm flipV="1">
            <a:off x="5202208" y="3586193"/>
            <a:ext cx="604442" cy="1321672"/>
          </a:xfrm>
          <a:prstGeom prst="straightConnector1">
            <a:avLst/>
          </a:prstGeom>
          <a:ln w="34925">
            <a:solidFill>
              <a:srgbClr val="B883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A109C93-ABC5-4D53-88C7-702B7341278B}"/>
              </a:ext>
            </a:extLst>
          </p:cNvPr>
          <p:cNvCxnSpPr>
            <a:cxnSpLocks/>
            <a:stCxn id="15" idx="0"/>
            <a:endCxn id="1026" idx="2"/>
          </p:cNvCxnSpPr>
          <p:nvPr/>
        </p:nvCxnSpPr>
        <p:spPr>
          <a:xfrm flipV="1">
            <a:off x="5202208" y="3591907"/>
            <a:ext cx="3660862" cy="1315958"/>
          </a:xfrm>
          <a:prstGeom prst="straightConnector1">
            <a:avLst/>
          </a:prstGeom>
          <a:ln w="34925">
            <a:solidFill>
              <a:srgbClr val="B883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F96F7E2-B599-4D11-B9FD-307EC2018373}"/>
              </a:ext>
            </a:extLst>
          </p:cNvPr>
          <p:cNvCxnSpPr>
            <a:cxnSpLocks/>
            <a:stCxn id="16" idx="0"/>
            <a:endCxn id="2050" idx="2"/>
          </p:cNvCxnSpPr>
          <p:nvPr/>
        </p:nvCxnSpPr>
        <p:spPr>
          <a:xfrm flipH="1" flipV="1">
            <a:off x="4198002" y="3585664"/>
            <a:ext cx="3676325" cy="1444635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83DF51B-4264-4A45-A62C-743E83398C32}"/>
              </a:ext>
            </a:extLst>
          </p:cNvPr>
          <p:cNvCxnSpPr>
            <a:cxnSpLocks/>
            <a:stCxn id="16" idx="0"/>
            <a:endCxn id="1032" idx="2"/>
          </p:cNvCxnSpPr>
          <p:nvPr/>
        </p:nvCxnSpPr>
        <p:spPr>
          <a:xfrm flipH="1" flipV="1">
            <a:off x="5806650" y="3586193"/>
            <a:ext cx="2067677" cy="1444106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2A84DDD-03C2-4BDF-97BD-188304F8AFDF}"/>
              </a:ext>
            </a:extLst>
          </p:cNvPr>
          <p:cNvCxnSpPr>
            <a:cxnSpLocks/>
            <a:stCxn id="16" idx="0"/>
            <a:endCxn id="1026" idx="2"/>
          </p:cNvCxnSpPr>
          <p:nvPr/>
        </p:nvCxnSpPr>
        <p:spPr>
          <a:xfrm flipV="1">
            <a:off x="7874327" y="3591907"/>
            <a:ext cx="988743" cy="1438392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0EF21FF-F8D9-437F-8084-0BC52BD881B5}"/>
              </a:ext>
            </a:extLst>
          </p:cNvPr>
          <p:cNvSpPr txBox="1"/>
          <p:nvPr/>
        </p:nvSpPr>
        <p:spPr>
          <a:xfrm>
            <a:off x="7484547" y="438091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?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 descr="ìë²½í íì¸ì ëí ì´ë¯¸ì§ ê²ìê²°ê³¼">
            <a:extLst>
              <a:ext uri="{FF2B5EF4-FFF2-40B4-BE49-F238E27FC236}">
                <a16:creationId xmlns:a16="http://schemas.microsoft.com/office/drawing/2014/main" id="{CA2933B7-F3EF-4E09-900F-162C44F5D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781" y="1944948"/>
            <a:ext cx="1142578" cy="1646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ë³´í¤ë¯¸ì ë©ìëì ëí ì´ë¯¸ì§ ê²ìê²°ê³¼">
            <a:extLst>
              <a:ext uri="{FF2B5EF4-FFF2-40B4-BE49-F238E27FC236}">
                <a16:creationId xmlns:a16="http://schemas.microsoft.com/office/drawing/2014/main" id="{98F11274-E272-4D0C-A9DD-E5C141AF7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003" y="1939513"/>
            <a:ext cx="1156676" cy="165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ììì´ì¸ì ëí ì´ë¯¸ì§ ê²ìê²°ê³¼">
            <a:extLst>
              <a:ext uri="{FF2B5EF4-FFF2-40B4-BE49-F238E27FC236}">
                <a16:creationId xmlns:a16="http://schemas.microsoft.com/office/drawing/2014/main" id="{67DE0C46-B043-4DC6-9F6A-FB99D7C82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397" y="1945472"/>
            <a:ext cx="1148505" cy="1640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9937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How to Recommend?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14" name="Shape 388">
            <a:extLst>
              <a:ext uri="{FF2B5EF4-FFF2-40B4-BE49-F238E27FC236}">
                <a16:creationId xmlns:a16="http://schemas.microsoft.com/office/drawing/2014/main" id="{13DC473B-7B99-4F9E-8D55-A7C305BB77FC}"/>
              </a:ext>
            </a:extLst>
          </p:cNvPr>
          <p:cNvSpPr/>
          <p:nvPr/>
        </p:nvSpPr>
        <p:spPr>
          <a:xfrm>
            <a:off x="2469102" y="2135723"/>
            <a:ext cx="8675147" cy="40871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Using user-item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matrix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Represent the relationship between users and items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explicit / implicit</a:t>
            </a:r>
          </a:p>
          <a:p>
            <a:pPr>
              <a:lnSpc>
                <a:spcPct val="150000"/>
              </a:lnSpc>
            </a:pPr>
            <a:endParaRPr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C54C96B-F5F2-4325-8A18-BAD2F28286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006723"/>
              </p:ext>
            </p:extLst>
          </p:nvPr>
        </p:nvGraphicFramePr>
        <p:xfrm>
          <a:off x="2478554" y="3692404"/>
          <a:ext cx="8665696" cy="241704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79896">
                  <a:extLst>
                    <a:ext uri="{9D8B030D-6E8A-4147-A177-3AD203B41FA5}">
                      <a16:colId xmlns:a16="http://schemas.microsoft.com/office/drawing/2014/main" val="2577505731"/>
                    </a:ext>
                  </a:extLst>
                </a:gridCol>
                <a:gridCol w="1537160">
                  <a:extLst>
                    <a:ext uri="{9D8B030D-6E8A-4147-A177-3AD203B41FA5}">
                      <a16:colId xmlns:a16="http://schemas.microsoft.com/office/drawing/2014/main" val="1831124529"/>
                    </a:ext>
                  </a:extLst>
                </a:gridCol>
                <a:gridCol w="1537160">
                  <a:extLst>
                    <a:ext uri="{9D8B030D-6E8A-4147-A177-3AD203B41FA5}">
                      <a16:colId xmlns:a16="http://schemas.microsoft.com/office/drawing/2014/main" val="1769519265"/>
                    </a:ext>
                  </a:extLst>
                </a:gridCol>
                <a:gridCol w="1537160">
                  <a:extLst>
                    <a:ext uri="{9D8B030D-6E8A-4147-A177-3AD203B41FA5}">
                      <a16:colId xmlns:a16="http://schemas.microsoft.com/office/drawing/2014/main" val="863203725"/>
                    </a:ext>
                  </a:extLst>
                </a:gridCol>
                <a:gridCol w="1537160">
                  <a:extLst>
                    <a:ext uri="{9D8B030D-6E8A-4147-A177-3AD203B41FA5}">
                      <a16:colId xmlns:a16="http://schemas.microsoft.com/office/drawing/2014/main" val="1471457753"/>
                    </a:ext>
                  </a:extLst>
                </a:gridCol>
                <a:gridCol w="1537160">
                  <a:extLst>
                    <a:ext uri="{9D8B030D-6E8A-4147-A177-3AD203B41FA5}">
                      <a16:colId xmlns:a16="http://schemas.microsoft.com/office/drawing/2014/main" val="2400041806"/>
                    </a:ext>
                  </a:extLst>
                </a:gridCol>
              </a:tblGrid>
              <a:tr h="640019">
                <a:tc>
                  <a:txBody>
                    <a:bodyPr/>
                    <a:lstStyle/>
                    <a:p>
                      <a:pPr latinLnBrk="1"/>
                      <a:endParaRPr lang="en-US" altLang="ko-KR" sz="1700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Item 1</a:t>
                      </a:r>
                      <a:endParaRPr lang="ko-KR" altLang="en-US" sz="1500" dirty="0"/>
                    </a:p>
                  </a:txBody>
                  <a:tcPr marL="87635" marR="87635" marT="43817" marB="4381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Item 2</a:t>
                      </a:r>
                      <a:endParaRPr lang="ko-KR" altLang="en-US" sz="1500" dirty="0"/>
                    </a:p>
                  </a:txBody>
                  <a:tcPr marL="87635" marR="87635" marT="43817" marB="4381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Item 3</a:t>
                      </a:r>
                      <a:endParaRPr lang="ko-KR" altLang="en-US" sz="1500" dirty="0"/>
                    </a:p>
                  </a:txBody>
                  <a:tcPr marL="87635" marR="87635" marT="43817" marB="4381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Item 4</a:t>
                      </a:r>
                      <a:endParaRPr lang="ko-KR" altLang="en-US" sz="1500" dirty="0"/>
                    </a:p>
                  </a:txBody>
                  <a:tcPr marL="87635" marR="87635" marT="43817" marB="4381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Item 5</a:t>
                      </a:r>
                      <a:endParaRPr lang="ko-KR" altLang="en-US" sz="1500" dirty="0"/>
                    </a:p>
                  </a:txBody>
                  <a:tcPr marL="87635" marR="87635" marT="43817" marB="43817" anchor="ctr"/>
                </a:tc>
                <a:extLst>
                  <a:ext uri="{0D108BD9-81ED-4DB2-BD59-A6C34878D82A}">
                    <a16:rowId xmlns:a16="http://schemas.microsoft.com/office/drawing/2014/main" val="4273795636"/>
                  </a:ext>
                </a:extLst>
              </a:tr>
              <a:tr h="3554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A</a:t>
                      </a:r>
                      <a:endParaRPr lang="ko-KR" altLang="en-US" sz="1700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5</a:t>
                      </a:r>
                      <a:endParaRPr lang="ko-KR" altLang="en-US" sz="1700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3</a:t>
                      </a:r>
                      <a:endParaRPr lang="ko-KR" altLang="en-US" sz="1700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4</a:t>
                      </a:r>
                      <a:endParaRPr lang="ko-KR" altLang="en-US" sz="1700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4</a:t>
                      </a:r>
                      <a:endParaRPr lang="ko-KR" altLang="en-US" sz="1700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ko-KR" altLang="en-US" sz="1700" b="1" dirty="0">
                        <a:solidFill>
                          <a:srgbClr val="FF0000"/>
                        </a:solidFill>
                      </a:endParaRPr>
                    </a:p>
                  </a:txBody>
                  <a:tcPr marL="87635" marR="87635" marT="43817" marB="43817"/>
                </a:tc>
                <a:extLst>
                  <a:ext uri="{0D108BD9-81ED-4DB2-BD59-A6C34878D82A}">
                    <a16:rowId xmlns:a16="http://schemas.microsoft.com/office/drawing/2014/main" val="2491783647"/>
                  </a:ext>
                </a:extLst>
              </a:tr>
              <a:tr h="3554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B</a:t>
                      </a:r>
                      <a:endParaRPr lang="ko-KR" altLang="en-US" sz="1700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3</a:t>
                      </a:r>
                      <a:endParaRPr lang="ko-KR" altLang="en-US" sz="1700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1</a:t>
                      </a:r>
                      <a:endParaRPr lang="ko-KR" altLang="en-US" sz="1700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2</a:t>
                      </a:r>
                      <a:endParaRPr lang="ko-KR" altLang="en-US" sz="1700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2</a:t>
                      </a:r>
                      <a:endParaRPr lang="ko-KR" altLang="en-US" sz="1700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2</a:t>
                      </a:r>
                      <a:endParaRPr lang="ko-KR" altLang="en-US" sz="1700" dirty="0"/>
                    </a:p>
                  </a:txBody>
                  <a:tcPr marL="87635" marR="87635" marT="43817" marB="43817"/>
                </a:tc>
                <a:extLst>
                  <a:ext uri="{0D108BD9-81ED-4DB2-BD59-A6C34878D82A}">
                    <a16:rowId xmlns:a16="http://schemas.microsoft.com/office/drawing/2014/main" val="3826424681"/>
                  </a:ext>
                </a:extLst>
              </a:tr>
              <a:tr h="3554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C</a:t>
                      </a:r>
                      <a:endParaRPr lang="ko-KR" altLang="en-US" sz="1700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4</a:t>
                      </a:r>
                      <a:endParaRPr lang="ko-KR" altLang="en-US" sz="1700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3</a:t>
                      </a:r>
                      <a:endParaRPr lang="ko-KR" altLang="en-US" sz="1700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4</a:t>
                      </a:r>
                      <a:endParaRPr lang="ko-KR" altLang="en-US" sz="1700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3</a:t>
                      </a:r>
                      <a:endParaRPr lang="ko-KR" altLang="en-US" sz="1700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5</a:t>
                      </a:r>
                      <a:endParaRPr lang="ko-KR" altLang="en-US" sz="1700" dirty="0"/>
                    </a:p>
                  </a:txBody>
                  <a:tcPr marL="87635" marR="87635" marT="43817" marB="43817"/>
                </a:tc>
                <a:extLst>
                  <a:ext uri="{0D108BD9-81ED-4DB2-BD59-A6C34878D82A}">
                    <a16:rowId xmlns:a16="http://schemas.microsoft.com/office/drawing/2014/main" val="3968467781"/>
                  </a:ext>
                </a:extLst>
              </a:tr>
              <a:tr h="3554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D</a:t>
                      </a:r>
                      <a:endParaRPr lang="ko-KR" altLang="en-US" sz="1700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3</a:t>
                      </a:r>
                      <a:endParaRPr lang="ko-KR" altLang="en-US" sz="1700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3</a:t>
                      </a:r>
                      <a:endParaRPr lang="ko-KR" altLang="en-US" sz="1700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1</a:t>
                      </a:r>
                      <a:endParaRPr lang="ko-KR" altLang="en-US" sz="1700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5</a:t>
                      </a:r>
                      <a:endParaRPr lang="ko-KR" altLang="en-US" sz="1700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4</a:t>
                      </a:r>
                      <a:endParaRPr lang="ko-KR" altLang="en-US" sz="1700" dirty="0"/>
                    </a:p>
                  </a:txBody>
                  <a:tcPr marL="87635" marR="87635" marT="43817" marB="43817"/>
                </a:tc>
                <a:extLst>
                  <a:ext uri="{0D108BD9-81ED-4DB2-BD59-A6C34878D82A}">
                    <a16:rowId xmlns:a16="http://schemas.microsoft.com/office/drawing/2014/main" val="1517731374"/>
                  </a:ext>
                </a:extLst>
              </a:tr>
              <a:tr h="3554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E</a:t>
                      </a:r>
                      <a:endParaRPr lang="ko-KR" altLang="en-US" sz="1700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1</a:t>
                      </a:r>
                      <a:endParaRPr lang="ko-KR" altLang="en-US" sz="1700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5</a:t>
                      </a:r>
                      <a:endParaRPr lang="ko-KR" altLang="en-US" sz="1700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5</a:t>
                      </a:r>
                      <a:endParaRPr lang="ko-KR" altLang="en-US" sz="1700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2</a:t>
                      </a:r>
                      <a:endParaRPr lang="ko-KR" altLang="en-US" sz="1700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1</a:t>
                      </a:r>
                      <a:endParaRPr lang="ko-KR" altLang="en-US" sz="1700" dirty="0"/>
                    </a:p>
                  </a:txBody>
                  <a:tcPr marL="87635" marR="87635" marT="43817" marB="43817"/>
                </a:tc>
                <a:extLst>
                  <a:ext uri="{0D108BD9-81ED-4DB2-BD59-A6C34878D82A}">
                    <a16:rowId xmlns:a16="http://schemas.microsoft.com/office/drawing/2014/main" val="703870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3762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</TotalTime>
  <Words>904</Words>
  <Application>Microsoft Office PowerPoint</Application>
  <PresentationFormat>와이드스크린</PresentationFormat>
  <Paragraphs>370</Paragraphs>
  <Slides>32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3" baseType="lpstr">
      <vt:lpstr>Helvetica Light</vt:lpstr>
      <vt:lpstr>나눔스퀘어</vt:lpstr>
      <vt:lpstr>나눔스퀘어 Bold</vt:lpstr>
      <vt:lpstr>나눔스퀘어 ExtraBold</vt:lpstr>
      <vt:lpstr>맑은 고딕</vt:lpstr>
      <vt:lpstr>Arial</vt:lpstr>
      <vt:lpstr>Calibri</vt:lpstr>
      <vt:lpstr>Cambria Math</vt:lpstr>
      <vt:lpstr>Consolas</vt:lpstr>
      <vt:lpstr>Segoe UI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문 경진</cp:lastModifiedBy>
  <cp:revision>75</cp:revision>
  <dcterms:created xsi:type="dcterms:W3CDTF">2017-09-09T13:40:14Z</dcterms:created>
  <dcterms:modified xsi:type="dcterms:W3CDTF">2018-11-13T14:38:00Z</dcterms:modified>
</cp:coreProperties>
</file>