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3" r:id="rId7"/>
    <p:sldId id="261" r:id="rId8"/>
    <p:sldId id="278" r:id="rId9"/>
    <p:sldId id="281" r:id="rId10"/>
    <p:sldId id="279" r:id="rId11"/>
    <p:sldId id="284" r:id="rId12"/>
    <p:sldId id="282" r:id="rId13"/>
    <p:sldId id="283" r:id="rId14"/>
    <p:sldId id="277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D72507"/>
    <a:srgbClr val="F9F4F1"/>
    <a:srgbClr val="E4B79C"/>
    <a:srgbClr val="E6D3C5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912061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3700" spc="600" dirty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PRESENTATION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97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구자현</a:t>
            </a:r>
            <a:endParaRPr lang="en-US" altLang="ko-KR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문경진</a:t>
            </a:r>
            <a:endParaRPr lang="en-US" altLang="ko-KR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79258-2E62-457E-A0C1-D1347F4A5424}"/>
              </a:ext>
            </a:extLst>
          </p:cNvPr>
          <p:cNvSpPr txBox="1"/>
          <p:nvPr/>
        </p:nvSpPr>
        <p:spPr>
          <a:xfrm>
            <a:off x="1209926" y="3957780"/>
            <a:ext cx="599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SK Broadband x Sungkyunkwan University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Recommender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Subclass of information filtering system that seeks to </a:t>
            </a:r>
            <a:r>
              <a:rPr lang="en-US" altLang="ko-KR" sz="2000" dirty="0">
                <a:solidFill>
                  <a:srgbClr val="FF0000"/>
                </a:solidFill>
              </a:rPr>
              <a:t>predict the rating or preference</a:t>
            </a:r>
            <a:r>
              <a:rPr lang="en-US" altLang="ko-KR" sz="2000" dirty="0"/>
              <a:t> a user would give to an item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Intuition : using similar preference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Using </a:t>
            </a:r>
            <a:r>
              <a:rPr lang="en-US" altLang="ko-KR" sz="2000" dirty="0">
                <a:solidFill>
                  <a:srgbClr val="0070C0"/>
                </a:solidFill>
              </a:rPr>
              <a:t>Collaborative Filtering</a:t>
            </a:r>
            <a:r>
              <a:rPr lang="en-US" altLang="ko-KR" sz="2000" dirty="0"/>
              <a:t>, recommend channel to user!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6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Collaborative Filtering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Given a target user, find a set of users whose </a:t>
            </a:r>
            <a:r>
              <a:rPr lang="en-US" altLang="ko-KR" sz="2000" dirty="0">
                <a:solidFill>
                  <a:srgbClr val="FF0000"/>
                </a:solidFill>
              </a:rPr>
              <a:t>preference patterns are similar</a:t>
            </a:r>
            <a:r>
              <a:rPr lang="en-US" altLang="ko-KR" sz="2000" dirty="0"/>
              <a:t> to the preference pattern of the target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26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2050" name="Picture 2" descr="ìí ìì¹ í¬ì¤í°ì ëí ì´ë¯¸ì§ ê²ìê²°ê³¼">
            <a:extLst>
              <a:ext uri="{FF2B5EF4-FFF2-40B4-BE49-F238E27FC236}">
                <a16:creationId xmlns:a16="http://schemas.microsoft.com/office/drawing/2014/main" id="{F2EF6AEC-D307-45FA-90FD-747083F0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25" y="1944949"/>
            <a:ext cx="1147353" cy="16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76C934-65E6-4523-916A-DED800EF9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57" y="4907865"/>
            <a:ext cx="973902" cy="12243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BDD413-C271-4AE6-BA41-D74F9537F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9" y="5030299"/>
            <a:ext cx="968336" cy="110190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B13A1F-AF4E-47F1-A12D-4089EF2BED0E}"/>
              </a:ext>
            </a:extLst>
          </p:cNvPr>
          <p:cNvCxnSpPr>
            <a:cxnSpLocks/>
            <a:stCxn id="15" idx="0"/>
            <a:endCxn id="2050" idx="2"/>
          </p:cNvCxnSpPr>
          <p:nvPr/>
        </p:nvCxnSpPr>
        <p:spPr>
          <a:xfrm flipH="1" flipV="1">
            <a:off x="4198002" y="3585664"/>
            <a:ext cx="1004206" cy="1322201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0B9016-0296-46BF-9A06-86113593EC70}"/>
              </a:ext>
            </a:extLst>
          </p:cNvPr>
          <p:cNvCxnSpPr>
            <a:cxnSpLocks/>
            <a:stCxn id="15" idx="0"/>
            <a:endCxn id="1032" idx="2"/>
          </p:cNvCxnSpPr>
          <p:nvPr/>
        </p:nvCxnSpPr>
        <p:spPr>
          <a:xfrm flipV="1">
            <a:off x="5202208" y="3586193"/>
            <a:ext cx="604442" cy="1321672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A109C93-ABC5-4D53-88C7-702B7341278B}"/>
              </a:ext>
            </a:extLst>
          </p:cNvPr>
          <p:cNvCxnSpPr>
            <a:cxnSpLocks/>
            <a:stCxn id="15" idx="0"/>
            <a:endCxn id="1026" idx="2"/>
          </p:cNvCxnSpPr>
          <p:nvPr/>
        </p:nvCxnSpPr>
        <p:spPr>
          <a:xfrm flipV="1">
            <a:off x="5202208" y="3591907"/>
            <a:ext cx="3660862" cy="1315958"/>
          </a:xfrm>
          <a:prstGeom prst="straightConnector1">
            <a:avLst/>
          </a:prstGeom>
          <a:ln w="34925">
            <a:solidFill>
              <a:srgbClr val="B883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96F7E2-B599-4D11-B9FD-307EC2018373}"/>
              </a:ext>
            </a:extLst>
          </p:cNvPr>
          <p:cNvCxnSpPr>
            <a:cxnSpLocks/>
            <a:stCxn id="16" idx="0"/>
            <a:endCxn id="2050" idx="2"/>
          </p:cNvCxnSpPr>
          <p:nvPr/>
        </p:nvCxnSpPr>
        <p:spPr>
          <a:xfrm flipH="1" flipV="1">
            <a:off x="4198002" y="3585664"/>
            <a:ext cx="3676325" cy="144463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83DF51B-4264-4A45-A62C-743E83398C32}"/>
              </a:ext>
            </a:extLst>
          </p:cNvPr>
          <p:cNvCxnSpPr>
            <a:cxnSpLocks/>
            <a:stCxn id="16" idx="0"/>
            <a:endCxn id="1032" idx="2"/>
          </p:cNvCxnSpPr>
          <p:nvPr/>
        </p:nvCxnSpPr>
        <p:spPr>
          <a:xfrm flipH="1" flipV="1">
            <a:off x="5806650" y="3586193"/>
            <a:ext cx="2067677" cy="14441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A84DDD-03C2-4BDF-97BD-188304F8AFDF}"/>
              </a:ext>
            </a:extLst>
          </p:cNvPr>
          <p:cNvCxnSpPr>
            <a:cxnSpLocks/>
            <a:stCxn id="16" idx="0"/>
            <a:endCxn id="1026" idx="2"/>
          </p:cNvCxnSpPr>
          <p:nvPr/>
        </p:nvCxnSpPr>
        <p:spPr>
          <a:xfrm flipV="1">
            <a:off x="7874327" y="3591907"/>
            <a:ext cx="988743" cy="143839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EF21FF-F8D9-437F-8084-0BC52BD881B5}"/>
              </a:ext>
            </a:extLst>
          </p:cNvPr>
          <p:cNvSpPr txBox="1"/>
          <p:nvPr/>
        </p:nvSpPr>
        <p:spPr>
          <a:xfrm>
            <a:off x="7484547" y="43809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ìë²½í íì¸ì ëí ì´ë¯¸ì§ ê²ìê²°ê³¼">
            <a:extLst>
              <a:ext uri="{FF2B5EF4-FFF2-40B4-BE49-F238E27FC236}">
                <a16:creationId xmlns:a16="http://schemas.microsoft.com/office/drawing/2014/main" id="{CA2933B7-F3EF-4E09-900F-162C44F5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81" y="1944948"/>
            <a:ext cx="1142578" cy="164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³´í¤ë¯¸ì ë©ìëì ëí ì´ë¯¸ì§ ê²ìê²°ê³¼">
            <a:extLst>
              <a:ext uri="{FF2B5EF4-FFF2-40B4-BE49-F238E27FC236}">
                <a16:creationId xmlns:a16="http://schemas.microsoft.com/office/drawing/2014/main" id="{98F11274-E272-4D0C-A9DD-E5C141AF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003" y="1939513"/>
            <a:ext cx="1156676" cy="16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ìì´ì¸ì ëí ì´ë¯¸ì§ ê²ìê²°ê³¼">
            <a:extLst>
              <a:ext uri="{FF2B5EF4-FFF2-40B4-BE49-F238E27FC236}">
                <a16:creationId xmlns:a16="http://schemas.microsoft.com/office/drawing/2014/main" id="{67DE0C46-B043-4DC6-9F6A-FB99D7C8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97" y="1945472"/>
            <a:ext cx="1148505" cy="16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3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Using user-item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4C96B-F5F2-4325-8A18-BAD2F2828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495354"/>
              </p:ext>
            </p:extLst>
          </p:nvPr>
        </p:nvGraphicFramePr>
        <p:xfrm>
          <a:off x="2478554" y="2808805"/>
          <a:ext cx="8665697" cy="219505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2577505731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1831124529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1769519265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863203725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1471457753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2400041806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2008163188"/>
                    </a:ext>
                  </a:extLst>
                </a:gridCol>
                <a:gridCol w="1134629">
                  <a:extLst>
                    <a:ext uri="{9D8B030D-6E8A-4147-A177-3AD203B41FA5}">
                      <a16:colId xmlns:a16="http://schemas.microsoft.com/office/drawing/2014/main" val="3081891583"/>
                    </a:ext>
                  </a:extLst>
                </a:gridCol>
              </a:tblGrid>
              <a:tr h="640019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Search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Monstrum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Along with the Gods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Adrift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The Witness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The spy gone north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Molly’s Game</a:t>
                      </a:r>
                      <a:endParaRPr lang="ko-KR" altLang="en-US" sz="15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4273795636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2491783647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8264246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?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3968467781"/>
                  </a:ext>
                </a:extLst>
              </a:tr>
              <a:tr h="355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D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-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87635" marR="87635" marT="43817" marB="43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?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87635" marR="87635" marT="43817" marB="43817"/>
                </a:tc>
                <a:extLst>
                  <a:ext uri="{0D108BD9-81ED-4DB2-BD59-A6C34878D82A}">
                    <a16:rowId xmlns:a16="http://schemas.microsoft.com/office/drawing/2014/main" val="151773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6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CHECKPOINT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Clustering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We don’t know that how many people each family has. 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FF0000"/>
                </a:solidFill>
              </a:rPr>
              <a:t>How to set k value</a:t>
            </a:r>
            <a:r>
              <a:rPr lang="en-US" altLang="ko-KR" sz="2000" dirty="0"/>
              <a:t> for k-means clustering to detect viewer?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Overlapping or not : </a:t>
            </a:r>
            <a:br>
              <a:rPr lang="en-US" altLang="ko-KR" sz="2000" dirty="0"/>
            </a:br>
            <a:r>
              <a:rPr lang="en-US" altLang="ko-KR" sz="2000" dirty="0"/>
              <a:t>	   Allow data to</a:t>
            </a:r>
            <a:r>
              <a:rPr lang="ko-KR" altLang="en-US" sz="2000" dirty="0"/>
              <a:t> </a:t>
            </a:r>
            <a:r>
              <a:rPr lang="en-US" altLang="ko-KR" sz="2000" dirty="0"/>
              <a:t>be included in </a:t>
            </a:r>
            <a:r>
              <a:rPr lang="en-US" altLang="ko-KR" sz="2000" dirty="0">
                <a:solidFill>
                  <a:srgbClr val="FF0000"/>
                </a:solidFill>
              </a:rPr>
              <a:t>multiple viewer group</a:t>
            </a:r>
            <a:r>
              <a:rPr lang="en-US" altLang="ko-KR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05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CONTENTS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K-NN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Recommender System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EF4247B-05A8-41DB-9CF1-9E457D19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54" y="1889463"/>
            <a:ext cx="8919884" cy="37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8675147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Making recommender system for viewers at particular time periods in succession to previous research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To</a:t>
            </a:r>
            <a:r>
              <a:rPr lang="ko-KR" altLang="en-US" sz="2400" dirty="0"/>
              <a:t> </a:t>
            </a:r>
            <a:r>
              <a:rPr lang="en-US" altLang="ko-KR" sz="2400" dirty="0"/>
              <a:t>achieve our goal, we will use watching data of IPTV users.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1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GOAL OF PROJECT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8118A4F-C23C-42CC-B641-55CBF949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54" y="2054641"/>
            <a:ext cx="8675147" cy="41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November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/>
              <a:r>
                <a:rPr lang="en-US" altLang="ko-KR" sz="1500" dirty="0"/>
                <a:t>System performance evaluation and result analysis</a:t>
              </a:r>
              <a:endParaRPr lang="ko-KR" altLang="en-US" sz="15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October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/>
              <a:r>
                <a:rPr lang="en-US" altLang="ko-KR" sz="1500" dirty="0"/>
                <a:t>Realize channel recommender system based upon clustered data</a:t>
              </a:r>
              <a:endParaRPr lang="ko-KR" altLang="en-US" sz="15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December</a:t>
              </a:r>
              <a:endParaRPr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rmAutofit/>
            </a:bodyPr>
            <a:lstStyle/>
            <a:p>
              <a:pPr algn="ctr"/>
              <a:r>
                <a:rPr lang="en-US" altLang="ko-KR" sz="1500" dirty="0"/>
                <a:t>Suggest improvement point and future direction of research</a:t>
              </a:r>
              <a:endParaRPr lang="ko-KR" altLang="en-US" sz="15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4" name="Shape 388">
            <a:extLst>
              <a:ext uri="{FF2B5EF4-FFF2-40B4-BE49-F238E27FC236}">
                <a16:creationId xmlns:a16="http://schemas.microsoft.com/office/drawing/2014/main" id="{13DC473B-7B99-4F9E-8D55-A7C305BB77FC}"/>
              </a:ext>
            </a:extLst>
          </p:cNvPr>
          <p:cNvSpPr/>
          <p:nvPr/>
        </p:nvSpPr>
        <p:spPr>
          <a:xfrm>
            <a:off x="2469102" y="2135723"/>
            <a:ext cx="9409220" cy="4087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Clustering watching data, using K-means algorithm and K-NN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Implement recommender system using collaborative filtering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checking, drawing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7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MAIN TASK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388">
                <a:extLst>
                  <a:ext uri="{FF2B5EF4-FFF2-40B4-BE49-F238E27FC236}">
                    <a16:creationId xmlns:a16="http://schemas.microsoft.com/office/drawing/2014/main" id="{13DC473B-7B99-4F9E-8D55-A7C305BB77FC}"/>
                  </a:ext>
                </a:extLst>
              </p:cNvPr>
              <p:cNvSpPr/>
              <p:nvPr/>
            </p:nvSpPr>
            <p:spPr>
              <a:xfrm>
                <a:off x="2469102" y="2135723"/>
                <a:ext cx="8675147" cy="408714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K-NN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Perspective of </a:t>
                </a:r>
                <a:r>
                  <a:rPr lang="en-US" altLang="ko-KR" sz="2000" dirty="0">
                    <a:solidFill>
                      <a:schemeClr val="accent1"/>
                    </a:solidFill>
                  </a:rPr>
                  <a:t>blue circle (new data)</a:t>
                </a:r>
                <a:endParaRPr lang="en-US" altLang="ko-KR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If k=3,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𝑆𝑒𝑡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If k=5,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𝑌𝑒𝑙𝑙𝑜𝑤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𝑆𝑒𝑡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Shape 388">
                <a:extLst>
                  <a:ext uri="{FF2B5EF4-FFF2-40B4-BE49-F238E27FC236}">
                    <a16:creationId xmlns:a16="http://schemas.microsoft.com/office/drawing/2014/main" id="{13DC473B-7B99-4F9E-8D55-A7C305BB7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2" y="2135723"/>
                <a:ext cx="8675147" cy="4087141"/>
              </a:xfrm>
              <a:prstGeom prst="rect">
                <a:avLst/>
              </a:prstGeom>
              <a:blipFill>
                <a:blip r:embed="rId3"/>
                <a:stretch>
                  <a:fillRect l="-1546" t="-1341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C78DB8D4-C079-4312-BB89-5111F7FBDEAF}"/>
              </a:ext>
            </a:extLst>
          </p:cNvPr>
          <p:cNvSpPr/>
          <p:nvPr/>
        </p:nvSpPr>
        <p:spPr>
          <a:xfrm>
            <a:off x="9397476" y="4134884"/>
            <a:ext cx="1905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B7C2546-3978-4A43-9A6E-A909855754C4}"/>
              </a:ext>
            </a:extLst>
          </p:cNvPr>
          <p:cNvSpPr/>
          <p:nvPr/>
        </p:nvSpPr>
        <p:spPr>
          <a:xfrm>
            <a:off x="9744351" y="4223791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26177C58-43A2-4C98-A915-38B9756D94CE}"/>
              </a:ext>
            </a:extLst>
          </p:cNvPr>
          <p:cNvSpPr/>
          <p:nvPr/>
        </p:nvSpPr>
        <p:spPr>
          <a:xfrm>
            <a:off x="8039930" y="3414912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5CBF16AE-773E-4B72-A51C-041840A1BBB3}"/>
              </a:ext>
            </a:extLst>
          </p:cNvPr>
          <p:cNvSpPr/>
          <p:nvPr/>
        </p:nvSpPr>
        <p:spPr>
          <a:xfrm>
            <a:off x="10399728" y="5148168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2753ED5-3B4D-44EB-B6B7-7D67F36C4CC8}"/>
              </a:ext>
            </a:extLst>
          </p:cNvPr>
          <p:cNvSpPr/>
          <p:nvPr/>
        </p:nvSpPr>
        <p:spPr>
          <a:xfrm>
            <a:off x="8883283" y="4325384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DE87B5-F8A8-4364-9079-F4D147734ED5}"/>
              </a:ext>
            </a:extLst>
          </p:cNvPr>
          <p:cNvSpPr/>
          <p:nvPr/>
        </p:nvSpPr>
        <p:spPr>
          <a:xfrm>
            <a:off x="9580135" y="4773204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형: 비어 있음 51">
            <a:extLst>
              <a:ext uri="{FF2B5EF4-FFF2-40B4-BE49-F238E27FC236}">
                <a16:creationId xmlns:a16="http://schemas.microsoft.com/office/drawing/2014/main" id="{664A6294-EA79-477A-B1C6-7576D1E3B3A1}"/>
              </a:ext>
            </a:extLst>
          </p:cNvPr>
          <p:cNvSpPr/>
          <p:nvPr/>
        </p:nvSpPr>
        <p:spPr>
          <a:xfrm>
            <a:off x="8574692" y="3312100"/>
            <a:ext cx="1836068" cy="1836068"/>
          </a:xfrm>
          <a:prstGeom prst="donut">
            <a:avLst>
              <a:gd name="adj" fmla="val 25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원형: 비어 있음 52">
            <a:extLst>
              <a:ext uri="{FF2B5EF4-FFF2-40B4-BE49-F238E27FC236}">
                <a16:creationId xmlns:a16="http://schemas.microsoft.com/office/drawing/2014/main" id="{D1BC1146-8090-4163-8834-96D263FF2ECD}"/>
              </a:ext>
            </a:extLst>
          </p:cNvPr>
          <p:cNvSpPr/>
          <p:nvPr/>
        </p:nvSpPr>
        <p:spPr>
          <a:xfrm>
            <a:off x="7689905" y="2420970"/>
            <a:ext cx="3605641" cy="3605641"/>
          </a:xfrm>
          <a:prstGeom prst="donut">
            <a:avLst>
              <a:gd name="adj" fmla="val 17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7A5AE05-5535-45F3-9513-CC250DF933AC}"/>
              </a:ext>
            </a:extLst>
          </p:cNvPr>
          <p:cNvSpPr/>
          <p:nvPr/>
        </p:nvSpPr>
        <p:spPr>
          <a:xfrm>
            <a:off x="10829097" y="2533602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55DBF68-9446-4552-BEFC-B0E104424CE3}"/>
              </a:ext>
            </a:extLst>
          </p:cNvPr>
          <p:cNvSpPr/>
          <p:nvPr/>
        </p:nvSpPr>
        <p:spPr>
          <a:xfrm>
            <a:off x="10677525" y="2183906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5390E914-6273-4052-A27F-1149CB0A4946}"/>
              </a:ext>
            </a:extLst>
          </p:cNvPr>
          <p:cNvSpPr/>
          <p:nvPr/>
        </p:nvSpPr>
        <p:spPr>
          <a:xfrm>
            <a:off x="11286149" y="3175432"/>
            <a:ext cx="277797" cy="2394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F8C507-55C2-4528-8AC2-87EEE7374D15}"/>
              </a:ext>
            </a:extLst>
          </p:cNvPr>
          <p:cNvSpPr/>
          <p:nvPr/>
        </p:nvSpPr>
        <p:spPr>
          <a:xfrm>
            <a:off x="10420184" y="5789727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A544B6-B0D0-48C7-95B1-AF1DFD8D3D80}"/>
              </a:ext>
            </a:extLst>
          </p:cNvPr>
          <p:cNvSpPr/>
          <p:nvPr/>
        </p:nvSpPr>
        <p:spPr>
          <a:xfrm>
            <a:off x="7803046" y="5453344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78DFE78-939F-4CB1-9829-F2A1DB5BC92A}"/>
              </a:ext>
            </a:extLst>
          </p:cNvPr>
          <p:cNvSpPr/>
          <p:nvPr/>
        </p:nvSpPr>
        <p:spPr>
          <a:xfrm>
            <a:off x="7095796" y="4910305"/>
            <a:ext cx="236884" cy="2368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71BCA9-5B81-42A5-A626-49C18AF6CCFA}"/>
              </a:ext>
            </a:extLst>
          </p:cNvPr>
          <p:cNvSpPr txBox="1"/>
          <p:nvPr/>
        </p:nvSpPr>
        <p:spPr>
          <a:xfrm>
            <a:off x="9492725" y="350178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k=3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AA5FC4-E14B-40E2-9CB5-66F9803DC1B9}"/>
              </a:ext>
            </a:extLst>
          </p:cNvPr>
          <p:cNvSpPr txBox="1"/>
          <p:nvPr/>
        </p:nvSpPr>
        <p:spPr>
          <a:xfrm>
            <a:off x="10088961" y="289181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28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274</Words>
  <Application>Microsoft Office PowerPoint</Application>
  <PresentationFormat>와이드스크린</PresentationFormat>
  <Paragraphs>109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Helvetica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문 경진</cp:lastModifiedBy>
  <cp:revision>49</cp:revision>
  <dcterms:created xsi:type="dcterms:W3CDTF">2017-09-09T13:40:14Z</dcterms:created>
  <dcterms:modified xsi:type="dcterms:W3CDTF">2018-11-13T02:42:29Z</dcterms:modified>
</cp:coreProperties>
</file>