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3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94" r:id="rId4"/>
    <p:sldId id="262" r:id="rId5"/>
    <p:sldId id="261" r:id="rId6"/>
    <p:sldId id="263" r:id="rId7"/>
    <p:sldId id="264" r:id="rId8"/>
    <p:sldId id="265" r:id="rId9"/>
    <p:sldId id="290" r:id="rId10"/>
    <p:sldId id="291" r:id="rId11"/>
    <p:sldId id="292" r:id="rId12"/>
    <p:sldId id="293" r:id="rId13"/>
    <p:sldId id="270" r:id="rId14"/>
    <p:sldId id="285" r:id="rId15"/>
    <p:sldId id="273" r:id="rId16"/>
    <p:sldId id="274" r:id="rId17"/>
    <p:sldId id="288" r:id="rId18"/>
    <p:sldId id="289" r:id="rId19"/>
    <p:sldId id="283" r:id="rId20"/>
    <p:sldId id="284" r:id="rId21"/>
    <p:sldId id="278" r:id="rId22"/>
    <p:sldId id="279" r:id="rId23"/>
    <p:sldId id="287" r:id="rId24"/>
    <p:sldId id="286" r:id="rId25"/>
    <p:sldId id="282" r:id="rId26"/>
  </p:sldIdLst>
  <p:sldSz cx="12192000" cy="6858000"/>
  <p:notesSz cx="6858000" cy="9144000"/>
  <p:embeddedFontLst>
    <p:embeddedFont>
      <p:font typeface="맑은 고딕" panose="020B0503020000020004" pitchFamily="50" charset="-127"/>
      <p:regular r:id="rId29"/>
      <p:bold r:id="rId30"/>
    </p:embeddedFont>
    <p:embeddedFont>
      <p:font typeface="한컴 윤고딕 230" panose="02020603020101020101" pitchFamily="18" charset="-127"/>
      <p:regular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29"/>
    <p:restoredTop sz="76650" autoAdjust="0"/>
  </p:normalViewPr>
  <p:slideViewPr>
    <p:cSldViewPr snapToGrid="0">
      <p:cViewPr varScale="1">
        <p:scale>
          <a:sx n="75" d="100"/>
          <a:sy n="75" d="100"/>
        </p:scale>
        <p:origin x="84" y="1086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2.fntdata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Comparing algorithms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Sheet1!$L$4</c:f>
              <c:strCache>
                <c:ptCount val="1"/>
                <c:pt idx="0">
                  <c:v>RMSE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Sheet1!$M$3:$T$3</c:f>
              <c:strCache>
                <c:ptCount val="8"/>
                <c:pt idx="0">
                  <c:v>NormalPredictor</c:v>
                </c:pt>
                <c:pt idx="1">
                  <c:v>BaselineOnly</c:v>
                </c:pt>
                <c:pt idx="2">
                  <c:v>KNNBasic</c:v>
                </c:pt>
                <c:pt idx="3">
                  <c:v>KNNBaseline</c:v>
                </c:pt>
                <c:pt idx="4">
                  <c:v>SVD</c:v>
                </c:pt>
                <c:pt idx="5">
                  <c:v>SVDPP</c:v>
                </c:pt>
                <c:pt idx="6">
                  <c:v>NMF</c:v>
                </c:pt>
                <c:pt idx="7">
                  <c:v>CoClustering</c:v>
                </c:pt>
              </c:strCache>
            </c:strRef>
          </c:cat>
          <c:val>
            <c:numRef>
              <c:f>Sheet1!$M$4:$T$4</c:f>
              <c:numCache>
                <c:formatCode>General</c:formatCode>
                <c:ptCount val="8"/>
                <c:pt idx="0">
                  <c:v>1.5208999999999999</c:v>
                </c:pt>
                <c:pt idx="1">
                  <c:v>0.94399999999999995</c:v>
                </c:pt>
                <c:pt idx="2">
                  <c:v>0.9788</c:v>
                </c:pt>
                <c:pt idx="3">
                  <c:v>0.92959999999999998</c:v>
                </c:pt>
                <c:pt idx="4">
                  <c:v>0.93700000000000006</c:v>
                </c:pt>
                <c:pt idx="5">
                  <c:v>0.91869999999999996</c:v>
                </c:pt>
                <c:pt idx="6">
                  <c:v>0.9627</c:v>
                </c:pt>
                <c:pt idx="7">
                  <c:v>0.96379999999999999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26-4A71-A612-E8FF180B2D15}"/>
            </c:ext>
          </c:extLst>
        </c:ser>
        <c:ser>
          <c:idx val="1"/>
          <c:order val="1"/>
          <c:tx>
            <c:strRef>
              <c:f>Sheet1!$L$5</c:f>
              <c:strCache>
                <c:ptCount val="1"/>
                <c:pt idx="0">
                  <c:v>MAE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Sheet1!$M$3:$T$3</c:f>
              <c:strCache>
                <c:ptCount val="8"/>
                <c:pt idx="0">
                  <c:v>NormalPredictor</c:v>
                </c:pt>
                <c:pt idx="1">
                  <c:v>BaselineOnly</c:v>
                </c:pt>
                <c:pt idx="2">
                  <c:v>KNNBasic</c:v>
                </c:pt>
                <c:pt idx="3">
                  <c:v>KNNBaseline</c:v>
                </c:pt>
                <c:pt idx="4">
                  <c:v>SVD</c:v>
                </c:pt>
                <c:pt idx="5">
                  <c:v>SVDPP</c:v>
                </c:pt>
                <c:pt idx="6">
                  <c:v>NMF</c:v>
                </c:pt>
                <c:pt idx="7">
                  <c:v>CoClustering</c:v>
                </c:pt>
              </c:strCache>
            </c:strRef>
          </c:cat>
          <c:val>
            <c:numRef>
              <c:f>Sheet1!$M$5:$T$5</c:f>
              <c:numCache>
                <c:formatCode>General</c:formatCode>
                <c:ptCount val="8"/>
                <c:pt idx="0">
                  <c:v>1.2196</c:v>
                </c:pt>
                <c:pt idx="1">
                  <c:v>0.74829999999999997</c:v>
                </c:pt>
                <c:pt idx="2">
                  <c:v>0.77329999999999999</c:v>
                </c:pt>
                <c:pt idx="3">
                  <c:v>0.73240000000000005</c:v>
                </c:pt>
                <c:pt idx="4">
                  <c:v>0.7389</c:v>
                </c:pt>
                <c:pt idx="5">
                  <c:v>0.72070000000000001</c:v>
                </c:pt>
                <c:pt idx="6">
                  <c:v>0.75629999999999997</c:v>
                </c:pt>
                <c:pt idx="7">
                  <c:v>0.75429999999999997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D26-4A71-A612-E8FF180B2D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70197680"/>
        <c:axId val="570197352"/>
      </c:barChart>
      <c:catAx>
        <c:axId val="570197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70197352"/>
        <c:crosses val="autoZero"/>
        <c:auto val="1"/>
        <c:lblAlgn val="ctr"/>
        <c:lblOffset val="100"/>
        <c:noMultiLvlLbl val="0"/>
      </c:catAx>
      <c:valAx>
        <c:axId val="570197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70197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99D9D70-2FBE-47E0-AAC3-092EB6B57AF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D2EDE6-BCF9-4546-83DB-E76519237D6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44D96-1C1A-407F-B60C-A1E1C94BC22E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F372F7-F450-47D7-B418-A0C1664144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510D51-F95E-45DE-BDA8-2F262AE0B9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FD5DD-AA5F-4725-B3D3-4281DE645A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46762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17FB36FB-C10C-479A-9DFD-15DEB134881C}" type="datetime1">
              <a:rPr lang="ko-KR" altLang="en-US"/>
              <a:pPr lvl="0">
                <a:defRPr/>
              </a:pPr>
              <a:t>2018-12-11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D64B5D5-48B7-4F94-AE9E-F3674E44000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58219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0688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0491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5663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410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0773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92367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6089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3818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7426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14968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1BF4E83-4F96-49C0-BE6C-27F134081E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F0EE52-1D83-4253-BA91-1D96B3C0A54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7E80E2-230F-405E-B4FA-81E5434526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600"/>
            </a:lvl1pPr>
          </a:lstStyle>
          <a:p>
            <a:fld id="{BAF0EE52-1D83-4253-BA91-1D96B3C0A54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78E6BA-F908-40E9-9669-7F34D31F38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40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0EE52-1D83-4253-BA91-1D96B3C0A54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82392" y="2071138"/>
            <a:ext cx="582723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spc="-300" dirty="0">
                <a:solidFill>
                  <a:srgbClr val="00002F"/>
                </a:solidFill>
                <a:latin typeface="+mj-lt"/>
                <a:ea typeface="맑은 고딕" panose="020B0503020000020004" pitchFamily="50" charset="-127"/>
              </a:rPr>
              <a:t>산학협력 프로젝트 </a:t>
            </a:r>
            <a:endParaRPr lang="en-US" altLang="ko-KR" sz="5400" b="1" spc="-300" dirty="0">
              <a:solidFill>
                <a:srgbClr val="00002F"/>
              </a:solidFill>
              <a:latin typeface="+mj-lt"/>
              <a:ea typeface="맑은 고딕" panose="020B0503020000020004" pitchFamily="50" charset="-127"/>
            </a:endParaRPr>
          </a:p>
          <a:p>
            <a:pPr algn="ctr"/>
            <a:r>
              <a:rPr lang="ko-KR" altLang="en-US" sz="5400" b="1" spc="-300" dirty="0">
                <a:solidFill>
                  <a:srgbClr val="00002F"/>
                </a:solidFill>
                <a:latin typeface="+mj-lt"/>
                <a:ea typeface="맑은 고딕" panose="020B0503020000020004" pitchFamily="50" charset="-127"/>
              </a:rPr>
              <a:t>최종 발표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885519" y="3973328"/>
            <a:ext cx="442096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강민구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구자현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김한별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문경진 석은주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22444A-FF8D-4DCD-8FD0-3034C7FAC0DA}"/>
              </a:ext>
            </a:extLst>
          </p:cNvPr>
          <p:cNvSpPr txBox="1"/>
          <p:nvPr/>
        </p:nvSpPr>
        <p:spPr>
          <a:xfrm>
            <a:off x="3930182" y="4521200"/>
            <a:ext cx="4331635" cy="10948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ko-KR" altLang="en-US" b="1" dirty="0"/>
              <a:t>지도교수님 </a:t>
            </a:r>
            <a:r>
              <a:rPr lang="en-US" altLang="ko-KR" b="1" dirty="0"/>
              <a:t>: </a:t>
            </a:r>
            <a:r>
              <a:rPr lang="ko-KR" altLang="en-US" b="1" dirty="0"/>
              <a:t>황지영 교수님</a:t>
            </a:r>
            <a:endParaRPr lang="en-US" altLang="ko-KR" b="1" dirty="0"/>
          </a:p>
          <a:p>
            <a:pPr algn="ctr">
              <a:lnSpc>
                <a:spcPct val="125000"/>
              </a:lnSpc>
            </a:pPr>
            <a:r>
              <a:rPr lang="ko-KR" altLang="en-US" b="1" dirty="0"/>
              <a:t>조교 </a:t>
            </a:r>
            <a:r>
              <a:rPr lang="en-US" altLang="ko-KR" b="1" dirty="0"/>
              <a:t>: </a:t>
            </a:r>
            <a:r>
              <a:rPr lang="ko-KR" altLang="en-US" b="1" dirty="0"/>
              <a:t>정상원</a:t>
            </a:r>
            <a:endParaRPr lang="en-US" altLang="ko-KR" b="1" dirty="0"/>
          </a:p>
          <a:p>
            <a:pPr algn="ctr">
              <a:lnSpc>
                <a:spcPct val="125000"/>
              </a:lnSpc>
            </a:pPr>
            <a:r>
              <a:rPr lang="ko-KR" altLang="en-US" b="1" dirty="0"/>
              <a:t>회사 </a:t>
            </a:r>
            <a:r>
              <a:rPr lang="en-US" altLang="ko-KR" b="1" dirty="0"/>
              <a:t>: SK </a:t>
            </a:r>
            <a:r>
              <a:rPr lang="ko-KR" altLang="en-US" b="1" dirty="0" err="1"/>
              <a:t>브로드밴드</a:t>
            </a:r>
            <a:r>
              <a:rPr lang="ko-KR" altLang="en-US" b="1" dirty="0"/>
              <a:t> </a:t>
            </a:r>
            <a:r>
              <a:rPr lang="en-US" altLang="ko-KR" b="1" dirty="0"/>
              <a:t>(</a:t>
            </a:r>
            <a:r>
              <a:rPr lang="ko-KR" altLang="en-US" b="1" dirty="0" err="1"/>
              <a:t>김홍년</a:t>
            </a:r>
            <a:r>
              <a:rPr lang="ko-KR" altLang="en-US" b="1" dirty="0"/>
              <a:t> 매니저님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02CC4C9D-168E-44E1-9241-8AE97EE1B189}"/>
              </a:ext>
            </a:extLst>
          </p:cNvPr>
          <p:cNvGrpSpPr/>
          <p:nvPr/>
        </p:nvGrpSpPr>
        <p:grpSpPr>
          <a:xfrm>
            <a:off x="4364236" y="2899510"/>
            <a:ext cx="3463528" cy="3120290"/>
            <a:chOff x="4680252" y="1837698"/>
            <a:chExt cx="3463528" cy="3120290"/>
          </a:xfrm>
        </p:grpSpPr>
        <p:grpSp>
          <p:nvGrpSpPr>
            <p:cNvPr id="58" name="그룹 57"/>
            <p:cNvGrpSpPr/>
            <p:nvPr/>
          </p:nvGrpSpPr>
          <p:grpSpPr>
            <a:xfrm>
              <a:off x="4680252" y="1837698"/>
              <a:ext cx="3463528" cy="3120290"/>
              <a:chOff x="5410200" y="2987040"/>
              <a:chExt cx="2831496" cy="2577276"/>
            </a:xfrm>
          </p:grpSpPr>
          <p:sp>
            <p:nvSpPr>
              <p:cNvPr id="2" name="타원 1"/>
              <p:cNvSpPr/>
              <p:nvPr/>
            </p:nvSpPr>
            <p:spPr>
              <a:xfrm>
                <a:off x="5410200" y="2987040"/>
                <a:ext cx="182880" cy="1828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" name="타원 8"/>
              <p:cNvSpPr/>
              <p:nvPr/>
            </p:nvSpPr>
            <p:spPr>
              <a:xfrm>
                <a:off x="5562600" y="3139440"/>
                <a:ext cx="182880" cy="1828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4" name="타원 9"/>
              <p:cNvSpPr/>
              <p:nvPr/>
            </p:nvSpPr>
            <p:spPr>
              <a:xfrm>
                <a:off x="5471160" y="3429000"/>
                <a:ext cx="182880" cy="1828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5" name="타원 14"/>
              <p:cNvSpPr/>
              <p:nvPr/>
            </p:nvSpPr>
            <p:spPr>
              <a:xfrm>
                <a:off x="5745480" y="3535680"/>
                <a:ext cx="182880" cy="1828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6" name="타원 15"/>
              <p:cNvSpPr/>
              <p:nvPr/>
            </p:nvSpPr>
            <p:spPr>
              <a:xfrm>
                <a:off x="5562600" y="3840480"/>
                <a:ext cx="182880" cy="1828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7" name="타원 16"/>
              <p:cNvSpPr/>
              <p:nvPr/>
            </p:nvSpPr>
            <p:spPr>
              <a:xfrm>
                <a:off x="5958840" y="3337560"/>
                <a:ext cx="182880" cy="1828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8" name="타원 17"/>
              <p:cNvSpPr/>
              <p:nvPr/>
            </p:nvSpPr>
            <p:spPr>
              <a:xfrm>
                <a:off x="6019800" y="3627120"/>
                <a:ext cx="182880" cy="1828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9" name="타원 18"/>
              <p:cNvSpPr/>
              <p:nvPr/>
            </p:nvSpPr>
            <p:spPr>
              <a:xfrm>
                <a:off x="5958840" y="4220207"/>
                <a:ext cx="182880" cy="1828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0" name="타원 19"/>
              <p:cNvSpPr/>
              <p:nvPr/>
            </p:nvSpPr>
            <p:spPr>
              <a:xfrm>
                <a:off x="6263640" y="3246120"/>
                <a:ext cx="182880" cy="1828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1" name="타원 22"/>
              <p:cNvSpPr/>
              <p:nvPr/>
            </p:nvSpPr>
            <p:spPr>
              <a:xfrm>
                <a:off x="6770592" y="3413760"/>
                <a:ext cx="182880" cy="182880"/>
              </a:xfrm>
              <a:prstGeom prst="ellipse">
                <a:avLst/>
              </a:prstGeom>
              <a:solidFill>
                <a:srgbClr val="D72507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2" name="타원 23"/>
              <p:cNvSpPr/>
              <p:nvPr/>
            </p:nvSpPr>
            <p:spPr>
              <a:xfrm>
                <a:off x="7450744" y="3139440"/>
                <a:ext cx="182880" cy="182880"/>
              </a:xfrm>
              <a:prstGeom prst="ellipse">
                <a:avLst/>
              </a:prstGeom>
              <a:solidFill>
                <a:srgbClr val="D72507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3" name="타원 24"/>
              <p:cNvSpPr/>
              <p:nvPr/>
            </p:nvSpPr>
            <p:spPr>
              <a:xfrm>
                <a:off x="7194124" y="3639526"/>
                <a:ext cx="182880" cy="182880"/>
              </a:xfrm>
              <a:prstGeom prst="ellipse">
                <a:avLst/>
              </a:prstGeom>
              <a:solidFill>
                <a:srgbClr val="D72507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4" name="타원 25"/>
              <p:cNvSpPr/>
              <p:nvPr/>
            </p:nvSpPr>
            <p:spPr>
              <a:xfrm>
                <a:off x="7731387" y="3172392"/>
                <a:ext cx="182880" cy="182880"/>
              </a:xfrm>
              <a:prstGeom prst="ellipse">
                <a:avLst/>
              </a:prstGeom>
              <a:solidFill>
                <a:srgbClr val="D72507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5" name="타원 26"/>
              <p:cNvSpPr/>
              <p:nvPr/>
            </p:nvSpPr>
            <p:spPr>
              <a:xfrm>
                <a:off x="7687408" y="3566160"/>
                <a:ext cx="182880" cy="182880"/>
              </a:xfrm>
              <a:prstGeom prst="ellipse">
                <a:avLst/>
              </a:prstGeom>
              <a:solidFill>
                <a:srgbClr val="D72507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6" name="타원 27"/>
              <p:cNvSpPr/>
              <p:nvPr/>
            </p:nvSpPr>
            <p:spPr>
              <a:xfrm>
                <a:off x="8058816" y="3505200"/>
                <a:ext cx="182880" cy="182880"/>
              </a:xfrm>
              <a:prstGeom prst="ellipse">
                <a:avLst/>
              </a:prstGeom>
              <a:solidFill>
                <a:srgbClr val="D72507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7" name="타원 28"/>
              <p:cNvSpPr/>
              <p:nvPr/>
            </p:nvSpPr>
            <p:spPr>
              <a:xfrm>
                <a:off x="7903955" y="3126672"/>
                <a:ext cx="182880" cy="182880"/>
              </a:xfrm>
              <a:prstGeom prst="ellipse">
                <a:avLst/>
              </a:prstGeom>
              <a:solidFill>
                <a:srgbClr val="D72507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8" name="타원 29"/>
              <p:cNvSpPr/>
              <p:nvPr/>
            </p:nvSpPr>
            <p:spPr>
              <a:xfrm>
                <a:off x="7548507" y="3870752"/>
                <a:ext cx="182880" cy="182880"/>
              </a:xfrm>
              <a:prstGeom prst="ellipse">
                <a:avLst/>
              </a:prstGeom>
              <a:solidFill>
                <a:srgbClr val="D72507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9" name="타원 30"/>
              <p:cNvSpPr/>
              <p:nvPr/>
            </p:nvSpPr>
            <p:spPr>
              <a:xfrm>
                <a:off x="7267864" y="3962192"/>
                <a:ext cx="182880" cy="182880"/>
              </a:xfrm>
              <a:prstGeom prst="ellipse">
                <a:avLst/>
              </a:prstGeom>
              <a:solidFill>
                <a:srgbClr val="D72507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2" name="타원 33"/>
              <p:cNvSpPr/>
              <p:nvPr/>
            </p:nvSpPr>
            <p:spPr>
              <a:xfrm>
                <a:off x="6862032" y="4885838"/>
                <a:ext cx="182880" cy="182880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3" name="타원 34"/>
              <p:cNvSpPr/>
              <p:nvPr/>
            </p:nvSpPr>
            <p:spPr>
              <a:xfrm>
                <a:off x="7222988" y="5381436"/>
                <a:ext cx="182880" cy="182880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4" name="타원 35"/>
              <p:cNvSpPr/>
              <p:nvPr/>
            </p:nvSpPr>
            <p:spPr>
              <a:xfrm>
                <a:off x="7084984" y="4905769"/>
                <a:ext cx="182880" cy="182880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5" name="타원 36"/>
              <p:cNvSpPr/>
              <p:nvPr/>
            </p:nvSpPr>
            <p:spPr>
              <a:xfrm>
                <a:off x="6445748" y="4959991"/>
                <a:ext cx="182880" cy="182880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6" name="타원 37"/>
              <p:cNvSpPr/>
              <p:nvPr/>
            </p:nvSpPr>
            <p:spPr>
              <a:xfrm>
                <a:off x="6709632" y="4371046"/>
                <a:ext cx="182880" cy="182880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7" name="타원 38"/>
              <p:cNvSpPr/>
              <p:nvPr/>
            </p:nvSpPr>
            <p:spPr>
              <a:xfrm>
                <a:off x="6569284" y="4702958"/>
                <a:ext cx="182880" cy="182880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8" name="타원 39"/>
              <p:cNvSpPr/>
              <p:nvPr/>
            </p:nvSpPr>
            <p:spPr>
              <a:xfrm>
                <a:off x="6752164" y="5102358"/>
                <a:ext cx="182880" cy="182880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9" name="타원 40"/>
              <p:cNvSpPr/>
              <p:nvPr/>
            </p:nvSpPr>
            <p:spPr>
              <a:xfrm>
                <a:off x="7048944" y="4612982"/>
                <a:ext cx="182880" cy="182880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sp>
          <p:nvSpPr>
            <p:cNvPr id="30" name="타원 17">
              <a:extLst>
                <a:ext uri="{FF2B5EF4-FFF2-40B4-BE49-F238E27FC236}">
                  <a16:creationId xmlns:a16="http://schemas.microsoft.com/office/drawing/2014/main" id="{2B346AAE-6885-427D-A2F8-2FFEFAA7C2AD}"/>
                </a:ext>
              </a:extLst>
            </p:cNvPr>
            <p:cNvSpPr/>
            <p:nvPr/>
          </p:nvSpPr>
          <p:spPr>
            <a:xfrm>
              <a:off x="5872297" y="2627658"/>
              <a:ext cx="223702" cy="2214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1" name="타원 17">
              <a:extLst>
                <a:ext uri="{FF2B5EF4-FFF2-40B4-BE49-F238E27FC236}">
                  <a16:creationId xmlns:a16="http://schemas.microsoft.com/office/drawing/2014/main" id="{0A586324-F0D1-4A3D-B354-373BC504FD83}"/>
                </a:ext>
              </a:extLst>
            </p:cNvPr>
            <p:cNvSpPr/>
            <p:nvPr/>
          </p:nvSpPr>
          <p:spPr>
            <a:xfrm>
              <a:off x="5716950" y="3091296"/>
              <a:ext cx="223702" cy="2214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EE4F0C94-4D0F-4608-A226-258CEA5CDEBC}"/>
              </a:ext>
            </a:extLst>
          </p:cNvPr>
          <p:cNvSpPr txBox="1"/>
          <p:nvPr/>
        </p:nvSpPr>
        <p:spPr>
          <a:xfrm>
            <a:off x="1717428" y="1626023"/>
            <a:ext cx="4583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2) KNN (K-nearest neighbors)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081EDE1-63E1-4A94-9632-59232EE88C76}"/>
              </a:ext>
            </a:extLst>
          </p:cNvPr>
          <p:cNvSpPr/>
          <p:nvPr/>
        </p:nvSpPr>
        <p:spPr>
          <a:xfrm>
            <a:off x="2189921" y="1939601"/>
            <a:ext cx="65857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b="1" dirty="0"/>
          </a:p>
          <a:p>
            <a:r>
              <a:rPr lang="en-US" altLang="ko-KR" b="1" dirty="0"/>
              <a:t>Classification of new data with k-nearest data with k=5</a:t>
            </a:r>
            <a:endParaRPr lang="ko-KR" alt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443F797-F92A-4AF4-88F9-1C379282987E}"/>
              </a:ext>
            </a:extLst>
          </p:cNvPr>
          <p:cNvSpPr txBox="1"/>
          <p:nvPr/>
        </p:nvSpPr>
        <p:spPr>
          <a:xfrm>
            <a:off x="1384300" y="838200"/>
            <a:ext cx="2459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3. </a:t>
            </a:r>
            <a:r>
              <a:rPr lang="ko-KR" altLang="en-US" sz="3200" b="1" dirty="0"/>
              <a:t>수행 과정</a:t>
            </a:r>
            <a:endParaRPr lang="en-US" altLang="ko-KR" sz="3200" b="1" dirty="0"/>
          </a:p>
        </p:txBody>
      </p:sp>
      <p:sp>
        <p:nvSpPr>
          <p:cNvPr id="35" name="타원 17">
            <a:extLst>
              <a:ext uri="{FF2B5EF4-FFF2-40B4-BE49-F238E27FC236}">
                <a16:creationId xmlns:a16="http://schemas.microsoft.com/office/drawing/2014/main" id="{89284463-4399-4036-B2D8-8EA11C5802F0}"/>
              </a:ext>
            </a:extLst>
          </p:cNvPr>
          <p:cNvSpPr/>
          <p:nvPr/>
        </p:nvSpPr>
        <p:spPr>
          <a:xfrm>
            <a:off x="5612472" y="3963198"/>
            <a:ext cx="223702" cy="22141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2864DC9-34A0-4D87-9A1E-C9E6CE863FE8}"/>
              </a:ext>
            </a:extLst>
          </p:cNvPr>
          <p:cNvCxnSpPr>
            <a:cxnSpLocks/>
            <a:endCxn id="35" idx="4"/>
          </p:cNvCxnSpPr>
          <p:nvPr/>
        </p:nvCxnSpPr>
        <p:spPr>
          <a:xfrm flipV="1">
            <a:off x="4971262" y="4184610"/>
            <a:ext cx="753061" cy="1835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슬라이드 번호 개체 틀 32">
            <a:extLst>
              <a:ext uri="{FF2B5EF4-FFF2-40B4-BE49-F238E27FC236}">
                <a16:creationId xmlns:a16="http://schemas.microsoft.com/office/drawing/2014/main" id="{256425B6-AC79-4B4F-A3E2-362014007F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F0EE52-1D83-4253-BA91-1D96B3C0A548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201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EE4F0C94-4D0F-4608-A226-258CEA5CDEBC}"/>
              </a:ext>
            </a:extLst>
          </p:cNvPr>
          <p:cNvSpPr txBox="1"/>
          <p:nvPr/>
        </p:nvSpPr>
        <p:spPr>
          <a:xfrm>
            <a:off x="1717428" y="1626023"/>
            <a:ext cx="3829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3) Collaborative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Filtering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081EDE1-63E1-4A94-9632-59232EE88C76}"/>
              </a:ext>
            </a:extLst>
          </p:cNvPr>
          <p:cNvSpPr/>
          <p:nvPr/>
        </p:nvSpPr>
        <p:spPr>
          <a:xfrm>
            <a:off x="2189921" y="1939601"/>
            <a:ext cx="65857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b="1" dirty="0"/>
          </a:p>
          <a:p>
            <a:r>
              <a:rPr lang="en-US" altLang="ko-KR" b="1" dirty="0"/>
              <a:t>Using similar preference patterns, predict a list of items </a:t>
            </a:r>
          </a:p>
          <a:p>
            <a:r>
              <a:rPr lang="en-US" altLang="ko-KR" b="1" dirty="0"/>
              <a:t>  that target user will be likely to prefer</a:t>
            </a:r>
            <a:endParaRPr lang="ko-KR" alt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443F797-F92A-4AF4-88F9-1C379282987E}"/>
              </a:ext>
            </a:extLst>
          </p:cNvPr>
          <p:cNvSpPr txBox="1"/>
          <p:nvPr/>
        </p:nvSpPr>
        <p:spPr>
          <a:xfrm>
            <a:off x="1384300" y="838200"/>
            <a:ext cx="2459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3. </a:t>
            </a:r>
            <a:r>
              <a:rPr lang="ko-KR" altLang="en-US" sz="3200" b="1" dirty="0"/>
              <a:t>수행 과정</a:t>
            </a:r>
            <a:endParaRPr lang="en-US" altLang="ko-KR" sz="3200" b="1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345CEA0D-49DD-4BBF-85DF-02121D1CB221}"/>
              </a:ext>
            </a:extLst>
          </p:cNvPr>
          <p:cNvGrpSpPr/>
          <p:nvPr/>
        </p:nvGrpSpPr>
        <p:grpSpPr>
          <a:xfrm>
            <a:off x="3248926" y="3176509"/>
            <a:ext cx="5694148" cy="3065230"/>
            <a:chOff x="2613798" y="2350497"/>
            <a:chExt cx="7334850" cy="3948440"/>
          </a:xfrm>
        </p:grpSpPr>
        <p:pic>
          <p:nvPicPr>
            <p:cNvPr id="49" name="그림 14">
              <a:extLst>
                <a:ext uri="{FF2B5EF4-FFF2-40B4-BE49-F238E27FC236}">
                  <a16:creationId xmlns:a16="http://schemas.microsoft.com/office/drawing/2014/main" id="{CF2F5038-B155-4014-A528-AFCD920CFA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430355" y="5074603"/>
              <a:ext cx="973902" cy="1224334"/>
            </a:xfrm>
            <a:prstGeom prst="rect">
              <a:avLst/>
            </a:prstGeom>
          </p:spPr>
        </p:pic>
        <p:pic>
          <p:nvPicPr>
            <p:cNvPr id="50" name="그림 15">
              <a:extLst>
                <a:ext uri="{FF2B5EF4-FFF2-40B4-BE49-F238E27FC236}">
                  <a16:creationId xmlns:a16="http://schemas.microsoft.com/office/drawing/2014/main" id="{C5C2B11A-FD9C-492C-B831-7959C86F70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7105257" y="5197037"/>
              <a:ext cx="968336" cy="1101900"/>
            </a:xfrm>
            <a:prstGeom prst="rect">
              <a:avLst/>
            </a:prstGeom>
          </p:spPr>
        </p:pic>
        <p:cxnSp>
          <p:nvCxnSpPr>
            <p:cNvPr id="51" name="직선 화살표 연결선 2">
              <a:extLst>
                <a:ext uri="{FF2B5EF4-FFF2-40B4-BE49-F238E27FC236}">
                  <a16:creationId xmlns:a16="http://schemas.microsoft.com/office/drawing/2014/main" id="{EBE80762-B7F1-4ECD-A974-A5CD76874313}"/>
                </a:ext>
              </a:extLst>
            </p:cNvPr>
            <p:cNvCxnSpPr>
              <a:cxnSpLocks/>
              <a:stCxn id="49" idx="0"/>
              <a:endCxn id="56" idx="2"/>
            </p:cNvCxnSpPr>
            <p:nvPr/>
          </p:nvCxnSpPr>
          <p:spPr>
            <a:xfrm flipH="1" flipV="1">
              <a:off x="3408267" y="3587299"/>
              <a:ext cx="1509039" cy="1487304"/>
            </a:xfrm>
            <a:prstGeom prst="straightConnector1">
              <a:avLst/>
            </a:prstGeom>
            <a:ln w="34925">
              <a:solidFill>
                <a:srgbClr val="B8835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16">
              <a:extLst>
                <a:ext uri="{FF2B5EF4-FFF2-40B4-BE49-F238E27FC236}">
                  <a16:creationId xmlns:a16="http://schemas.microsoft.com/office/drawing/2014/main" id="{16F4B1DF-8231-4753-83A4-864654CECD64}"/>
                </a:ext>
              </a:extLst>
            </p:cNvPr>
            <p:cNvCxnSpPr>
              <a:cxnSpLocks/>
              <a:stCxn id="49" idx="0"/>
              <a:endCxn id="59" idx="2"/>
            </p:cNvCxnSpPr>
            <p:nvPr/>
          </p:nvCxnSpPr>
          <p:spPr>
            <a:xfrm flipV="1">
              <a:off x="4917306" y="3595135"/>
              <a:ext cx="2587192" cy="1479468"/>
            </a:xfrm>
            <a:prstGeom prst="straightConnector1">
              <a:avLst/>
            </a:prstGeom>
            <a:ln w="34925">
              <a:solidFill>
                <a:srgbClr val="B8835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18">
              <a:extLst>
                <a:ext uri="{FF2B5EF4-FFF2-40B4-BE49-F238E27FC236}">
                  <a16:creationId xmlns:a16="http://schemas.microsoft.com/office/drawing/2014/main" id="{8767BFBB-3588-4B6D-81C1-3F64A2017FF1}"/>
                </a:ext>
              </a:extLst>
            </p:cNvPr>
            <p:cNvCxnSpPr>
              <a:cxnSpLocks/>
              <a:stCxn id="49" idx="0"/>
              <a:endCxn id="60" idx="2"/>
            </p:cNvCxnSpPr>
            <p:nvPr/>
          </p:nvCxnSpPr>
          <p:spPr>
            <a:xfrm flipV="1">
              <a:off x="4917306" y="3779640"/>
              <a:ext cx="4316771" cy="1294963"/>
            </a:xfrm>
            <a:prstGeom prst="straightConnector1">
              <a:avLst/>
            </a:prstGeom>
            <a:ln w="34925">
              <a:solidFill>
                <a:srgbClr val="B8835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21">
              <a:extLst>
                <a:ext uri="{FF2B5EF4-FFF2-40B4-BE49-F238E27FC236}">
                  <a16:creationId xmlns:a16="http://schemas.microsoft.com/office/drawing/2014/main" id="{E2BEA939-D42A-4A57-8B83-1FC68FBC9870}"/>
                </a:ext>
              </a:extLst>
            </p:cNvPr>
            <p:cNvCxnSpPr>
              <a:cxnSpLocks/>
              <a:stCxn id="50" idx="0"/>
              <a:endCxn id="56" idx="2"/>
            </p:cNvCxnSpPr>
            <p:nvPr/>
          </p:nvCxnSpPr>
          <p:spPr>
            <a:xfrm flipH="1" flipV="1">
              <a:off x="3408267" y="3587299"/>
              <a:ext cx="4181158" cy="1609738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24">
              <a:extLst>
                <a:ext uri="{FF2B5EF4-FFF2-40B4-BE49-F238E27FC236}">
                  <a16:creationId xmlns:a16="http://schemas.microsoft.com/office/drawing/2014/main" id="{99E3FC2A-4608-4A97-BD1E-A01E700EBB96}"/>
                </a:ext>
              </a:extLst>
            </p:cNvPr>
            <p:cNvCxnSpPr>
              <a:cxnSpLocks/>
              <a:stCxn id="50" idx="0"/>
              <a:endCxn id="59" idx="2"/>
            </p:cNvCxnSpPr>
            <p:nvPr/>
          </p:nvCxnSpPr>
          <p:spPr>
            <a:xfrm flipH="1" flipV="1">
              <a:off x="7504498" y="3595135"/>
              <a:ext cx="84927" cy="1601902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9894C749-A36A-48C6-B8A6-6CF61CC016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3798" y="2957021"/>
              <a:ext cx="1588937" cy="630278"/>
            </a:xfrm>
            <a:prstGeom prst="rect">
              <a:avLst/>
            </a:prstGeom>
          </p:spPr>
        </p:pic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3FC1F23B-386F-427F-80B4-D32C84CB46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332" t="37037" r="39271" b="40287"/>
            <a:stretch/>
          </p:blipFill>
          <p:spPr>
            <a:xfrm>
              <a:off x="4766223" y="2788462"/>
              <a:ext cx="1486840" cy="929808"/>
            </a:xfrm>
            <a:prstGeom prst="rect">
              <a:avLst/>
            </a:prstGeom>
          </p:spPr>
        </p:pic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3195149D-0BBC-4727-A94D-ADE0A6A93E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63" t="34830" r="5740" b="38334"/>
            <a:stretch/>
          </p:blipFill>
          <p:spPr>
            <a:xfrm>
              <a:off x="6576196" y="2982268"/>
              <a:ext cx="1856604" cy="612867"/>
            </a:xfrm>
            <a:prstGeom prst="rect">
              <a:avLst/>
            </a:prstGeom>
          </p:spPr>
        </p:pic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790CB8DB-9701-4662-965E-C03F7FE96D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9505" y="2350497"/>
              <a:ext cx="1429143" cy="1429143"/>
            </a:xfrm>
            <a:prstGeom prst="rect">
              <a:avLst/>
            </a:prstGeom>
          </p:spPr>
        </p:pic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A8402A0-EDA3-44E0-B13E-08D95516A1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F0EE52-1D83-4253-BA91-1D96B3C0A548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018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EE4F0C94-4D0F-4608-A226-258CEA5CDEBC}"/>
              </a:ext>
            </a:extLst>
          </p:cNvPr>
          <p:cNvSpPr txBox="1"/>
          <p:nvPr/>
        </p:nvSpPr>
        <p:spPr>
          <a:xfrm>
            <a:off x="1717428" y="1626023"/>
            <a:ext cx="3829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3) Collaborative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Filtering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081EDE1-63E1-4A94-9632-59232EE88C76}"/>
              </a:ext>
            </a:extLst>
          </p:cNvPr>
          <p:cNvSpPr/>
          <p:nvPr/>
        </p:nvSpPr>
        <p:spPr>
          <a:xfrm>
            <a:off x="2189921" y="1939601"/>
            <a:ext cx="65857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b="1" dirty="0"/>
          </a:p>
          <a:p>
            <a:r>
              <a:rPr lang="en-US" altLang="ko-KR" b="1" dirty="0"/>
              <a:t>Using similar preference patterns, predict a list of items</a:t>
            </a:r>
          </a:p>
          <a:p>
            <a:r>
              <a:rPr lang="en-US" altLang="ko-KR" b="1" dirty="0"/>
              <a:t>  that target user will be likely to prefer</a:t>
            </a:r>
            <a:endParaRPr lang="ko-KR" alt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443F797-F92A-4AF4-88F9-1C379282987E}"/>
              </a:ext>
            </a:extLst>
          </p:cNvPr>
          <p:cNvSpPr txBox="1"/>
          <p:nvPr/>
        </p:nvSpPr>
        <p:spPr>
          <a:xfrm>
            <a:off x="1384300" y="838200"/>
            <a:ext cx="2459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3. </a:t>
            </a:r>
            <a:r>
              <a:rPr lang="ko-KR" altLang="en-US" sz="3200" b="1" dirty="0"/>
              <a:t>수행 과정</a:t>
            </a:r>
            <a:endParaRPr lang="en-US" altLang="ko-KR" sz="3200" b="1" dirty="0"/>
          </a:p>
        </p:txBody>
      </p:sp>
      <p:pic>
        <p:nvPicPr>
          <p:cNvPr id="49" name="그림 14">
            <a:extLst>
              <a:ext uri="{FF2B5EF4-FFF2-40B4-BE49-F238E27FC236}">
                <a16:creationId xmlns:a16="http://schemas.microsoft.com/office/drawing/2014/main" id="{CF2F5038-B155-4014-A528-AFCD920CFA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59145" y="5291271"/>
            <a:ext cx="756054" cy="950468"/>
          </a:xfrm>
          <a:prstGeom prst="rect">
            <a:avLst/>
          </a:prstGeom>
        </p:spPr>
      </p:pic>
      <p:pic>
        <p:nvPicPr>
          <p:cNvPr id="50" name="그림 15">
            <a:extLst>
              <a:ext uri="{FF2B5EF4-FFF2-40B4-BE49-F238E27FC236}">
                <a16:creationId xmlns:a16="http://schemas.microsoft.com/office/drawing/2014/main" id="{C5C2B11A-FD9C-492C-B831-7959C86F70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735709" y="5386318"/>
            <a:ext cx="751733" cy="855421"/>
          </a:xfrm>
          <a:prstGeom prst="rect">
            <a:avLst/>
          </a:prstGeom>
        </p:spPr>
      </p:pic>
      <p:cxnSp>
        <p:nvCxnSpPr>
          <p:cNvPr id="51" name="직선 화살표 연결선 2">
            <a:extLst>
              <a:ext uri="{FF2B5EF4-FFF2-40B4-BE49-F238E27FC236}">
                <a16:creationId xmlns:a16="http://schemas.microsoft.com/office/drawing/2014/main" id="{EBE80762-B7F1-4ECD-A974-A5CD76874313}"/>
              </a:ext>
            </a:extLst>
          </p:cNvPr>
          <p:cNvCxnSpPr>
            <a:cxnSpLocks/>
            <a:stCxn id="49" idx="0"/>
            <a:endCxn id="56" idx="2"/>
          </p:cNvCxnSpPr>
          <p:nvPr/>
        </p:nvCxnSpPr>
        <p:spPr>
          <a:xfrm flipH="1" flipV="1">
            <a:off x="3865684" y="4136656"/>
            <a:ext cx="1171488" cy="1154615"/>
          </a:xfrm>
          <a:prstGeom prst="straightConnector1">
            <a:avLst/>
          </a:prstGeom>
          <a:ln w="34925">
            <a:solidFill>
              <a:srgbClr val="B883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16">
            <a:extLst>
              <a:ext uri="{FF2B5EF4-FFF2-40B4-BE49-F238E27FC236}">
                <a16:creationId xmlns:a16="http://schemas.microsoft.com/office/drawing/2014/main" id="{16F4B1DF-8231-4753-83A4-864654CECD64}"/>
              </a:ext>
            </a:extLst>
          </p:cNvPr>
          <p:cNvCxnSpPr>
            <a:cxnSpLocks/>
            <a:stCxn id="49" idx="0"/>
            <a:endCxn id="59" idx="2"/>
          </p:cNvCxnSpPr>
          <p:nvPr/>
        </p:nvCxnSpPr>
        <p:spPr>
          <a:xfrm flipV="1">
            <a:off x="5037172" y="4142739"/>
            <a:ext cx="2008474" cy="1148532"/>
          </a:xfrm>
          <a:prstGeom prst="straightConnector1">
            <a:avLst/>
          </a:prstGeom>
          <a:ln w="34925">
            <a:solidFill>
              <a:srgbClr val="B883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18">
            <a:extLst>
              <a:ext uri="{FF2B5EF4-FFF2-40B4-BE49-F238E27FC236}">
                <a16:creationId xmlns:a16="http://schemas.microsoft.com/office/drawing/2014/main" id="{8767BFBB-3588-4B6D-81C1-3F64A2017FF1}"/>
              </a:ext>
            </a:extLst>
          </p:cNvPr>
          <p:cNvCxnSpPr>
            <a:cxnSpLocks/>
            <a:stCxn id="49" idx="0"/>
            <a:endCxn id="60" idx="2"/>
          </p:cNvCxnSpPr>
          <p:nvPr/>
        </p:nvCxnSpPr>
        <p:spPr>
          <a:xfrm flipV="1">
            <a:off x="5037172" y="4285973"/>
            <a:ext cx="3351171" cy="1005298"/>
          </a:xfrm>
          <a:prstGeom prst="straightConnector1">
            <a:avLst/>
          </a:prstGeom>
          <a:ln w="34925">
            <a:solidFill>
              <a:srgbClr val="B883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21">
            <a:extLst>
              <a:ext uri="{FF2B5EF4-FFF2-40B4-BE49-F238E27FC236}">
                <a16:creationId xmlns:a16="http://schemas.microsoft.com/office/drawing/2014/main" id="{E2BEA939-D42A-4A57-8B83-1FC68FBC9870}"/>
              </a:ext>
            </a:extLst>
          </p:cNvPr>
          <p:cNvCxnSpPr>
            <a:cxnSpLocks/>
            <a:stCxn id="50" idx="0"/>
            <a:endCxn id="56" idx="2"/>
          </p:cNvCxnSpPr>
          <p:nvPr/>
        </p:nvCxnSpPr>
        <p:spPr>
          <a:xfrm flipH="1" flipV="1">
            <a:off x="3865684" y="4136656"/>
            <a:ext cx="3245892" cy="1249662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24">
            <a:extLst>
              <a:ext uri="{FF2B5EF4-FFF2-40B4-BE49-F238E27FC236}">
                <a16:creationId xmlns:a16="http://schemas.microsoft.com/office/drawing/2014/main" id="{99E3FC2A-4608-4A97-BD1E-A01E700EBB96}"/>
              </a:ext>
            </a:extLst>
          </p:cNvPr>
          <p:cNvCxnSpPr>
            <a:cxnSpLocks/>
            <a:stCxn id="50" idx="0"/>
            <a:endCxn id="59" idx="2"/>
          </p:cNvCxnSpPr>
          <p:nvPr/>
        </p:nvCxnSpPr>
        <p:spPr>
          <a:xfrm flipH="1" flipV="1">
            <a:off x="7045646" y="4142739"/>
            <a:ext cx="65930" cy="124357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그림 55">
            <a:extLst>
              <a:ext uri="{FF2B5EF4-FFF2-40B4-BE49-F238E27FC236}">
                <a16:creationId xmlns:a16="http://schemas.microsoft.com/office/drawing/2014/main" id="{9894C749-A36A-48C6-B8A6-6CF61CC0166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926" y="3647362"/>
            <a:ext cx="1233514" cy="489294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3FC1F23B-386F-427F-80B4-D32C84CB463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32" t="37037" r="39271" b="40287"/>
          <a:stretch/>
        </p:blipFill>
        <p:spPr>
          <a:xfrm>
            <a:off x="4919884" y="3516507"/>
            <a:ext cx="1154255" cy="721823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3195149D-0BBC-4727-A94D-ADE0A6A93E9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3" t="34830" r="5740" b="38334"/>
          <a:stretch/>
        </p:blipFill>
        <p:spPr>
          <a:xfrm>
            <a:off x="6324992" y="3666962"/>
            <a:ext cx="1441308" cy="475777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790CB8DB-9701-4662-965E-C03F7FE96DD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610" y="3176509"/>
            <a:ext cx="1109464" cy="1109464"/>
          </a:xfrm>
          <a:prstGeom prst="rect">
            <a:avLst/>
          </a:prstGeom>
        </p:spPr>
      </p:pic>
      <p:cxnSp>
        <p:nvCxnSpPr>
          <p:cNvPr id="17" name="직선 화살표 연결선 18">
            <a:extLst>
              <a:ext uri="{FF2B5EF4-FFF2-40B4-BE49-F238E27FC236}">
                <a16:creationId xmlns:a16="http://schemas.microsoft.com/office/drawing/2014/main" id="{9F3F303C-6EA7-4D6E-A6F0-A2490A222C24}"/>
              </a:ext>
            </a:extLst>
          </p:cNvPr>
          <p:cNvCxnSpPr>
            <a:cxnSpLocks/>
            <a:stCxn id="50" idx="0"/>
            <a:endCxn id="60" idx="2"/>
          </p:cNvCxnSpPr>
          <p:nvPr/>
        </p:nvCxnSpPr>
        <p:spPr>
          <a:xfrm flipV="1">
            <a:off x="7111576" y="4285973"/>
            <a:ext cx="1276766" cy="1100345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E15EFB1-73A4-4FA2-943C-8F75787B50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F0EE52-1D83-4253-BA91-1D96B3C0A548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909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87248"/>
              </p:ext>
            </p:extLst>
          </p:nvPr>
        </p:nvGraphicFramePr>
        <p:xfrm>
          <a:off x="812800" y="2828086"/>
          <a:ext cx="10566399" cy="2522017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649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9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19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821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dirty="0"/>
                        <a:t>May-June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dirty="0"/>
                        <a:t>July-Aug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dirty="0"/>
                        <a:t>Sep-Oct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dirty="0"/>
                        <a:t>Nov-Dec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380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800" dirty="0"/>
                        <a:t>Preparing Project :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800" dirty="0"/>
                        <a:t> Study clustering algorithm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800" dirty="0"/>
                        <a:t>Implement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800" dirty="0"/>
                        <a:t>K-means clustering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800" dirty="0"/>
                        <a:t>Implement KNN algorithm</a:t>
                      </a:r>
                    </a:p>
                    <a:p>
                      <a:pPr algn="ctr">
                        <a:defRPr/>
                      </a:pPr>
                      <a:endParaRPr lang="en-US" altLang="ko-KR" sz="1800" dirty="0"/>
                    </a:p>
                    <a:p>
                      <a:pPr algn="ctr">
                        <a:defRPr/>
                      </a:pPr>
                      <a:r>
                        <a:rPr lang="en-US" altLang="ko-KR" sz="1800" dirty="0"/>
                        <a:t>Studying Recommender system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800" dirty="0"/>
                        <a:t>Implement Recommender System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800" dirty="0"/>
                        <a:t>(using SURPRISE)</a:t>
                      </a:r>
                    </a:p>
                    <a:p>
                      <a:pPr algn="ctr">
                        <a:defRPr/>
                      </a:pPr>
                      <a:endParaRPr lang="en-US" altLang="ko-KR" sz="1800" dirty="0"/>
                    </a:p>
                    <a:p>
                      <a:pPr algn="ctr">
                        <a:defRPr/>
                      </a:pPr>
                      <a:r>
                        <a:rPr lang="en-US" altLang="ko-KR" sz="1800" dirty="0"/>
                        <a:t>Performance evaluation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C2C1D18-C57A-453B-93F0-BB167E518179}"/>
              </a:ext>
            </a:extLst>
          </p:cNvPr>
          <p:cNvSpPr txBox="1"/>
          <p:nvPr/>
        </p:nvSpPr>
        <p:spPr>
          <a:xfrm>
            <a:off x="1384300" y="838200"/>
            <a:ext cx="2459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3. </a:t>
            </a:r>
            <a:r>
              <a:rPr lang="ko-KR" altLang="en-US" sz="3200" b="1" dirty="0"/>
              <a:t>수행 과정</a:t>
            </a:r>
            <a:endParaRPr lang="en-US" altLang="ko-KR" sz="3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EF7B2E-857E-4A2A-ABFD-F23F16D0CB18}"/>
              </a:ext>
            </a:extLst>
          </p:cNvPr>
          <p:cNvSpPr txBox="1"/>
          <p:nvPr/>
        </p:nvSpPr>
        <p:spPr>
          <a:xfrm>
            <a:off x="1717428" y="1626023"/>
            <a:ext cx="2173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4) Time Table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6028F38-4F40-4AD3-9777-16E974149C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F0EE52-1D83-4253-BA91-1D96B3C0A548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83469" y="4075591"/>
            <a:ext cx="722506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 sz="25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25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25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0C71FC-377B-4B79-9DE5-AECAAB2A303C}"/>
              </a:ext>
            </a:extLst>
          </p:cNvPr>
          <p:cNvSpPr txBox="1"/>
          <p:nvPr/>
        </p:nvSpPr>
        <p:spPr>
          <a:xfrm>
            <a:off x="2365684" y="1658855"/>
            <a:ext cx="7460631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Clustering : </a:t>
            </a:r>
            <a:r>
              <a:rPr lang="en-US" altLang="ko-KR" sz="25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K-means Clustering</a:t>
            </a:r>
          </a:p>
          <a:p>
            <a:pPr algn="ctr">
              <a:defRPr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Implement algorithm and tested it by </a:t>
            </a:r>
          </a:p>
          <a:p>
            <a:pPr algn="ctr">
              <a:defRPr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hand-made 2D/3D dataset, iris dataset, </a:t>
            </a:r>
          </a:p>
          <a:p>
            <a:pPr algn="ctr">
              <a:defRPr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and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MovieLens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100k dataset</a:t>
            </a:r>
          </a:p>
          <a:p>
            <a:pPr algn="ctr">
              <a:defRPr/>
            </a:pPr>
            <a:endParaRPr lang="en-US" altLang="ko-KR" sz="25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/>
            </a:pPr>
            <a:endParaRPr lang="en-US" altLang="ko-KR" sz="25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/>
            </a:pPr>
            <a:r>
              <a:rPr lang="en-US" altLang="ko-KR" sz="2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Classification : </a:t>
            </a:r>
            <a:r>
              <a:rPr lang="en-US" altLang="ko-KR" sz="25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K-Nearest</a:t>
            </a:r>
            <a:r>
              <a:rPr lang="ko-KR" altLang="en-US" sz="25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5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Neighbor</a:t>
            </a:r>
          </a:p>
          <a:p>
            <a:pPr algn="ctr">
              <a:defRPr/>
            </a:pPr>
            <a:r>
              <a:rPr lang="en-US" altLang="ko-KR" sz="2000" dirty="0">
                <a:latin typeface="맑은 고딕" panose="020B0503020000020004" pitchFamily="50" charset="-127"/>
              </a:rPr>
              <a:t>Implement algorithm and tested it by </a:t>
            </a:r>
          </a:p>
          <a:p>
            <a:pPr algn="ctr">
              <a:defRPr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dense/sparse dataset</a:t>
            </a:r>
          </a:p>
          <a:p>
            <a:pPr algn="ctr">
              <a:defRPr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/>
            </a:pPr>
            <a:endParaRPr lang="en-US" altLang="ko-KR" sz="25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/>
            </a:pPr>
            <a:r>
              <a:rPr lang="en-US" altLang="ko-KR" sz="2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Recommender System : </a:t>
            </a:r>
            <a:r>
              <a:rPr lang="en-US" altLang="ko-KR" sz="25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Collaborative Filtering</a:t>
            </a:r>
          </a:p>
          <a:p>
            <a:pPr algn="ctr">
              <a:defRPr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Testing algorithm by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MovieLens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100k/1M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0A6F82-7B44-4367-A59C-4AD415765213}"/>
              </a:ext>
            </a:extLst>
          </p:cNvPr>
          <p:cNvSpPr txBox="1"/>
          <p:nvPr/>
        </p:nvSpPr>
        <p:spPr>
          <a:xfrm>
            <a:off x="1384300" y="838200"/>
            <a:ext cx="28696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4. </a:t>
            </a:r>
            <a:r>
              <a:rPr lang="ko-KR" altLang="en-US" sz="3200" b="1" dirty="0"/>
              <a:t>과제 결과물</a:t>
            </a:r>
            <a:endParaRPr lang="en-US" altLang="ko-KR" sz="3200" b="1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3393DD0-467D-407F-8BBB-E8F2E637E8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F0EE52-1D83-4253-BA91-1D96B3C0A548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22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B43D798-7721-44BA-A328-E8243B786C91}"/>
              </a:ext>
            </a:extLst>
          </p:cNvPr>
          <p:cNvGrpSpPr/>
          <p:nvPr/>
        </p:nvGrpSpPr>
        <p:grpSpPr>
          <a:xfrm>
            <a:off x="203200" y="3064323"/>
            <a:ext cx="11771048" cy="2985106"/>
            <a:chOff x="0" y="2916524"/>
            <a:chExt cx="11771048" cy="2985106"/>
          </a:xfrm>
        </p:grpSpPr>
        <p:sp>
          <p:nvSpPr>
            <p:cNvPr id="3" name="TextBox 2"/>
            <p:cNvSpPr txBox="1"/>
            <p:nvPr/>
          </p:nvSpPr>
          <p:spPr>
            <a:xfrm>
              <a:off x="506674" y="5537218"/>
              <a:ext cx="9981409" cy="3644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/>
                <a:t>k = 2 				  k = 4				      k = 9</a:t>
              </a:r>
            </a:p>
          </p:txBody>
        </p:sp>
        <p:pic>
          <p:nvPicPr>
            <p:cNvPr id="4" name="그림 1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2957115"/>
              <a:ext cx="4012958" cy="2489241"/>
            </a:xfrm>
            <a:prstGeom prst="rect">
              <a:avLst/>
            </a:prstGeom>
          </p:spPr>
        </p:pic>
        <p:pic>
          <p:nvPicPr>
            <p:cNvPr id="5" name="그림 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3772020" y="2971438"/>
              <a:ext cx="4012959" cy="2566427"/>
            </a:xfrm>
            <a:prstGeom prst="rect">
              <a:avLst/>
            </a:prstGeom>
          </p:spPr>
        </p:pic>
        <p:pic>
          <p:nvPicPr>
            <p:cNvPr id="6" name="그림 10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7758089" y="2916524"/>
              <a:ext cx="4012959" cy="2528088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9160481-FC75-44B8-8633-BA2D2D56E1E2}"/>
              </a:ext>
            </a:extLst>
          </p:cNvPr>
          <p:cNvSpPr txBox="1"/>
          <p:nvPr/>
        </p:nvSpPr>
        <p:spPr>
          <a:xfrm>
            <a:off x="1835830" y="1513837"/>
            <a:ext cx="6125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K-means Clustering with various k value</a:t>
            </a:r>
            <a:endParaRPr lang="ko-KR" altLang="en-US" sz="24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1D05580-B7D8-44CC-976D-057869F87DA7}"/>
              </a:ext>
            </a:extLst>
          </p:cNvPr>
          <p:cNvSpPr/>
          <p:nvPr/>
        </p:nvSpPr>
        <p:spPr>
          <a:xfrm>
            <a:off x="2308323" y="1827415"/>
            <a:ext cx="65760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b="1" dirty="0"/>
          </a:p>
          <a:p>
            <a:r>
              <a:rPr lang="en-US" altLang="ko-KR" b="1" dirty="0"/>
              <a:t>Testing</a:t>
            </a:r>
            <a:r>
              <a:rPr lang="ko-KR" altLang="en-US" b="1" dirty="0"/>
              <a:t> </a:t>
            </a:r>
            <a:r>
              <a:rPr lang="en-US" altLang="ko-KR" b="1" dirty="0"/>
              <a:t>with</a:t>
            </a:r>
            <a:r>
              <a:rPr lang="ko-KR" altLang="en-US" b="1" dirty="0"/>
              <a:t> </a:t>
            </a:r>
            <a:r>
              <a:rPr lang="en-US" altLang="ko-KR" b="1" dirty="0"/>
              <a:t>randomly</a:t>
            </a:r>
            <a:r>
              <a:rPr lang="ko-KR" altLang="en-US" b="1" dirty="0"/>
              <a:t> </a:t>
            </a:r>
            <a:r>
              <a:rPr lang="en-US" altLang="ko-KR" b="1" dirty="0"/>
              <a:t>generated</a:t>
            </a:r>
            <a:r>
              <a:rPr lang="ko-KR" altLang="en-US" b="1" dirty="0"/>
              <a:t> </a:t>
            </a:r>
            <a:r>
              <a:rPr lang="en-US" altLang="ko-KR" b="1" dirty="0"/>
              <a:t>400*2D data</a:t>
            </a:r>
          </a:p>
          <a:p>
            <a:r>
              <a:rPr lang="en-US" altLang="ko-KR" b="1" dirty="0"/>
              <a:t>Verified that algorithm works well on various dataset</a:t>
            </a:r>
          </a:p>
          <a:p>
            <a:r>
              <a:rPr lang="en-US" altLang="ko-KR" b="1" dirty="0"/>
              <a:t>(Star</a:t>
            </a:r>
            <a:r>
              <a:rPr lang="ko-KR" altLang="en-US" b="1" dirty="0"/>
              <a:t> </a:t>
            </a:r>
            <a:r>
              <a:rPr lang="en-US" altLang="ko-KR" b="1" dirty="0"/>
              <a:t>means</a:t>
            </a:r>
            <a:r>
              <a:rPr lang="ko-KR" altLang="en-US" b="1" dirty="0"/>
              <a:t> </a:t>
            </a:r>
            <a:r>
              <a:rPr lang="en-US" altLang="ko-KR" b="1" dirty="0"/>
              <a:t>centroid)</a:t>
            </a:r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4D5742-A6B4-4616-A847-A316D806836A}"/>
              </a:ext>
            </a:extLst>
          </p:cNvPr>
          <p:cNvSpPr txBox="1"/>
          <p:nvPr/>
        </p:nvSpPr>
        <p:spPr>
          <a:xfrm>
            <a:off x="1384300" y="838200"/>
            <a:ext cx="49435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4-1) K-means Clustering</a:t>
            </a:r>
          </a:p>
        </p:txBody>
      </p:sp>
      <p:sp>
        <p:nvSpPr>
          <p:cNvPr id="9" name="별: 꼭짓점 5개 8">
            <a:extLst>
              <a:ext uri="{FF2B5EF4-FFF2-40B4-BE49-F238E27FC236}">
                <a16:creationId xmlns:a16="http://schemas.microsoft.com/office/drawing/2014/main" id="{A1BDDAC8-67A8-47DD-BA5D-16A4CDAE3637}"/>
              </a:ext>
            </a:extLst>
          </p:cNvPr>
          <p:cNvSpPr/>
          <p:nvPr/>
        </p:nvSpPr>
        <p:spPr>
          <a:xfrm>
            <a:off x="2783840" y="3601720"/>
            <a:ext cx="106680" cy="10668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별: 꼭짓점 5개 10">
            <a:extLst>
              <a:ext uri="{FF2B5EF4-FFF2-40B4-BE49-F238E27FC236}">
                <a16:creationId xmlns:a16="http://schemas.microsoft.com/office/drawing/2014/main" id="{646BA6AC-157A-49BA-A054-7728C321C60E}"/>
              </a:ext>
            </a:extLst>
          </p:cNvPr>
          <p:cNvSpPr/>
          <p:nvPr/>
        </p:nvSpPr>
        <p:spPr>
          <a:xfrm>
            <a:off x="1970575" y="4513342"/>
            <a:ext cx="106680" cy="10668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별: 꼭짓점 5개 11">
            <a:extLst>
              <a:ext uri="{FF2B5EF4-FFF2-40B4-BE49-F238E27FC236}">
                <a16:creationId xmlns:a16="http://schemas.microsoft.com/office/drawing/2014/main" id="{07887E87-A2BA-4357-B269-E02A9BB9C6E4}"/>
              </a:ext>
            </a:extLst>
          </p:cNvPr>
          <p:cNvSpPr/>
          <p:nvPr/>
        </p:nvSpPr>
        <p:spPr>
          <a:xfrm>
            <a:off x="6849747" y="4668282"/>
            <a:ext cx="106680" cy="10668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별: 꼭짓점 5개 12">
            <a:extLst>
              <a:ext uri="{FF2B5EF4-FFF2-40B4-BE49-F238E27FC236}">
                <a16:creationId xmlns:a16="http://schemas.microsoft.com/office/drawing/2014/main" id="{BAB9190E-56EF-4D38-9791-C4CAF39AE679}"/>
              </a:ext>
            </a:extLst>
          </p:cNvPr>
          <p:cNvSpPr/>
          <p:nvPr/>
        </p:nvSpPr>
        <p:spPr>
          <a:xfrm>
            <a:off x="6979920" y="3655060"/>
            <a:ext cx="106680" cy="10668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별: 꼭짓점 5개 13">
            <a:extLst>
              <a:ext uri="{FF2B5EF4-FFF2-40B4-BE49-F238E27FC236}">
                <a16:creationId xmlns:a16="http://schemas.microsoft.com/office/drawing/2014/main" id="{911A9B9D-2C54-42DD-915F-60EB14C61987}"/>
              </a:ext>
            </a:extLst>
          </p:cNvPr>
          <p:cNvSpPr/>
          <p:nvPr/>
        </p:nvSpPr>
        <p:spPr>
          <a:xfrm>
            <a:off x="5215940" y="4668282"/>
            <a:ext cx="106680" cy="10668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별: 꼭짓점 5개 14">
            <a:extLst>
              <a:ext uri="{FF2B5EF4-FFF2-40B4-BE49-F238E27FC236}">
                <a16:creationId xmlns:a16="http://schemas.microsoft.com/office/drawing/2014/main" id="{D6E4E129-6A34-4601-B5FC-1D0A1E3541C8}"/>
              </a:ext>
            </a:extLst>
          </p:cNvPr>
          <p:cNvSpPr/>
          <p:nvPr/>
        </p:nvSpPr>
        <p:spPr>
          <a:xfrm>
            <a:off x="5352612" y="3571240"/>
            <a:ext cx="106680" cy="10668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별: 꼭짓점 5개 15">
            <a:extLst>
              <a:ext uri="{FF2B5EF4-FFF2-40B4-BE49-F238E27FC236}">
                <a16:creationId xmlns:a16="http://schemas.microsoft.com/office/drawing/2014/main" id="{A53228E6-A1E3-4855-87D4-51B48B36C15E}"/>
              </a:ext>
            </a:extLst>
          </p:cNvPr>
          <p:cNvSpPr/>
          <p:nvPr/>
        </p:nvSpPr>
        <p:spPr>
          <a:xfrm>
            <a:off x="9398000" y="4854570"/>
            <a:ext cx="106680" cy="10668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별: 꼭짓점 5개 16">
            <a:extLst>
              <a:ext uri="{FF2B5EF4-FFF2-40B4-BE49-F238E27FC236}">
                <a16:creationId xmlns:a16="http://schemas.microsoft.com/office/drawing/2014/main" id="{0A1A7C14-2E2C-4916-A044-E420D194184E}"/>
              </a:ext>
            </a:extLst>
          </p:cNvPr>
          <p:cNvSpPr/>
          <p:nvPr/>
        </p:nvSpPr>
        <p:spPr>
          <a:xfrm>
            <a:off x="11164718" y="4810967"/>
            <a:ext cx="106680" cy="10668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별: 꼭짓점 5개 17">
            <a:extLst>
              <a:ext uri="{FF2B5EF4-FFF2-40B4-BE49-F238E27FC236}">
                <a16:creationId xmlns:a16="http://schemas.microsoft.com/office/drawing/2014/main" id="{70582F07-049E-458F-AE94-33D5DE9095FF}"/>
              </a:ext>
            </a:extLst>
          </p:cNvPr>
          <p:cNvSpPr/>
          <p:nvPr/>
        </p:nvSpPr>
        <p:spPr>
          <a:xfrm>
            <a:off x="11113918" y="4013407"/>
            <a:ext cx="106680" cy="10668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별: 꼭짓점 5개 24">
            <a:extLst>
              <a:ext uri="{FF2B5EF4-FFF2-40B4-BE49-F238E27FC236}">
                <a16:creationId xmlns:a16="http://schemas.microsoft.com/office/drawing/2014/main" id="{9BA22F35-27F9-4A82-8AA2-E7E93D5FAD3C}"/>
              </a:ext>
            </a:extLst>
          </p:cNvPr>
          <p:cNvSpPr/>
          <p:nvPr/>
        </p:nvSpPr>
        <p:spPr>
          <a:xfrm>
            <a:off x="10235078" y="4511592"/>
            <a:ext cx="106680" cy="10668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별: 꼭짓점 5개 25">
            <a:extLst>
              <a:ext uri="{FF2B5EF4-FFF2-40B4-BE49-F238E27FC236}">
                <a16:creationId xmlns:a16="http://schemas.microsoft.com/office/drawing/2014/main" id="{38EAA4DF-D251-4433-A715-C63474AB61E1}"/>
              </a:ext>
            </a:extLst>
          </p:cNvPr>
          <p:cNvSpPr/>
          <p:nvPr/>
        </p:nvSpPr>
        <p:spPr>
          <a:xfrm>
            <a:off x="11088518" y="3418840"/>
            <a:ext cx="106680" cy="10668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별: 꼭짓점 5개 26">
            <a:extLst>
              <a:ext uri="{FF2B5EF4-FFF2-40B4-BE49-F238E27FC236}">
                <a16:creationId xmlns:a16="http://schemas.microsoft.com/office/drawing/2014/main" id="{45B178EC-4514-41FC-8DEF-45B50B8AF938}"/>
              </a:ext>
            </a:extLst>
          </p:cNvPr>
          <p:cNvSpPr/>
          <p:nvPr/>
        </p:nvSpPr>
        <p:spPr>
          <a:xfrm>
            <a:off x="9146691" y="4191207"/>
            <a:ext cx="106680" cy="10668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별: 꼭짓점 5개 27">
            <a:extLst>
              <a:ext uri="{FF2B5EF4-FFF2-40B4-BE49-F238E27FC236}">
                <a16:creationId xmlns:a16="http://schemas.microsoft.com/office/drawing/2014/main" id="{7F159DAC-CB92-4F8B-B16F-5000C90BEA5E}"/>
              </a:ext>
            </a:extLst>
          </p:cNvPr>
          <p:cNvSpPr/>
          <p:nvPr/>
        </p:nvSpPr>
        <p:spPr>
          <a:xfrm>
            <a:off x="10530328" y="3761740"/>
            <a:ext cx="106680" cy="10668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별: 꼭짓점 5개 28">
            <a:extLst>
              <a:ext uri="{FF2B5EF4-FFF2-40B4-BE49-F238E27FC236}">
                <a16:creationId xmlns:a16="http://schemas.microsoft.com/office/drawing/2014/main" id="{BA940577-5EDA-4BD6-8D57-A6A19F4241E9}"/>
              </a:ext>
            </a:extLst>
          </p:cNvPr>
          <p:cNvSpPr/>
          <p:nvPr/>
        </p:nvSpPr>
        <p:spPr>
          <a:xfrm>
            <a:off x="9319908" y="3456940"/>
            <a:ext cx="106680" cy="10668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슬라이드 번호 개체 틀 18">
            <a:extLst>
              <a:ext uri="{FF2B5EF4-FFF2-40B4-BE49-F238E27FC236}">
                <a16:creationId xmlns:a16="http://schemas.microsoft.com/office/drawing/2014/main" id="{A22939CB-7109-4024-9594-C39A641D09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F0EE52-1D83-4253-BA91-1D96B3C0A548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9"/>
          <p:cNvPicPr>
            <a:picLocks noChangeAspect="1"/>
          </p:cNvPicPr>
          <p:nvPr/>
        </p:nvPicPr>
        <p:blipFill rotWithShape="1">
          <a:blip r:embed="rId2"/>
          <a:srcRect l="3430" t="7280" r="3780" b="4110"/>
          <a:stretch>
            <a:fillRect/>
          </a:stretch>
        </p:blipFill>
        <p:spPr>
          <a:xfrm>
            <a:off x="3433648" y="2787324"/>
            <a:ext cx="5324704" cy="34681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EA2681-4C1B-4339-A57C-A375BC9BEED7}"/>
              </a:ext>
            </a:extLst>
          </p:cNvPr>
          <p:cNvSpPr txBox="1"/>
          <p:nvPr/>
        </p:nvSpPr>
        <p:spPr>
          <a:xfrm>
            <a:off x="1384300" y="838200"/>
            <a:ext cx="49435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4-1) K-means Clustering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5840EB-FEF2-48D0-BB4D-F67B1B25A040}"/>
              </a:ext>
            </a:extLst>
          </p:cNvPr>
          <p:cNvSpPr txBox="1"/>
          <p:nvPr/>
        </p:nvSpPr>
        <p:spPr>
          <a:xfrm>
            <a:off x="1835830" y="1513837"/>
            <a:ext cx="7050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K-means Clustering in Multi-Dimensional Data</a:t>
            </a:r>
            <a:endParaRPr lang="ko-KR" altLang="en-US" sz="24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C850FDD-BC0D-4DD7-8BC2-AF1547AE66EC}"/>
              </a:ext>
            </a:extLst>
          </p:cNvPr>
          <p:cNvSpPr/>
          <p:nvPr/>
        </p:nvSpPr>
        <p:spPr>
          <a:xfrm>
            <a:off x="2308323" y="1827415"/>
            <a:ext cx="74833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b="1" dirty="0"/>
          </a:p>
          <a:p>
            <a:r>
              <a:rPr lang="en-US" altLang="ko-KR" b="1" dirty="0"/>
              <a:t>Verified that algorithm works well on various dataset (3D dataset)</a:t>
            </a:r>
            <a:endParaRPr lang="ko-KR" altLang="en-US" b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7B3931B-4867-41E2-BBDC-391C435CA3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F0EE52-1D83-4253-BA91-1D96B3C0A548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19D3BD2D-ADD8-467B-8F6D-B4535A07F64B}"/>
              </a:ext>
            </a:extLst>
          </p:cNvPr>
          <p:cNvGrpSpPr/>
          <p:nvPr/>
        </p:nvGrpSpPr>
        <p:grpSpPr>
          <a:xfrm>
            <a:off x="1640893" y="2900736"/>
            <a:ext cx="9277350" cy="2967038"/>
            <a:chOff x="1640893" y="2405063"/>
            <a:chExt cx="9277350" cy="2967038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/>
            <a:srcRect t="50000"/>
            <a:stretch/>
          </p:blipFill>
          <p:spPr>
            <a:xfrm>
              <a:off x="6279568" y="2405063"/>
              <a:ext cx="4638675" cy="2967038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AD9E89F-3444-4E1C-91E6-83186C42C3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50000"/>
            <a:stretch/>
          </p:blipFill>
          <p:spPr>
            <a:xfrm>
              <a:off x="1640893" y="2405064"/>
              <a:ext cx="4638675" cy="2967037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16F11AF-CBB6-401F-98BB-B579E8124C40}"/>
              </a:ext>
            </a:extLst>
          </p:cNvPr>
          <p:cNvSpPr txBox="1"/>
          <p:nvPr/>
        </p:nvSpPr>
        <p:spPr>
          <a:xfrm>
            <a:off x="1384300" y="838200"/>
            <a:ext cx="73583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4-2) K-Nearest Neighbors Algorithm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4D7179-D806-4A5E-A7F3-D8415790FECA}"/>
              </a:ext>
            </a:extLst>
          </p:cNvPr>
          <p:cNvSpPr txBox="1"/>
          <p:nvPr/>
        </p:nvSpPr>
        <p:spPr>
          <a:xfrm>
            <a:off x="1835830" y="1513837"/>
            <a:ext cx="2210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KNN Example</a:t>
            </a:r>
            <a:endParaRPr lang="ko-KR" altLang="en-US" sz="24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EF14CC8-5B3F-46C5-8951-4B695A2A902C}"/>
              </a:ext>
            </a:extLst>
          </p:cNvPr>
          <p:cNvSpPr/>
          <p:nvPr/>
        </p:nvSpPr>
        <p:spPr>
          <a:xfrm>
            <a:off x="2308323" y="1827415"/>
            <a:ext cx="74833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b="1" dirty="0"/>
          </a:p>
          <a:p>
            <a:r>
              <a:rPr lang="en-US" altLang="ko-KR" b="1" dirty="0"/>
              <a:t>Verified algorithm by 3000*2 random data</a:t>
            </a:r>
            <a:endParaRPr lang="ko-KR" altLang="en-US" b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41EE357-7FCD-4943-9993-958147069C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F0EE52-1D83-4253-BA91-1D96B3C0A548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339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319C12CE-9731-4F47-8BEB-85D39EF3443A}"/>
              </a:ext>
            </a:extLst>
          </p:cNvPr>
          <p:cNvGrpSpPr/>
          <p:nvPr/>
        </p:nvGrpSpPr>
        <p:grpSpPr>
          <a:xfrm>
            <a:off x="1856793" y="2942805"/>
            <a:ext cx="8753107" cy="2882900"/>
            <a:chOff x="1856793" y="2401797"/>
            <a:chExt cx="8753107" cy="288290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3FA5ACF-EAE5-4F6E-A056-FEB3870911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232"/>
            <a:stretch/>
          </p:blipFill>
          <p:spPr>
            <a:xfrm>
              <a:off x="1856793" y="2401797"/>
              <a:ext cx="4140307" cy="288290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888A8F6-99DB-4BB2-873F-6DED307490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232"/>
            <a:stretch/>
          </p:blipFill>
          <p:spPr>
            <a:xfrm>
              <a:off x="6469593" y="2401797"/>
              <a:ext cx="4140307" cy="2882900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1971617-DA73-427C-A7F2-FB24275E9AEF}"/>
              </a:ext>
            </a:extLst>
          </p:cNvPr>
          <p:cNvSpPr txBox="1"/>
          <p:nvPr/>
        </p:nvSpPr>
        <p:spPr>
          <a:xfrm>
            <a:off x="1384300" y="838200"/>
            <a:ext cx="73583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4-2) K-Nearest Neighbors Algorithm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87C3A5-5508-4095-BF58-B0049DEE9E87}"/>
              </a:ext>
            </a:extLst>
          </p:cNvPr>
          <p:cNvSpPr txBox="1"/>
          <p:nvPr/>
        </p:nvSpPr>
        <p:spPr>
          <a:xfrm>
            <a:off x="1835830" y="1513837"/>
            <a:ext cx="2210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KNN Example</a:t>
            </a:r>
            <a:endParaRPr lang="ko-KR" altLang="en-US" sz="240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AFEF539-A75D-4678-860B-6DD87725A561}"/>
              </a:ext>
            </a:extLst>
          </p:cNvPr>
          <p:cNvSpPr/>
          <p:nvPr/>
        </p:nvSpPr>
        <p:spPr>
          <a:xfrm>
            <a:off x="2308323" y="1827415"/>
            <a:ext cx="74833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b="1" dirty="0"/>
          </a:p>
          <a:p>
            <a:r>
              <a:rPr lang="en-US" altLang="ko-KR" b="1" dirty="0"/>
              <a:t>Using gini.csv data(sparse dataset) to </a:t>
            </a:r>
            <a:r>
              <a:rPr lang="en-US" altLang="ko-KR" b="1"/>
              <a:t>check algorithm</a:t>
            </a:r>
            <a:endParaRPr lang="en-US" altLang="ko-KR" b="1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274E99-0B36-41F0-B718-DA35505A1C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F0EE52-1D83-4253-BA91-1D96B3C0A548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5824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1E60DE1-881D-4DE7-8BAA-23B3469AE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773" y="3429000"/>
            <a:ext cx="8048453" cy="19970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D847C1-990D-4AAE-917F-C726F365E129}"/>
              </a:ext>
            </a:extLst>
          </p:cNvPr>
          <p:cNvSpPr txBox="1"/>
          <p:nvPr/>
        </p:nvSpPr>
        <p:spPr>
          <a:xfrm>
            <a:off x="1384300" y="838200"/>
            <a:ext cx="55835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4-3) Collaborative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Filtering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40BDF2-9092-4FD2-993B-EEEF694D60D8}"/>
              </a:ext>
            </a:extLst>
          </p:cNvPr>
          <p:cNvSpPr txBox="1"/>
          <p:nvPr/>
        </p:nvSpPr>
        <p:spPr>
          <a:xfrm>
            <a:off x="1835830" y="1513837"/>
            <a:ext cx="6076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Test SVD Algorithm for </a:t>
            </a:r>
            <a:r>
              <a:rPr lang="en-US" altLang="ko-KR" sz="2400" b="1" dirty="0" err="1"/>
              <a:t>MovieLens</a:t>
            </a:r>
            <a:r>
              <a:rPr lang="en-US" altLang="ko-KR" sz="2400" b="1" dirty="0"/>
              <a:t> Data</a:t>
            </a:r>
            <a:endParaRPr lang="ko-KR" altLang="en-US" sz="24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3715156-CC4A-45E9-AF73-FDCA7DCCEF4F}"/>
              </a:ext>
            </a:extLst>
          </p:cNvPr>
          <p:cNvSpPr/>
          <p:nvPr/>
        </p:nvSpPr>
        <p:spPr>
          <a:xfrm>
            <a:off x="2308323" y="1827415"/>
            <a:ext cx="74833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b="1" dirty="0"/>
          </a:p>
          <a:p>
            <a:r>
              <a:rPr lang="en-US" altLang="ko-KR" b="1" dirty="0"/>
              <a:t>Testing</a:t>
            </a:r>
            <a:r>
              <a:rPr lang="ko-KR" altLang="en-US" b="1" dirty="0"/>
              <a:t> </a:t>
            </a:r>
            <a:r>
              <a:rPr lang="en-US" altLang="ko-KR" b="1" dirty="0"/>
              <a:t>SVD algorithm to </a:t>
            </a:r>
            <a:r>
              <a:rPr lang="en-US" altLang="ko-KR" b="1" dirty="0" err="1"/>
              <a:t>MovieLens</a:t>
            </a:r>
            <a:r>
              <a:rPr lang="en-US" altLang="ko-KR" b="1" dirty="0"/>
              <a:t> 100K dataset </a:t>
            </a:r>
          </a:p>
          <a:p>
            <a:r>
              <a:rPr lang="en-US" altLang="ko-KR" b="1" dirty="0"/>
              <a:t>  with 5-fold cross validation</a:t>
            </a:r>
            <a:endParaRPr lang="ko-KR" altLang="en-US" b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C5671FF-14B3-4D09-83A9-4720BFC0B1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F0EE52-1D83-4253-BA91-1D96B3C0A548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677471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24862" y="1859442"/>
            <a:ext cx="722506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 sz="2500" b="1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83469" y="1872717"/>
            <a:ext cx="7225062" cy="3480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500" b="1" dirty="0">
                <a:latin typeface="+mj-lt"/>
              </a:rPr>
              <a:t>1.</a:t>
            </a:r>
            <a:r>
              <a:rPr lang="ko-KR" altLang="en-US" sz="2500" b="1" dirty="0">
                <a:latin typeface="+mj-lt"/>
              </a:rPr>
              <a:t> 팀</a:t>
            </a:r>
            <a:r>
              <a:rPr lang="en-US" altLang="ko-KR" sz="2500" b="1" dirty="0">
                <a:latin typeface="+mj-lt"/>
              </a:rPr>
              <a:t> </a:t>
            </a:r>
            <a:r>
              <a:rPr lang="ko-KR" altLang="en-US" sz="2500" b="1" dirty="0">
                <a:latin typeface="+mj-lt"/>
              </a:rPr>
              <a:t>소개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500" b="1" dirty="0">
                <a:latin typeface="+mj-lt"/>
              </a:rPr>
              <a:t>2.</a:t>
            </a:r>
            <a:r>
              <a:rPr lang="ko-KR" altLang="en-US" sz="2500" b="1" dirty="0">
                <a:latin typeface="+mj-lt"/>
              </a:rPr>
              <a:t> 과제 목표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500" b="1" dirty="0">
                <a:latin typeface="+mj-lt"/>
              </a:rPr>
              <a:t>3.</a:t>
            </a:r>
            <a:r>
              <a:rPr lang="ko-KR" altLang="en-US" sz="2500" b="1" dirty="0">
                <a:latin typeface="+mj-lt"/>
              </a:rPr>
              <a:t> 수행 과정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500" b="1" dirty="0">
                <a:latin typeface="+mj-lt"/>
              </a:rPr>
              <a:t>4.</a:t>
            </a:r>
            <a:r>
              <a:rPr lang="ko-KR" altLang="en-US" sz="2500" b="1" dirty="0">
                <a:latin typeface="+mj-lt"/>
              </a:rPr>
              <a:t> 과제 결과물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500" b="1" dirty="0">
                <a:latin typeface="+mj-lt"/>
              </a:rPr>
              <a:t>5.</a:t>
            </a:r>
            <a:r>
              <a:rPr lang="ko-KR" altLang="en-US" sz="2500" b="1" dirty="0">
                <a:latin typeface="+mj-lt"/>
              </a:rPr>
              <a:t> 성과 및 의미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500" b="1" dirty="0">
                <a:latin typeface="+mj-lt"/>
              </a:rPr>
              <a:t>6.</a:t>
            </a:r>
            <a:r>
              <a:rPr lang="ko-KR" altLang="en-US" sz="2500" b="1" dirty="0">
                <a:latin typeface="+mj-lt"/>
              </a:rPr>
              <a:t> 소감</a:t>
            </a:r>
            <a:endParaRPr lang="en-US" altLang="ko-KR" sz="2500" b="1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8AADC7-409A-4760-B161-5AF026499250}"/>
              </a:ext>
            </a:extLst>
          </p:cNvPr>
          <p:cNvSpPr txBox="1"/>
          <p:nvPr/>
        </p:nvSpPr>
        <p:spPr>
          <a:xfrm>
            <a:off x="1384300" y="83820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목차</a:t>
            </a:r>
            <a:endParaRPr lang="en-US" altLang="ko-KR" sz="3200" b="1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B2814F-A078-414E-BA64-D55B12C52E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F0EE52-1D83-4253-BA91-1D96B3C0A548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4703921E-4CB5-48BC-B3F3-74A53B90CE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2094146"/>
              </p:ext>
            </p:extLst>
          </p:nvPr>
        </p:nvGraphicFramePr>
        <p:xfrm>
          <a:off x="2697637" y="2484345"/>
          <a:ext cx="7312223" cy="42996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원형: 비어 있음 5">
            <a:extLst>
              <a:ext uri="{FF2B5EF4-FFF2-40B4-BE49-F238E27FC236}">
                <a16:creationId xmlns:a16="http://schemas.microsoft.com/office/drawing/2014/main" id="{DCABDF6C-9298-4099-8887-2D933E0A826A}"/>
              </a:ext>
            </a:extLst>
          </p:cNvPr>
          <p:cNvSpPr/>
          <p:nvPr/>
        </p:nvSpPr>
        <p:spPr>
          <a:xfrm>
            <a:off x="7252286" y="3995102"/>
            <a:ext cx="660400" cy="342900"/>
          </a:xfrm>
          <a:prstGeom prst="donut">
            <a:avLst>
              <a:gd name="adj" fmla="val 320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원형: 비어 있음 7">
            <a:extLst>
              <a:ext uri="{FF2B5EF4-FFF2-40B4-BE49-F238E27FC236}">
                <a16:creationId xmlns:a16="http://schemas.microsoft.com/office/drawing/2014/main" id="{45819E15-0780-41B7-9247-1D8E808A00D3}"/>
              </a:ext>
            </a:extLst>
          </p:cNvPr>
          <p:cNvSpPr/>
          <p:nvPr/>
        </p:nvSpPr>
        <p:spPr>
          <a:xfrm>
            <a:off x="7518986" y="4449334"/>
            <a:ext cx="660400" cy="342900"/>
          </a:xfrm>
          <a:prstGeom prst="donut">
            <a:avLst>
              <a:gd name="adj" fmla="val 320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BF5309-CF38-4D47-90F7-07F2DB1B58FF}"/>
              </a:ext>
            </a:extLst>
          </p:cNvPr>
          <p:cNvSpPr txBox="1"/>
          <p:nvPr/>
        </p:nvSpPr>
        <p:spPr>
          <a:xfrm>
            <a:off x="1384300" y="838200"/>
            <a:ext cx="54393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4-3) Collaborative Filtering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ADB7C2-B41D-4ACD-BC51-608B67A93FA3}"/>
              </a:ext>
            </a:extLst>
          </p:cNvPr>
          <p:cNvSpPr txBox="1"/>
          <p:nvPr/>
        </p:nvSpPr>
        <p:spPr>
          <a:xfrm>
            <a:off x="1835830" y="1513837"/>
            <a:ext cx="7829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Compare Performance based on </a:t>
            </a:r>
            <a:r>
              <a:rPr lang="en-US" altLang="ko-KR" sz="2400" b="1" dirty="0" err="1"/>
              <a:t>MovieLens</a:t>
            </a:r>
            <a:r>
              <a:rPr lang="en-US" altLang="ko-KR" sz="2400" b="1" dirty="0"/>
              <a:t> Dataset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95FECA4-5ACF-40F8-89D3-00ABB42F9E45}"/>
              </a:ext>
            </a:extLst>
          </p:cNvPr>
          <p:cNvSpPr/>
          <p:nvPr/>
        </p:nvSpPr>
        <p:spPr>
          <a:xfrm>
            <a:off x="2308323" y="1827415"/>
            <a:ext cx="90581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b="1" dirty="0"/>
          </a:p>
          <a:p>
            <a:r>
              <a:rPr lang="en-US" altLang="ko-KR" b="1" dirty="0"/>
              <a:t>By testing algorithms with the result of RMSE, MAE</a:t>
            </a:r>
          </a:p>
        </p:txBody>
      </p:sp>
      <p:sp>
        <p:nvSpPr>
          <p:cNvPr id="13" name="원형: 비어 있음 12">
            <a:extLst>
              <a:ext uri="{FF2B5EF4-FFF2-40B4-BE49-F238E27FC236}">
                <a16:creationId xmlns:a16="http://schemas.microsoft.com/office/drawing/2014/main" id="{226FE2B6-356E-4B38-9D2A-CECB72899B2C}"/>
              </a:ext>
            </a:extLst>
          </p:cNvPr>
          <p:cNvSpPr/>
          <p:nvPr/>
        </p:nvSpPr>
        <p:spPr>
          <a:xfrm>
            <a:off x="6439486" y="3998070"/>
            <a:ext cx="660400" cy="342900"/>
          </a:xfrm>
          <a:prstGeom prst="donut">
            <a:avLst>
              <a:gd name="adj" fmla="val 320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원형: 비어 있음 13">
            <a:extLst>
              <a:ext uri="{FF2B5EF4-FFF2-40B4-BE49-F238E27FC236}">
                <a16:creationId xmlns:a16="http://schemas.microsoft.com/office/drawing/2014/main" id="{AF676500-9829-46C5-81A0-44D05C19BEC8}"/>
              </a:ext>
            </a:extLst>
          </p:cNvPr>
          <p:cNvSpPr/>
          <p:nvPr/>
        </p:nvSpPr>
        <p:spPr>
          <a:xfrm>
            <a:off x="6693486" y="4388802"/>
            <a:ext cx="660400" cy="342900"/>
          </a:xfrm>
          <a:prstGeom prst="donut">
            <a:avLst>
              <a:gd name="adj" fmla="val 320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B5E2EBD-C3BF-4C7F-91E2-27C8051D04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F0EE52-1D83-4253-BA91-1D96B3C0A548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4639513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925C7CC-35BD-480F-82EF-F742F5AB8B51}"/>
              </a:ext>
            </a:extLst>
          </p:cNvPr>
          <p:cNvSpPr txBox="1"/>
          <p:nvPr/>
        </p:nvSpPr>
        <p:spPr>
          <a:xfrm>
            <a:off x="1155700" y="1981200"/>
            <a:ext cx="9982200" cy="4175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/>
              <a:t>Clustering/Classification, Recommender</a:t>
            </a:r>
            <a:r>
              <a:rPr lang="ko-KR" altLang="en-US" sz="2400" dirty="0"/>
              <a:t> </a:t>
            </a:r>
            <a:r>
              <a:rPr lang="en-US" altLang="ko-KR" sz="2400" dirty="0"/>
              <a:t>System</a:t>
            </a:r>
            <a:r>
              <a:rPr lang="ko-KR" altLang="en-US" sz="2400" dirty="0"/>
              <a:t> 이해도 증가</a:t>
            </a:r>
            <a:endParaRPr lang="en-US" altLang="ko-KR" sz="24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실제 코드를 작성함으로써 알고리즘 이해 및 실제 적용</a:t>
            </a:r>
            <a:endParaRPr lang="en-US" altLang="ko-KR" sz="20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/>
              <a:t>Data</a:t>
            </a:r>
            <a:r>
              <a:rPr lang="ko-KR" altLang="en-US" sz="2400" dirty="0"/>
              <a:t> </a:t>
            </a:r>
            <a:r>
              <a:rPr lang="en-US" altLang="ko-KR" sz="2400" dirty="0"/>
              <a:t>processing </a:t>
            </a:r>
            <a:r>
              <a:rPr lang="ko-KR" altLang="en-US" sz="2400" dirty="0"/>
              <a:t>방법 체득</a:t>
            </a:r>
            <a:endParaRPr lang="en-US" altLang="ko-KR" sz="24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Scalable</a:t>
            </a:r>
            <a:r>
              <a:rPr lang="ko-KR" altLang="en-US" sz="2000" dirty="0"/>
              <a:t>한 코드 작성법</a:t>
            </a:r>
            <a:endParaRPr lang="en-US" altLang="ko-KR" sz="20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데이터 </a:t>
            </a:r>
            <a:r>
              <a:rPr lang="ko-KR" altLang="en-US" sz="2000" dirty="0" err="1"/>
              <a:t>전처리</a:t>
            </a:r>
            <a:r>
              <a:rPr lang="ko-KR" altLang="en-US" sz="2000" dirty="0"/>
              <a:t> 및 시각화의 중요성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/>
              <a:t>프로젝트 협업 및 소통 능력 함양</a:t>
            </a:r>
            <a:endParaRPr lang="en-US" altLang="ko-KR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88D248-55E9-4B47-8420-83037ECF638D}"/>
              </a:ext>
            </a:extLst>
          </p:cNvPr>
          <p:cNvSpPr txBox="1"/>
          <p:nvPr/>
        </p:nvSpPr>
        <p:spPr>
          <a:xfrm>
            <a:off x="1384300" y="838200"/>
            <a:ext cx="30139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5. </a:t>
            </a:r>
            <a:r>
              <a:rPr lang="ko-KR" altLang="en-US" sz="3200" b="1" dirty="0"/>
              <a:t>성과 및 의미</a:t>
            </a:r>
            <a:endParaRPr lang="en-US" altLang="ko-KR" sz="3200" b="1" dirty="0"/>
          </a:p>
        </p:txBody>
      </p:sp>
      <p:pic>
        <p:nvPicPr>
          <p:cNvPr id="1026" name="Picture 2" descr="recommender systemì ëí ì´ë¯¸ì§ ê²ìê²°ê³¼">
            <a:extLst>
              <a:ext uri="{FF2B5EF4-FFF2-40B4-BE49-F238E27FC236}">
                <a16:creationId xmlns:a16="http://schemas.microsoft.com/office/drawing/2014/main" id="{D3E036C9-E849-4E09-B5D2-9DFA7422D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100" y="3284182"/>
            <a:ext cx="3136900" cy="2749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2534D30-7DD9-455C-BEC0-F86532A9A2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F0EE52-1D83-4253-BA91-1D96B3C0A548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5D5AACF-9068-49DE-A71B-91C4898DD71D}"/>
              </a:ext>
            </a:extLst>
          </p:cNvPr>
          <p:cNvSpPr txBox="1"/>
          <p:nvPr/>
        </p:nvSpPr>
        <p:spPr>
          <a:xfrm>
            <a:off x="1155700" y="1689100"/>
            <a:ext cx="9982200" cy="460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문경진 </a:t>
            </a:r>
            <a:r>
              <a:rPr lang="en-US" altLang="ko-KR" dirty="0"/>
              <a:t>: </a:t>
            </a:r>
            <a:r>
              <a:rPr lang="ko-KR" altLang="en-US" dirty="0"/>
              <a:t>클러스터링 및 추천 시스템 알고리즘을 직접 구현해 보면서 이에 대한 이해도가 높아졌고</a:t>
            </a:r>
            <a:r>
              <a:rPr lang="en-US" altLang="ko-KR" dirty="0"/>
              <a:t>, </a:t>
            </a:r>
            <a:r>
              <a:rPr lang="ko-KR" altLang="en-US" dirty="0"/>
              <a:t>프로젝트를 진행하면서 팀원과 소통하는 법을 익힐</a:t>
            </a:r>
            <a:r>
              <a:rPr lang="en-US" altLang="ko-KR" dirty="0"/>
              <a:t> </a:t>
            </a:r>
            <a:r>
              <a:rPr lang="ko-KR" altLang="en-US" dirty="0"/>
              <a:t>수 있었다</a:t>
            </a:r>
            <a:r>
              <a:rPr lang="en-US" altLang="ko-KR" dirty="0"/>
              <a:t>. </a:t>
            </a:r>
            <a:r>
              <a:rPr lang="ko-KR" altLang="en-US" dirty="0"/>
              <a:t>다만 프로젝트 관련 공지를 비롯하여 필수적인 것들을 지속적으로 늦게 제공받는 부분은 아쉬웠다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강민구 </a:t>
            </a:r>
            <a:r>
              <a:rPr lang="en-US" altLang="ko-KR" dirty="0"/>
              <a:t>: 2018</a:t>
            </a:r>
            <a:r>
              <a:rPr lang="ko-KR" altLang="en-US" dirty="0"/>
              <a:t>년 초에 </a:t>
            </a:r>
            <a:r>
              <a:rPr lang="ko-KR" altLang="en-US" dirty="0" err="1"/>
              <a:t>머신러닝과</a:t>
            </a:r>
            <a:r>
              <a:rPr lang="ko-KR" altLang="en-US" dirty="0"/>
              <a:t> 추천시스템에 대해서 무지한 상태로 시작하였다</a:t>
            </a:r>
            <a:r>
              <a:rPr lang="en-US" altLang="ko-KR" dirty="0"/>
              <a:t>. </a:t>
            </a:r>
            <a:r>
              <a:rPr lang="ko-KR" altLang="en-US" dirty="0"/>
              <a:t>그냥 어렴풋이 관심이 있어서 시작하였는데</a:t>
            </a:r>
            <a:r>
              <a:rPr lang="en-US" altLang="ko-KR" dirty="0"/>
              <a:t>, </a:t>
            </a:r>
            <a:r>
              <a:rPr lang="ko-KR" altLang="en-US" dirty="0"/>
              <a:t>이번 프로젝트를 통해서 팀원들과 </a:t>
            </a:r>
            <a:r>
              <a:rPr lang="ko-KR" altLang="en-US" dirty="0" err="1"/>
              <a:t>머신러닝</a:t>
            </a:r>
            <a:r>
              <a:rPr lang="en-US" altLang="ko-KR" dirty="0"/>
              <a:t>, </a:t>
            </a:r>
            <a:r>
              <a:rPr lang="ko-KR" altLang="en-US" dirty="0"/>
              <a:t>추천시스템에 대해서 공부하고 코딩하면서 공부할 수 있는 기회를 가질 수 있었다</a:t>
            </a:r>
            <a:r>
              <a:rPr lang="en-US" altLang="ko-KR" dirty="0"/>
              <a:t>. </a:t>
            </a:r>
            <a:r>
              <a:rPr lang="ko-KR" altLang="en-US" dirty="0"/>
              <a:t>전반적으로 소통이 더 활발했으면 좋았을 것 같다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err="1"/>
              <a:t>구자현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이론적인 수업내용과는 달리 현실적인 기술에 접근하고</a:t>
            </a:r>
            <a:r>
              <a:rPr lang="en-US" altLang="ko-KR" dirty="0"/>
              <a:t>, </a:t>
            </a:r>
            <a:r>
              <a:rPr lang="ko-KR" altLang="en-US" dirty="0"/>
              <a:t>구현해 보았던 경험은 다양한 경험 차원에서 많은 도움이 되었다</a:t>
            </a:r>
            <a:r>
              <a:rPr lang="en-US" altLang="ko-KR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C0B260-9040-418B-B74C-250F1D061276}"/>
              </a:ext>
            </a:extLst>
          </p:cNvPr>
          <p:cNvSpPr txBox="1"/>
          <p:nvPr/>
        </p:nvSpPr>
        <p:spPr>
          <a:xfrm>
            <a:off x="1384300" y="838200"/>
            <a:ext cx="1494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6. </a:t>
            </a:r>
            <a:r>
              <a:rPr lang="ko-KR" altLang="en-US" sz="3200" b="1" dirty="0"/>
              <a:t>소감</a:t>
            </a:r>
            <a:endParaRPr lang="en-US" altLang="ko-KR" sz="3200" b="1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6D884DB-88D0-4DF2-A4FE-C9A80E6992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F0EE52-1D83-4253-BA91-1D96B3C0A548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5D5AACF-9068-49DE-A71B-91C4898DD71D}"/>
              </a:ext>
            </a:extLst>
          </p:cNvPr>
          <p:cNvSpPr txBox="1"/>
          <p:nvPr/>
        </p:nvSpPr>
        <p:spPr>
          <a:xfrm>
            <a:off x="1155700" y="1981200"/>
            <a:ext cx="9982200" cy="3778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김한별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산학협력을 통해 학기 중에도 관심 분야를 공부하여 앞으로의 전공 공부와 진로를 잡는 데 있어 큰 도움이 되었습니다</a:t>
            </a:r>
            <a:r>
              <a:rPr lang="en-US" altLang="ko-KR" dirty="0"/>
              <a:t>. </a:t>
            </a:r>
            <a:r>
              <a:rPr lang="ko-KR" altLang="en-US" dirty="0"/>
              <a:t>프로젝트를 더 깊게 공부하지 못해 아쉬웠지만 쉽고 간단하게 관심 분야에 흥미를 느낄 수 있었고 어떻게 회사에서 프로젝트를 진행하는지 체험할 수 있는 귀한 시간이었습니다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석은주 </a:t>
            </a:r>
            <a:r>
              <a:rPr lang="en-US" altLang="ko-KR" dirty="0"/>
              <a:t>: </a:t>
            </a:r>
            <a:r>
              <a:rPr lang="ko-KR" altLang="en-US" dirty="0"/>
              <a:t>산학협력프로젝트를 하면서</a:t>
            </a:r>
            <a:r>
              <a:rPr lang="en-US" altLang="ko-KR" dirty="0"/>
              <a:t>, </a:t>
            </a:r>
            <a:r>
              <a:rPr lang="ko-KR" altLang="en-US" dirty="0"/>
              <a:t>학부과정에선 쉽게 접하기 힘든 알고리즘을 좀 더 깊이 공부하고 활용할 수 있게 되었다</a:t>
            </a:r>
            <a:r>
              <a:rPr lang="en-US" altLang="ko-KR" dirty="0"/>
              <a:t>. </a:t>
            </a:r>
            <a:r>
              <a:rPr lang="ko-KR" altLang="en-US" dirty="0"/>
              <a:t>산학에 참여하지 않았다면 마주치지 않았을 팀원들과 알게 되고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같이 문제를 해결해 나가면서 굉장히 즐거웠고 나중에 기업에 가서도 아무런 경험이 없이 부딪히는 것보단 나은 결과를 낼 수 있을 것 같은 생각이 들었다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5A310-3E9A-4EC6-ACE2-174E40340C94}"/>
              </a:ext>
            </a:extLst>
          </p:cNvPr>
          <p:cNvSpPr txBox="1"/>
          <p:nvPr/>
        </p:nvSpPr>
        <p:spPr>
          <a:xfrm>
            <a:off x="1384300" y="838200"/>
            <a:ext cx="1494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6. </a:t>
            </a:r>
            <a:r>
              <a:rPr lang="ko-KR" altLang="en-US" sz="3200" b="1" dirty="0"/>
              <a:t>소감</a:t>
            </a:r>
            <a:endParaRPr lang="en-US" altLang="ko-KR" sz="3200" b="1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2213351-01CE-45F3-9C3D-CAB23851FD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F0EE52-1D83-4253-BA91-1D96B3C0A548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98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5B51434-BD0B-4BBD-A399-C6CEED0096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828662"/>
              </p:ext>
            </p:extLst>
          </p:nvPr>
        </p:nvGraphicFramePr>
        <p:xfrm>
          <a:off x="838200" y="1825625"/>
          <a:ext cx="10822813" cy="3960212"/>
        </p:xfrm>
        <a:graphic>
          <a:graphicData uri="http://schemas.openxmlformats.org/drawingml/2006/table">
            <a:tbl>
              <a:tblPr firstRow="1" firstCol="1" bandRow="1"/>
              <a:tblGrid>
                <a:gridCol w="1154557">
                  <a:extLst>
                    <a:ext uri="{9D8B030D-6E8A-4147-A177-3AD203B41FA5}">
                      <a16:colId xmlns:a16="http://schemas.microsoft.com/office/drawing/2014/main" val="851832990"/>
                    </a:ext>
                  </a:extLst>
                </a:gridCol>
                <a:gridCol w="5220843">
                  <a:extLst>
                    <a:ext uri="{9D8B030D-6E8A-4147-A177-3AD203B41FA5}">
                      <a16:colId xmlns:a16="http://schemas.microsoft.com/office/drawing/2014/main" val="3830020434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854841496"/>
                    </a:ext>
                  </a:extLst>
                </a:gridCol>
                <a:gridCol w="3025013">
                  <a:extLst>
                    <a:ext uri="{9D8B030D-6E8A-4147-A177-3AD203B41FA5}">
                      <a16:colId xmlns:a16="http://schemas.microsoft.com/office/drawing/2014/main" val="1955704254"/>
                    </a:ext>
                  </a:extLst>
                </a:gridCol>
              </a:tblGrid>
              <a:tr h="373898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ko-KR" altLang="en-US" sz="1600" b="1" dirty="0" err="1">
                          <a:solidFill>
                            <a:srgbClr val="000000"/>
                          </a:solidFill>
                          <a:latin typeface="+mj-lt"/>
                          <a:cs typeface="굴림"/>
                        </a:rPr>
                        <a:t>과제명</a:t>
                      </a:r>
                      <a:endParaRPr lang="ko-KR" altLang="en-US" sz="1600" b="1" dirty="0">
                        <a:latin typeface="+mj-lt"/>
                        <a:cs typeface="Times New Roman"/>
                      </a:endParaRPr>
                    </a:p>
                  </a:txBody>
                  <a:tcPr marL="62865" marR="6286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ko-KR" altLang="en-US" sz="1600" b="1" dirty="0">
                          <a:latin typeface="+mj-lt"/>
                        </a:rPr>
                        <a:t>사용자의 </a:t>
                      </a:r>
                      <a:r>
                        <a:rPr lang="en-US" altLang="ko-KR" sz="1600" b="1" dirty="0">
                          <a:latin typeface="+mj-lt"/>
                        </a:rPr>
                        <a:t>IPTV </a:t>
                      </a:r>
                      <a:r>
                        <a:rPr lang="ko-KR" altLang="en-US" sz="1600" b="1" dirty="0">
                          <a:latin typeface="+mj-lt"/>
                        </a:rPr>
                        <a:t>시청패턴 분석을 통한 채널 추천 시스템</a:t>
                      </a:r>
                    </a:p>
                  </a:txBody>
                  <a:tcPr marL="62865" marR="6286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+mj-lt"/>
                          <a:cs typeface="굴림"/>
                        </a:rPr>
                        <a:t>기업명 </a:t>
                      </a:r>
                      <a:r>
                        <a:rPr lang="en-US" altLang="ko-KR" sz="1600" b="1" dirty="0">
                          <a:solidFill>
                            <a:srgbClr val="000000"/>
                          </a:solidFill>
                          <a:latin typeface="+mj-lt"/>
                          <a:cs typeface="굴림"/>
                        </a:rPr>
                        <a:t>/ </a:t>
                      </a: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+mj-lt"/>
                          <a:cs typeface="굴림"/>
                        </a:rPr>
                        <a:t>담당자</a:t>
                      </a:r>
                      <a:endParaRPr lang="ko-KR" altLang="en-US" sz="1600" b="1" dirty="0">
                        <a:latin typeface="+mj-lt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US" altLang="ko-KR" sz="1600" b="1" dirty="0">
                          <a:solidFill>
                            <a:srgbClr val="000000"/>
                          </a:solidFill>
                          <a:latin typeface="+mj-lt"/>
                          <a:cs typeface="굴림"/>
                        </a:rPr>
                        <a:t>SK</a:t>
                      </a:r>
                      <a:r>
                        <a:rPr lang="ko-KR" altLang="en-US" sz="1600" b="1" dirty="0" err="1">
                          <a:solidFill>
                            <a:srgbClr val="000000"/>
                          </a:solidFill>
                          <a:latin typeface="+mj-lt"/>
                          <a:cs typeface="굴림"/>
                        </a:rPr>
                        <a:t>브로드밴드</a:t>
                      </a:r>
                      <a:endParaRPr lang="ko-KR" altLang="en-US" sz="1600" b="1" dirty="0">
                        <a:latin typeface="+mj-lt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445289"/>
                  </a:ext>
                </a:extLst>
              </a:tr>
              <a:tr h="190919">
                <a:tc rowSpan="7"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+mj-lt"/>
                          <a:cs typeface="굴림"/>
                        </a:rPr>
                        <a:t>　</a:t>
                      </a:r>
                    </a:p>
                    <a:p>
                      <a:pPr algn="ctr" latinLnBrk="0"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+mj-lt"/>
                          <a:cs typeface="굴림"/>
                        </a:rPr>
                        <a:t>과제개요</a:t>
                      </a:r>
                      <a:endParaRPr lang="ko-KR" altLang="en-US" sz="1600" b="1" dirty="0">
                        <a:latin typeface="+mj-lt"/>
                        <a:cs typeface="Times New Roman"/>
                      </a:endParaRPr>
                    </a:p>
                  </a:txBody>
                  <a:tcPr marL="62865" marR="6286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0" lvl="1" indent="0" algn="just" defTabSz="3060382" latinLnBrk="1" hangingPunct="1">
                        <a:lnSpc>
                          <a:spcPct val="107000"/>
                        </a:lnSpc>
                        <a:spcBef>
                          <a:spcPct val="16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600" b="1" dirty="0">
                          <a:latin typeface="+mj-lt"/>
                        </a:rPr>
                        <a:t>이 과제에서는 </a:t>
                      </a:r>
                      <a:r>
                        <a:rPr lang="en-US" altLang="ko-KR" sz="1600" b="1" dirty="0">
                          <a:latin typeface="+mj-lt"/>
                        </a:rPr>
                        <a:t>TV </a:t>
                      </a:r>
                      <a:r>
                        <a:rPr lang="ko-KR" altLang="en-US" sz="1600" b="1" dirty="0">
                          <a:latin typeface="+mj-lt"/>
                        </a:rPr>
                        <a:t>시청자들을 비슷한 시청 성향을 가진 무리로 나눌 수 있다는 가정을 기반으로</a:t>
                      </a:r>
                      <a:r>
                        <a:rPr lang="en-US" altLang="ko-KR" sz="1600" b="1" dirty="0">
                          <a:latin typeface="+mj-lt"/>
                        </a:rPr>
                        <a:t>, SK </a:t>
                      </a:r>
                      <a:r>
                        <a:rPr lang="ko-KR" altLang="en-US" sz="1600" b="1" dirty="0" err="1">
                          <a:latin typeface="+mj-lt"/>
                        </a:rPr>
                        <a:t>브로드밴드에서</a:t>
                      </a:r>
                      <a:r>
                        <a:rPr lang="ko-KR" altLang="en-US" sz="1600" b="1" dirty="0">
                          <a:latin typeface="+mj-lt"/>
                        </a:rPr>
                        <a:t> 제공받은 세대별 시청내역 데이터를 사용하여 사용자의 시청 패턴을 분석하고 채널을 추천하는 시스템을 개발한다</a:t>
                      </a:r>
                      <a:r>
                        <a:rPr lang="en-US" altLang="ko-KR" sz="1600" b="1" dirty="0">
                          <a:latin typeface="+mj-lt"/>
                        </a:rPr>
                        <a:t>.</a:t>
                      </a:r>
                      <a:endParaRPr lang="ko-KR" altLang="en-US" sz="1600" b="1" dirty="0">
                        <a:latin typeface="+mj-lt"/>
                      </a:endParaRPr>
                    </a:p>
                  </a:txBody>
                  <a:tcPr marL="62865" marR="6286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+mj-lt"/>
                          <a:cs typeface="굴림"/>
                        </a:rPr>
                        <a:t>참여 학생</a:t>
                      </a:r>
                      <a:endParaRPr lang="ko-KR" altLang="en-US" sz="1600" b="1" dirty="0">
                        <a:latin typeface="+mj-lt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ko-KR" altLang="en-US" sz="1600" b="1" dirty="0">
                          <a:latin typeface="+mj-lt"/>
                          <a:cs typeface="굴림"/>
                        </a:rPr>
                        <a:t>문경진 </a:t>
                      </a:r>
                      <a:r>
                        <a:rPr lang="en-US" altLang="en-US" sz="1600" b="1" dirty="0">
                          <a:latin typeface="+mj-lt"/>
                          <a:cs typeface="굴림"/>
                        </a:rPr>
                        <a:t>(</a:t>
                      </a:r>
                      <a:r>
                        <a:rPr lang="ko-KR" altLang="en-US" sz="1600" b="1" dirty="0">
                          <a:latin typeface="+mj-lt"/>
                          <a:cs typeface="굴림"/>
                        </a:rPr>
                        <a:t>컴퓨터공학과</a:t>
                      </a:r>
                      <a:r>
                        <a:rPr lang="en-US" altLang="en-US" sz="1600" b="1" dirty="0">
                          <a:latin typeface="+mj-lt"/>
                          <a:cs typeface="굴림"/>
                        </a:rPr>
                        <a:t>, 3</a:t>
                      </a:r>
                      <a:r>
                        <a:rPr lang="ko-KR" altLang="en-US" sz="1600" b="1" dirty="0">
                          <a:latin typeface="+mj-lt"/>
                          <a:cs typeface="굴림"/>
                        </a:rPr>
                        <a:t>학년</a:t>
                      </a:r>
                      <a:r>
                        <a:rPr lang="en-US" altLang="en-US" sz="1600" b="1" dirty="0">
                          <a:latin typeface="+mj-lt"/>
                          <a:cs typeface="굴림"/>
                        </a:rPr>
                        <a:t>)</a:t>
                      </a:r>
                      <a:endParaRPr lang="ko-KR" altLang="en-US" sz="1600" b="1" dirty="0">
                        <a:latin typeface="+mj-lt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6755695"/>
                  </a:ext>
                </a:extLst>
              </a:tr>
              <a:tr h="1820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3060382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600" b="1" dirty="0">
                          <a:latin typeface="+mj-lt"/>
                          <a:cs typeface="굴림"/>
                        </a:rPr>
                        <a:t>강민구 </a:t>
                      </a:r>
                      <a:r>
                        <a:rPr lang="en-US" altLang="ko-KR" sz="1600" b="1" dirty="0">
                          <a:latin typeface="+mj-lt"/>
                          <a:cs typeface="굴림"/>
                        </a:rPr>
                        <a:t>(</a:t>
                      </a:r>
                      <a:r>
                        <a:rPr lang="ko-KR" altLang="en-US" sz="1600" b="1" dirty="0">
                          <a:latin typeface="+mj-lt"/>
                          <a:cs typeface="굴림"/>
                        </a:rPr>
                        <a:t>소프트웨어</a:t>
                      </a:r>
                      <a:r>
                        <a:rPr lang="ko-KR" altLang="ko-KR" sz="1600" b="1" dirty="0">
                          <a:latin typeface="+mj-lt"/>
                          <a:cs typeface="굴림"/>
                        </a:rPr>
                        <a:t>학과</a:t>
                      </a:r>
                      <a:r>
                        <a:rPr lang="en-US" altLang="ko-KR" sz="1600" b="1" dirty="0">
                          <a:latin typeface="+mj-lt"/>
                          <a:cs typeface="굴림"/>
                        </a:rPr>
                        <a:t>, 2</a:t>
                      </a:r>
                      <a:r>
                        <a:rPr lang="ko-KR" altLang="ko-KR" sz="1600" b="1" dirty="0">
                          <a:latin typeface="+mj-lt"/>
                          <a:cs typeface="굴림"/>
                        </a:rPr>
                        <a:t>학년</a:t>
                      </a:r>
                      <a:r>
                        <a:rPr lang="en-US" altLang="ko-KR" sz="1600" b="1" dirty="0">
                          <a:latin typeface="+mj-lt"/>
                          <a:cs typeface="굴림"/>
                        </a:rPr>
                        <a:t>)</a:t>
                      </a:r>
                      <a:endParaRPr lang="ko-KR" altLang="ko-KR" sz="1600" b="1" dirty="0">
                        <a:latin typeface="+mj-lt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4495358"/>
                  </a:ext>
                </a:extLst>
              </a:tr>
              <a:tr h="1933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ko-KR" altLang="en-US" sz="1600" b="1" dirty="0" err="1">
                          <a:latin typeface="+mj-lt"/>
                          <a:cs typeface="굴림"/>
                        </a:rPr>
                        <a:t>구자현</a:t>
                      </a:r>
                      <a:r>
                        <a:rPr lang="ko-KR" altLang="en-US" sz="1600" b="1" dirty="0">
                          <a:latin typeface="+mj-lt"/>
                          <a:cs typeface="굴림"/>
                        </a:rPr>
                        <a:t> </a:t>
                      </a:r>
                      <a:r>
                        <a:rPr lang="en-US" altLang="ko-KR" sz="1600" b="1" dirty="0">
                          <a:latin typeface="+mj-lt"/>
                          <a:cs typeface="굴림"/>
                        </a:rPr>
                        <a:t>(</a:t>
                      </a:r>
                      <a:r>
                        <a:rPr lang="ko-KR" altLang="en-US" sz="1600" b="1" dirty="0">
                          <a:latin typeface="+mj-lt"/>
                          <a:cs typeface="굴림"/>
                        </a:rPr>
                        <a:t>소프트웨어</a:t>
                      </a:r>
                      <a:r>
                        <a:rPr lang="ko-KR" altLang="ko-KR" sz="1600" b="1" dirty="0">
                          <a:latin typeface="+mj-lt"/>
                          <a:cs typeface="굴림"/>
                        </a:rPr>
                        <a:t>학과</a:t>
                      </a:r>
                      <a:r>
                        <a:rPr lang="en-US" altLang="ko-KR" sz="1600" b="1" dirty="0">
                          <a:latin typeface="+mj-lt"/>
                          <a:cs typeface="굴림"/>
                        </a:rPr>
                        <a:t>, 2</a:t>
                      </a:r>
                      <a:r>
                        <a:rPr lang="ko-KR" altLang="ko-KR" sz="1600" b="1" dirty="0">
                          <a:latin typeface="+mj-lt"/>
                          <a:cs typeface="굴림"/>
                        </a:rPr>
                        <a:t>학년</a:t>
                      </a:r>
                      <a:r>
                        <a:rPr lang="en-US" altLang="ko-KR" sz="1600" b="1" dirty="0">
                          <a:latin typeface="+mj-lt"/>
                          <a:cs typeface="굴림"/>
                        </a:rPr>
                        <a:t>)</a:t>
                      </a:r>
                      <a:r>
                        <a:rPr lang="ko-KR" altLang="en-US" sz="1600" b="1" dirty="0">
                          <a:latin typeface="+mj-lt"/>
                          <a:cs typeface="굴림"/>
                        </a:rPr>
                        <a:t> </a:t>
                      </a:r>
                      <a:endParaRPr lang="ko-KR" altLang="en-US" sz="1600" b="1" dirty="0">
                        <a:latin typeface="+mj-lt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4495343"/>
                  </a:ext>
                </a:extLst>
              </a:tr>
              <a:tr h="1442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3060382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600" b="1" dirty="0" err="1">
                          <a:latin typeface="+mj-lt"/>
                          <a:cs typeface="굴림"/>
                        </a:rPr>
                        <a:t>김한별</a:t>
                      </a:r>
                      <a:r>
                        <a:rPr lang="en-US" altLang="ko-KR" sz="1600" b="1" dirty="0">
                          <a:latin typeface="+mj-lt"/>
                          <a:cs typeface="굴림"/>
                        </a:rPr>
                        <a:t> (</a:t>
                      </a:r>
                      <a:r>
                        <a:rPr lang="ko-KR" altLang="en-US" sz="1600" b="1" dirty="0">
                          <a:latin typeface="+mj-lt"/>
                          <a:cs typeface="굴림"/>
                        </a:rPr>
                        <a:t>소프트웨어</a:t>
                      </a:r>
                      <a:r>
                        <a:rPr lang="ko-KR" altLang="ko-KR" sz="1600" b="1" dirty="0">
                          <a:latin typeface="+mj-lt"/>
                          <a:cs typeface="굴림"/>
                        </a:rPr>
                        <a:t>학과</a:t>
                      </a:r>
                      <a:r>
                        <a:rPr lang="en-US" altLang="ko-KR" sz="1600" b="1" dirty="0">
                          <a:latin typeface="+mj-lt"/>
                          <a:cs typeface="굴림"/>
                        </a:rPr>
                        <a:t>, 2</a:t>
                      </a:r>
                      <a:r>
                        <a:rPr lang="ko-KR" altLang="ko-KR" sz="1600" b="1" dirty="0">
                          <a:latin typeface="+mj-lt"/>
                          <a:cs typeface="굴림"/>
                        </a:rPr>
                        <a:t>학년</a:t>
                      </a:r>
                      <a:r>
                        <a:rPr lang="en-US" altLang="ko-KR" sz="1600" b="1" dirty="0">
                          <a:latin typeface="+mj-lt"/>
                          <a:cs typeface="굴림"/>
                        </a:rPr>
                        <a:t>)</a:t>
                      </a:r>
                      <a:endParaRPr lang="ko-KR" altLang="en-US" sz="1600" b="1" dirty="0">
                        <a:latin typeface="+mj-lt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2884732"/>
                  </a:ext>
                </a:extLst>
              </a:tr>
              <a:tr h="2459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3060382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600" b="1" dirty="0">
                          <a:latin typeface="+mj-lt"/>
                          <a:cs typeface="굴림"/>
                        </a:rPr>
                        <a:t>석은주</a:t>
                      </a:r>
                      <a:r>
                        <a:rPr lang="en-US" altLang="ko-KR" sz="1600" b="1" dirty="0">
                          <a:latin typeface="+mj-lt"/>
                          <a:cs typeface="굴림"/>
                        </a:rPr>
                        <a:t> (</a:t>
                      </a:r>
                      <a:r>
                        <a:rPr lang="ko-KR" altLang="en-US" sz="1600" b="1" dirty="0">
                          <a:latin typeface="+mj-lt"/>
                          <a:cs typeface="굴림"/>
                        </a:rPr>
                        <a:t>소프트웨어</a:t>
                      </a:r>
                      <a:r>
                        <a:rPr lang="ko-KR" altLang="ko-KR" sz="1600" b="1" dirty="0">
                          <a:latin typeface="+mj-lt"/>
                          <a:cs typeface="굴림"/>
                        </a:rPr>
                        <a:t>학과</a:t>
                      </a:r>
                      <a:r>
                        <a:rPr lang="en-US" altLang="ko-KR" sz="1600" b="1" dirty="0">
                          <a:latin typeface="+mj-lt"/>
                          <a:cs typeface="굴림"/>
                        </a:rPr>
                        <a:t>, 1</a:t>
                      </a:r>
                      <a:r>
                        <a:rPr lang="ko-KR" altLang="ko-KR" sz="1600" b="1" dirty="0">
                          <a:latin typeface="+mj-lt"/>
                          <a:cs typeface="굴림"/>
                        </a:rPr>
                        <a:t>학년</a:t>
                      </a:r>
                      <a:r>
                        <a:rPr lang="en-US" altLang="ko-KR" sz="1600" b="1" dirty="0">
                          <a:latin typeface="+mj-lt"/>
                          <a:cs typeface="굴림"/>
                        </a:rPr>
                        <a:t>)</a:t>
                      </a:r>
                      <a:endParaRPr lang="ko-KR" altLang="en-US" sz="1600" b="1" dirty="0">
                        <a:latin typeface="+mj-lt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311846"/>
                  </a:ext>
                </a:extLst>
              </a:tr>
              <a:tr h="2512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3060382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600" b="1" dirty="0">
                        <a:latin typeface="+mj-lt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6802049"/>
                  </a:ext>
                </a:extLst>
              </a:tr>
              <a:tr h="2113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3060382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600" b="1" dirty="0">
                        <a:latin typeface="+mj-lt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2696214"/>
                  </a:ext>
                </a:extLst>
              </a:tr>
              <a:tr h="377952">
                <a:tc rowSpan="2"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+mj-lt"/>
                          <a:cs typeface="굴림"/>
                        </a:rPr>
                        <a:t>과제 기간</a:t>
                      </a:r>
                      <a:endParaRPr lang="ko-KR" altLang="en-US" sz="1600" b="1" dirty="0">
                        <a:latin typeface="+mj-lt"/>
                        <a:cs typeface="Times New Roman"/>
                      </a:endParaRPr>
                    </a:p>
                  </a:txBody>
                  <a:tcPr marL="62865" marR="6286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US" altLang="en-US" sz="1600" b="1" dirty="0">
                          <a:solidFill>
                            <a:srgbClr val="000000"/>
                          </a:solidFill>
                          <a:latin typeface="+mj-lt"/>
                          <a:cs typeface="굴림"/>
                        </a:rPr>
                        <a:t>2018</a:t>
                      </a: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+mj-lt"/>
                          <a:cs typeface="굴림"/>
                        </a:rPr>
                        <a:t>년 </a:t>
                      </a:r>
                      <a:r>
                        <a:rPr lang="en-US" altLang="en-US" sz="1600" b="1" dirty="0">
                          <a:solidFill>
                            <a:srgbClr val="000000"/>
                          </a:solidFill>
                          <a:latin typeface="+mj-lt"/>
                          <a:cs typeface="굴림"/>
                        </a:rPr>
                        <a:t>9</a:t>
                      </a: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+mj-lt"/>
                          <a:cs typeface="굴림"/>
                        </a:rPr>
                        <a:t>월 </a:t>
                      </a:r>
                      <a:r>
                        <a:rPr lang="en-US" altLang="ko-KR" sz="1600" b="1" dirty="0">
                          <a:solidFill>
                            <a:srgbClr val="000000"/>
                          </a:solidFill>
                          <a:latin typeface="+mj-lt"/>
                          <a:cs typeface="굴림"/>
                        </a:rPr>
                        <a:t>3</a:t>
                      </a: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+mj-lt"/>
                          <a:cs typeface="굴림"/>
                        </a:rPr>
                        <a:t>일 </a:t>
                      </a:r>
                      <a:r>
                        <a:rPr lang="en-US" altLang="en-US" sz="1600" b="1" dirty="0">
                          <a:solidFill>
                            <a:srgbClr val="000000"/>
                          </a:solidFill>
                          <a:latin typeface="+mj-lt"/>
                          <a:cs typeface="굴림"/>
                        </a:rPr>
                        <a:t>~ 2018</a:t>
                      </a: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+mj-lt"/>
                          <a:cs typeface="굴림"/>
                        </a:rPr>
                        <a:t>년 </a:t>
                      </a:r>
                      <a:r>
                        <a:rPr lang="en-US" altLang="ko-KR" sz="1600" b="1" dirty="0">
                          <a:solidFill>
                            <a:srgbClr val="000000"/>
                          </a:solidFill>
                          <a:latin typeface="+mj-lt"/>
                          <a:cs typeface="굴림"/>
                        </a:rPr>
                        <a:t>12</a:t>
                      </a: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+mj-lt"/>
                          <a:cs typeface="굴림"/>
                        </a:rPr>
                        <a:t>월 </a:t>
                      </a:r>
                      <a:r>
                        <a:rPr lang="en-US" altLang="ko-KR" sz="1600" b="1" dirty="0">
                          <a:solidFill>
                            <a:srgbClr val="000000"/>
                          </a:solidFill>
                          <a:latin typeface="+mj-lt"/>
                          <a:cs typeface="굴림"/>
                        </a:rPr>
                        <a:t>12</a:t>
                      </a: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+mj-lt"/>
                          <a:cs typeface="굴림"/>
                        </a:rPr>
                        <a:t>일</a:t>
                      </a:r>
                      <a:endParaRPr lang="ko-KR" altLang="en-US" sz="1600" b="1" dirty="0">
                        <a:latin typeface="+mj-lt"/>
                        <a:cs typeface="Times New Roman"/>
                      </a:endParaRPr>
                    </a:p>
                  </a:txBody>
                  <a:tcPr marL="62865" marR="6286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ko-KR" altLang="ko-KR" sz="1600" b="1" dirty="0">
                          <a:solidFill>
                            <a:srgbClr val="000000"/>
                          </a:solidFill>
                          <a:latin typeface="+mj-lt"/>
                          <a:cs typeface="굴림"/>
                        </a:rPr>
                        <a:t>지도교수</a:t>
                      </a:r>
                      <a:endParaRPr lang="ko-KR" altLang="en-US" sz="1600" b="1" dirty="0">
                        <a:latin typeface="+mj-lt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+mj-lt"/>
                          <a:cs typeface="굴림"/>
                        </a:rPr>
                        <a:t>황지영 교수님</a:t>
                      </a:r>
                      <a:endParaRPr lang="ko-KR" altLang="en-US" sz="1600" b="1" dirty="0">
                        <a:latin typeface="+mj-lt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7107845"/>
                  </a:ext>
                </a:extLst>
              </a:tr>
              <a:tr h="3413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3060382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ko-KR" sz="1600" b="1">
                          <a:solidFill>
                            <a:srgbClr val="000000"/>
                          </a:solidFill>
                          <a:latin typeface="+mj-lt"/>
                          <a:cs typeface="굴림"/>
                        </a:rPr>
                        <a:t>산학교수</a:t>
                      </a:r>
                      <a:endParaRPr lang="ko-KR" altLang="en-US" sz="1600" b="1">
                        <a:latin typeface="+mj-lt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060382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+mj-lt"/>
                          <a:cs typeface="굴림"/>
                        </a:rPr>
                        <a:t>이수혁 교수님</a:t>
                      </a:r>
                      <a:endParaRPr lang="ko-KR" altLang="en-US" sz="1600" b="1" dirty="0">
                        <a:latin typeface="+mj-lt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996385"/>
                  </a:ext>
                </a:extLst>
              </a:tr>
              <a:tr h="1043018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+mj-lt"/>
                          <a:cs typeface="굴림"/>
                        </a:rPr>
                        <a:t>기대하는</a:t>
                      </a:r>
                      <a:endParaRPr lang="en-US" altLang="ko-KR" sz="1600" b="1" dirty="0">
                        <a:solidFill>
                          <a:srgbClr val="000000"/>
                        </a:solidFill>
                        <a:latin typeface="+mj-lt"/>
                        <a:cs typeface="굴림"/>
                      </a:endParaRPr>
                    </a:p>
                    <a:p>
                      <a:pPr algn="ctr" latinLnBrk="0"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+mj-lt"/>
                          <a:cs typeface="굴림"/>
                        </a:rPr>
                        <a:t>결과물</a:t>
                      </a:r>
                      <a:endParaRPr lang="ko-KR" altLang="en-US" sz="1600" b="1" dirty="0">
                        <a:latin typeface="+mj-lt"/>
                        <a:cs typeface="Times New Roman"/>
                      </a:endParaRPr>
                    </a:p>
                  </a:txBody>
                  <a:tcPr marL="62865" marR="6286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82563" indent="-182563" algn="l" latinLnBrk="0">
                        <a:lnSpc>
                          <a:spcPct val="107000"/>
                        </a:lnSpc>
                        <a:spcAft>
                          <a:spcPct val="0"/>
                        </a:spcAft>
                        <a:buFont typeface="Arial"/>
                        <a:buChar char="•"/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j-lt"/>
                          <a:cs typeface="Times New Roman"/>
                        </a:rPr>
                        <a:t>IPTV 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+mj-lt"/>
                          <a:cs typeface="Times New Roman"/>
                        </a:rPr>
                        <a:t>사용자의 시청 데이터를 사용한 채널 추천 시스템</a:t>
                      </a:r>
                      <a:endParaRPr lang="en-US" altLang="ko-KR" sz="1600" b="1" dirty="0">
                        <a:solidFill>
                          <a:schemeClr val="tx1"/>
                        </a:solidFill>
                        <a:latin typeface="+mj-lt"/>
                        <a:cs typeface="Times New Roman"/>
                      </a:endParaRPr>
                    </a:p>
                    <a:p>
                      <a:pPr marL="182563" indent="-182563" algn="l" latinLnBrk="0">
                        <a:lnSpc>
                          <a:spcPct val="107000"/>
                        </a:lnSpc>
                        <a:spcAft>
                          <a:spcPct val="0"/>
                        </a:spcAft>
                        <a:buFont typeface="Arial"/>
                        <a:buChar char="•"/>
                      </a:pPr>
                      <a:endParaRPr lang="ko-KR" altLang="en-US" sz="1600" b="1" dirty="0">
                        <a:solidFill>
                          <a:schemeClr val="tx1"/>
                        </a:solidFill>
                        <a:latin typeface="+mj-lt"/>
                        <a:cs typeface="Times New Roman"/>
                      </a:endParaRPr>
                    </a:p>
                  </a:txBody>
                  <a:tcPr marL="62865" marR="6286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90149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AD25B6F-C53E-430D-ADEC-42FB20947603}"/>
              </a:ext>
            </a:extLst>
          </p:cNvPr>
          <p:cNvSpPr txBox="1"/>
          <p:nvPr/>
        </p:nvSpPr>
        <p:spPr>
          <a:xfrm>
            <a:off x="838200" y="609285"/>
            <a:ext cx="7225062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b="1" dirty="0"/>
              <a:t>Appendix.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2018 </a:t>
            </a:r>
            <a:r>
              <a:rPr lang="ko-KR" altLang="en-US" sz="3200" b="1" dirty="0"/>
              <a:t>산학협력 과제 요약</a:t>
            </a:r>
          </a:p>
          <a:p>
            <a:pPr>
              <a:defRPr/>
            </a:pPr>
            <a:endParaRPr lang="en-US" altLang="ko-KR" sz="25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713AFB-40E9-47FC-979A-7C3E95B641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F0EE52-1D83-4253-BA91-1D96B3C0A548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5772290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2262" y="2447473"/>
            <a:ext cx="44579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7200" b="1" spc="-300" dirty="0">
                <a:solidFill>
                  <a:srgbClr val="00002F"/>
                </a:solidFill>
                <a:latin typeface="+mj-lt"/>
                <a:ea typeface="한컴 윤고딕 230"/>
              </a:rPr>
              <a:t>Thank you</a:t>
            </a:r>
            <a:endParaRPr lang="ko-KR" altLang="en-US" sz="7200" b="1" spc="-300" dirty="0">
              <a:solidFill>
                <a:srgbClr val="00002F"/>
              </a:solidFill>
              <a:latin typeface="+mj-lt"/>
              <a:ea typeface="한컴 윤고딕 23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E0987CA-BE6C-48DB-A48A-A01FB5325C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F0EE52-1D83-4253-BA91-1D96B3C0A548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86CF2A8-182D-4A31-AAEA-D0E141940A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625535"/>
              </p:ext>
            </p:extLst>
          </p:nvPr>
        </p:nvGraphicFramePr>
        <p:xfrm>
          <a:off x="4597400" y="2571419"/>
          <a:ext cx="6656948" cy="32907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723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7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74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30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1300" dirty="0"/>
                        <a:t>Name</a:t>
                      </a:r>
                      <a:endParaRPr lang="en-US" altLang="ko-KR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1300" dirty="0"/>
                        <a:t>Major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1300" dirty="0"/>
                        <a:t>Task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3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300" dirty="0"/>
                        <a:t>문경진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1300" dirty="0"/>
                        <a:t>Computer Engineering, Junior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1300" dirty="0"/>
                        <a:t>Analyze existing research about clustering and recommendation system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6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300"/>
                        <a:t>강민구</a:t>
                      </a:r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1300" dirty="0"/>
                        <a:t>Software, Sophomore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1300" dirty="0"/>
                        <a:t>Data preprocessing and analyzation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95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300"/>
                        <a:t>구자현</a:t>
                      </a:r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300" dirty="0"/>
                        <a:t>Software, Sophomore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1300" dirty="0"/>
                        <a:t>Realize and estimate clustering and recommendation system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95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300"/>
                        <a:t>김한별</a:t>
                      </a:r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300" dirty="0"/>
                        <a:t>Software, Sophomore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1300" dirty="0"/>
                        <a:t>Algorithm performance evaluation and optimization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056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300"/>
                        <a:t>석은주</a:t>
                      </a:r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300" dirty="0"/>
                        <a:t>Software, Freshman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1300" dirty="0"/>
                        <a:t>Source code analyzation and using of open source recommendation system</a:t>
                      </a:r>
                      <a:endParaRPr lang="en-US" altLang="ko-KR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C38A2E6-71B3-4BAA-96DB-CD8B4E3DEA1F}"/>
              </a:ext>
            </a:extLst>
          </p:cNvPr>
          <p:cNvSpPr txBox="1"/>
          <p:nvPr/>
        </p:nvSpPr>
        <p:spPr>
          <a:xfrm>
            <a:off x="1384300" y="838200"/>
            <a:ext cx="2048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1. </a:t>
            </a:r>
            <a:r>
              <a:rPr lang="ko-KR" altLang="en-US" sz="3200" b="1" dirty="0"/>
              <a:t>팀 소개</a:t>
            </a:r>
            <a:endParaRPr lang="en-US" altLang="ko-KR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57394C-6BAA-49A3-A388-7AB7C242791A}"/>
              </a:ext>
            </a:extLst>
          </p:cNvPr>
          <p:cNvSpPr txBox="1"/>
          <p:nvPr/>
        </p:nvSpPr>
        <p:spPr>
          <a:xfrm>
            <a:off x="8464802" y="1751748"/>
            <a:ext cx="2789546" cy="7486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5000"/>
              </a:lnSpc>
            </a:pPr>
            <a:r>
              <a:rPr lang="ko-KR" altLang="en-US" dirty="0"/>
              <a:t>지도교수 </a:t>
            </a:r>
            <a:r>
              <a:rPr lang="en-US" altLang="ko-KR" dirty="0"/>
              <a:t>: </a:t>
            </a:r>
            <a:r>
              <a:rPr lang="ko-KR" altLang="en-US" dirty="0"/>
              <a:t>황지영 교수님</a:t>
            </a:r>
            <a:endParaRPr lang="en-US" altLang="ko-KR" dirty="0"/>
          </a:p>
          <a:p>
            <a:pPr algn="r">
              <a:lnSpc>
                <a:spcPct val="125000"/>
              </a:lnSpc>
            </a:pPr>
            <a:r>
              <a:rPr lang="ko-KR" altLang="en-US" dirty="0"/>
              <a:t>조교 </a:t>
            </a:r>
            <a:r>
              <a:rPr lang="en-US" altLang="ko-KR" dirty="0"/>
              <a:t>: </a:t>
            </a:r>
            <a:r>
              <a:rPr lang="ko-KR" altLang="en-US" dirty="0"/>
              <a:t>정상원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91E044-FDF6-4E3F-96AB-01B09B1B23B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4"/>
          <a:stretch/>
        </p:blipFill>
        <p:spPr>
          <a:xfrm flipH="1">
            <a:off x="745766" y="2921000"/>
            <a:ext cx="3242034" cy="259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45006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24050" y="617537"/>
            <a:ext cx="8343900" cy="5876925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2B31E3B-4B32-4E2A-8DAD-B070F7E44C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F0EE52-1D83-4253-BA91-1D96B3C0A548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84300" y="2227742"/>
            <a:ext cx="9260254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주제 선정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lvl="0">
              <a:defRPr/>
            </a:pPr>
            <a:endParaRPr lang="en-US" altLang="ko-KR" sz="2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lang="en-US" altLang="ko-KR" sz="2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2000" dirty="0">
                <a:solidFill>
                  <a:prstClr val="black"/>
                </a:solidFill>
                <a:latin typeface="맑은 고딕" panose="21474836470000000000"/>
              </a:rPr>
              <a:t>세대별 시청내역 데이터를 사용하여 사용자의 시청 패턴을 분석하고 채널을 추천하는 시스템을 개발한다</a:t>
            </a:r>
            <a:r>
              <a:rPr lang="en-US" altLang="ko-KR" sz="2000" dirty="0">
                <a:solidFill>
                  <a:prstClr val="black"/>
                </a:solidFill>
                <a:latin typeface="맑은 고딕" panose="21474836470000000000"/>
              </a:rPr>
              <a:t>.</a:t>
            </a:r>
          </a:p>
          <a:p>
            <a:pPr>
              <a:defRPr/>
            </a:pPr>
            <a:endParaRPr lang="en-US" altLang="ko-KR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과제 목표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ko-KR" altLang="en-US" sz="2000" dirty="0"/>
              <a:t>  개발하는 과정에 필요한 기반 기술들을 이해하고</a:t>
            </a:r>
            <a:r>
              <a:rPr lang="en-US" altLang="ko-KR" sz="2000" dirty="0"/>
              <a:t>, </a:t>
            </a:r>
            <a:r>
              <a:rPr lang="ko-KR" altLang="en-US" sz="2000" dirty="0"/>
              <a:t>직접 구현해 봄으로써 </a:t>
            </a:r>
            <a:r>
              <a:rPr lang="ko-KR" altLang="en-US" sz="2000" dirty="0" err="1"/>
              <a:t>머신러닝의</a:t>
            </a:r>
            <a:r>
              <a:rPr lang="ko-KR" altLang="en-US" sz="2000" dirty="0"/>
              <a:t> 근간이 되는 지식을 습득한다</a:t>
            </a:r>
            <a:r>
              <a:rPr lang="en-US" altLang="ko-KR" sz="2000" dirty="0"/>
              <a:t>.</a:t>
            </a:r>
          </a:p>
          <a:p>
            <a:pPr>
              <a:defRPr/>
            </a:pPr>
            <a:endParaRPr lang="en-US" altLang="ko-KR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83469" y="4075591"/>
            <a:ext cx="722506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 sz="25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25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25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679092-2387-4418-92DB-3CB4DB5C0E55}"/>
              </a:ext>
            </a:extLst>
          </p:cNvPr>
          <p:cNvSpPr txBox="1"/>
          <p:nvPr/>
        </p:nvSpPr>
        <p:spPr>
          <a:xfrm>
            <a:off x="1384300" y="838200"/>
            <a:ext cx="2459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2. </a:t>
            </a:r>
            <a:r>
              <a:rPr lang="ko-KR" altLang="en-US" sz="3200" b="1" dirty="0"/>
              <a:t>과제 목표</a:t>
            </a:r>
            <a:endParaRPr lang="en-US" altLang="ko-KR" sz="3200" b="1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89256A-4F57-4AF2-9134-6B20EE83F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F0EE52-1D83-4253-BA91-1D96B3C0A548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65684" y="1695539"/>
            <a:ext cx="7460631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Clustering : </a:t>
            </a:r>
            <a:r>
              <a:rPr lang="en-US" altLang="ko-KR" sz="25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K-means Clustering</a:t>
            </a:r>
          </a:p>
          <a:p>
            <a:pPr algn="ctr">
              <a:defRPr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Labelling ‘who’ watched each channel at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home</a:t>
            </a:r>
          </a:p>
          <a:p>
            <a:pPr algn="ctr">
              <a:defRPr/>
            </a:pPr>
            <a:endParaRPr lang="en-US" altLang="ko-KR" sz="25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/>
            </a:pPr>
            <a:endParaRPr lang="en-US" altLang="ko-KR" sz="25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/>
            </a:pPr>
            <a:r>
              <a:rPr lang="en-US" altLang="ko-KR" sz="2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Classification : </a:t>
            </a:r>
            <a:r>
              <a:rPr lang="en-US" altLang="ko-KR" sz="25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K-Nearest</a:t>
            </a:r>
            <a:r>
              <a:rPr lang="ko-KR" altLang="en-US" sz="25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5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Neighbor</a:t>
            </a:r>
          </a:p>
          <a:p>
            <a:pPr algn="ctr">
              <a:defRPr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Categorize watching data </a:t>
            </a:r>
          </a:p>
          <a:p>
            <a:pPr algn="ctr">
              <a:defRPr/>
            </a:pPr>
            <a:endParaRPr lang="en-US" altLang="ko-KR" sz="25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/>
            </a:pPr>
            <a:endParaRPr lang="en-US" altLang="ko-KR" sz="25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/>
            </a:pPr>
            <a:r>
              <a:rPr lang="en-US" altLang="ko-KR" sz="2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Recommender System : </a:t>
            </a:r>
            <a:r>
              <a:rPr lang="en-US" altLang="ko-KR" sz="25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Collaborative Filtering</a:t>
            </a:r>
          </a:p>
          <a:p>
            <a:pPr algn="ctr">
              <a:defRPr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Offer channel that current user will like</a:t>
            </a:r>
          </a:p>
          <a:p>
            <a:pPr algn="ctr">
              <a:defRPr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based on similar user</a:t>
            </a:r>
          </a:p>
          <a:p>
            <a:pPr algn="ctr">
              <a:defRPr/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4291DA-4C43-4BB4-BA44-9A8E838963DD}"/>
              </a:ext>
            </a:extLst>
          </p:cNvPr>
          <p:cNvSpPr txBox="1"/>
          <p:nvPr/>
        </p:nvSpPr>
        <p:spPr>
          <a:xfrm>
            <a:off x="1384300" y="838200"/>
            <a:ext cx="2459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3. </a:t>
            </a:r>
            <a:r>
              <a:rPr lang="ko-KR" altLang="en-US" sz="3200" b="1" dirty="0"/>
              <a:t>수행 과정</a:t>
            </a:r>
            <a:endParaRPr lang="en-US" altLang="ko-KR" sz="32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2C85C1-BF97-4946-8E1C-2CC7975DE3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F0EE52-1D83-4253-BA91-1D96B3C0A548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C540D5A1-705E-4B99-AFC5-52974BE1D11F}"/>
              </a:ext>
            </a:extLst>
          </p:cNvPr>
          <p:cNvSpPr txBox="1"/>
          <p:nvPr/>
        </p:nvSpPr>
        <p:spPr>
          <a:xfrm>
            <a:off x="1384300" y="838200"/>
            <a:ext cx="2459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3. </a:t>
            </a:r>
            <a:r>
              <a:rPr lang="ko-KR" altLang="en-US" sz="3200" b="1" dirty="0"/>
              <a:t>수행 과정</a:t>
            </a:r>
            <a:endParaRPr lang="en-US" altLang="ko-KR" sz="3200" b="1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DD298B45-C72B-4FA9-9B53-8925166E50B1}"/>
              </a:ext>
            </a:extLst>
          </p:cNvPr>
          <p:cNvGrpSpPr/>
          <p:nvPr/>
        </p:nvGrpSpPr>
        <p:grpSpPr>
          <a:xfrm>
            <a:off x="4364236" y="2899510"/>
            <a:ext cx="3463528" cy="3120290"/>
            <a:chOff x="4680252" y="1837698"/>
            <a:chExt cx="3463528" cy="3120290"/>
          </a:xfrm>
          <a:solidFill>
            <a:schemeClr val="tx1"/>
          </a:solidFill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CE840CA0-546F-4077-B64F-4E946C0C65A6}"/>
                </a:ext>
              </a:extLst>
            </p:cNvPr>
            <p:cNvGrpSpPr/>
            <p:nvPr/>
          </p:nvGrpSpPr>
          <p:grpSpPr>
            <a:xfrm>
              <a:off x="4680252" y="1837698"/>
              <a:ext cx="3463528" cy="3120290"/>
              <a:chOff x="5410200" y="2987040"/>
              <a:chExt cx="2831496" cy="2577276"/>
            </a:xfrm>
            <a:grpFill/>
          </p:grpSpPr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9307CEA4-D6CE-4215-9B72-2620AB27F623}"/>
                  </a:ext>
                </a:extLst>
              </p:cNvPr>
              <p:cNvSpPr/>
              <p:nvPr/>
            </p:nvSpPr>
            <p:spPr>
              <a:xfrm>
                <a:off x="5410200" y="2987040"/>
                <a:ext cx="182880" cy="18288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9" name="타원 8">
                <a:extLst>
                  <a:ext uri="{FF2B5EF4-FFF2-40B4-BE49-F238E27FC236}">
                    <a16:creationId xmlns:a16="http://schemas.microsoft.com/office/drawing/2014/main" id="{0A465867-BBF4-4B84-A67D-5EBF23F7A171}"/>
                  </a:ext>
                </a:extLst>
              </p:cNvPr>
              <p:cNvSpPr/>
              <p:nvPr/>
            </p:nvSpPr>
            <p:spPr>
              <a:xfrm>
                <a:off x="5562600" y="3139440"/>
                <a:ext cx="182880" cy="18288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40" name="타원 9">
                <a:extLst>
                  <a:ext uri="{FF2B5EF4-FFF2-40B4-BE49-F238E27FC236}">
                    <a16:creationId xmlns:a16="http://schemas.microsoft.com/office/drawing/2014/main" id="{22803684-7C43-4AD9-967E-E8290F86A613}"/>
                  </a:ext>
                </a:extLst>
              </p:cNvPr>
              <p:cNvSpPr/>
              <p:nvPr/>
            </p:nvSpPr>
            <p:spPr>
              <a:xfrm>
                <a:off x="5471160" y="3429000"/>
                <a:ext cx="182880" cy="18288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41" name="타원 14">
                <a:extLst>
                  <a:ext uri="{FF2B5EF4-FFF2-40B4-BE49-F238E27FC236}">
                    <a16:creationId xmlns:a16="http://schemas.microsoft.com/office/drawing/2014/main" id="{D445C801-CAAB-439D-A8FD-7C915ED6260F}"/>
                  </a:ext>
                </a:extLst>
              </p:cNvPr>
              <p:cNvSpPr/>
              <p:nvPr/>
            </p:nvSpPr>
            <p:spPr>
              <a:xfrm>
                <a:off x="5745480" y="3535680"/>
                <a:ext cx="182880" cy="18288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42" name="타원 15">
                <a:extLst>
                  <a:ext uri="{FF2B5EF4-FFF2-40B4-BE49-F238E27FC236}">
                    <a16:creationId xmlns:a16="http://schemas.microsoft.com/office/drawing/2014/main" id="{66757914-4800-4619-8556-1542540D5EEA}"/>
                  </a:ext>
                </a:extLst>
              </p:cNvPr>
              <p:cNvSpPr/>
              <p:nvPr/>
            </p:nvSpPr>
            <p:spPr>
              <a:xfrm>
                <a:off x="5562600" y="3840480"/>
                <a:ext cx="182880" cy="18288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43" name="타원 16">
                <a:extLst>
                  <a:ext uri="{FF2B5EF4-FFF2-40B4-BE49-F238E27FC236}">
                    <a16:creationId xmlns:a16="http://schemas.microsoft.com/office/drawing/2014/main" id="{21E79E75-1DEA-452C-BC73-1883AA255205}"/>
                  </a:ext>
                </a:extLst>
              </p:cNvPr>
              <p:cNvSpPr/>
              <p:nvPr/>
            </p:nvSpPr>
            <p:spPr>
              <a:xfrm>
                <a:off x="5958840" y="3337560"/>
                <a:ext cx="182880" cy="18288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44" name="타원 17">
                <a:extLst>
                  <a:ext uri="{FF2B5EF4-FFF2-40B4-BE49-F238E27FC236}">
                    <a16:creationId xmlns:a16="http://schemas.microsoft.com/office/drawing/2014/main" id="{67699837-0AA9-47C9-A7A7-7CA1B66AB507}"/>
                  </a:ext>
                </a:extLst>
              </p:cNvPr>
              <p:cNvSpPr/>
              <p:nvPr/>
            </p:nvSpPr>
            <p:spPr>
              <a:xfrm>
                <a:off x="6019800" y="3627120"/>
                <a:ext cx="182880" cy="18288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45" name="타원 18">
                <a:extLst>
                  <a:ext uri="{FF2B5EF4-FFF2-40B4-BE49-F238E27FC236}">
                    <a16:creationId xmlns:a16="http://schemas.microsoft.com/office/drawing/2014/main" id="{26D79021-B406-4A72-8763-CF0649CD52E4}"/>
                  </a:ext>
                </a:extLst>
              </p:cNvPr>
              <p:cNvSpPr/>
              <p:nvPr/>
            </p:nvSpPr>
            <p:spPr>
              <a:xfrm>
                <a:off x="5958840" y="4220207"/>
                <a:ext cx="182880" cy="18288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46" name="타원 19">
                <a:extLst>
                  <a:ext uri="{FF2B5EF4-FFF2-40B4-BE49-F238E27FC236}">
                    <a16:creationId xmlns:a16="http://schemas.microsoft.com/office/drawing/2014/main" id="{4586B98D-62D9-4F5A-9747-577155FBA4F6}"/>
                  </a:ext>
                </a:extLst>
              </p:cNvPr>
              <p:cNvSpPr/>
              <p:nvPr/>
            </p:nvSpPr>
            <p:spPr>
              <a:xfrm>
                <a:off x="6263640" y="3246120"/>
                <a:ext cx="182880" cy="18288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47" name="타원 22">
                <a:extLst>
                  <a:ext uri="{FF2B5EF4-FFF2-40B4-BE49-F238E27FC236}">
                    <a16:creationId xmlns:a16="http://schemas.microsoft.com/office/drawing/2014/main" id="{A094B0B4-F63D-47CA-94F4-5E9A137138A5}"/>
                  </a:ext>
                </a:extLst>
              </p:cNvPr>
              <p:cNvSpPr/>
              <p:nvPr/>
            </p:nvSpPr>
            <p:spPr>
              <a:xfrm>
                <a:off x="6770592" y="3413760"/>
                <a:ext cx="182880" cy="182880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48" name="타원 23">
                <a:extLst>
                  <a:ext uri="{FF2B5EF4-FFF2-40B4-BE49-F238E27FC236}">
                    <a16:creationId xmlns:a16="http://schemas.microsoft.com/office/drawing/2014/main" id="{34F917F0-E4B3-4155-87FC-3FA95F702BC7}"/>
                  </a:ext>
                </a:extLst>
              </p:cNvPr>
              <p:cNvSpPr/>
              <p:nvPr/>
            </p:nvSpPr>
            <p:spPr>
              <a:xfrm>
                <a:off x="7450744" y="3139440"/>
                <a:ext cx="182880" cy="182880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49" name="타원 24">
                <a:extLst>
                  <a:ext uri="{FF2B5EF4-FFF2-40B4-BE49-F238E27FC236}">
                    <a16:creationId xmlns:a16="http://schemas.microsoft.com/office/drawing/2014/main" id="{324146D1-FC16-4497-8DCB-F8550B559AFB}"/>
                  </a:ext>
                </a:extLst>
              </p:cNvPr>
              <p:cNvSpPr/>
              <p:nvPr/>
            </p:nvSpPr>
            <p:spPr>
              <a:xfrm>
                <a:off x="7194124" y="3639526"/>
                <a:ext cx="182880" cy="182880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50" name="타원 25">
                <a:extLst>
                  <a:ext uri="{FF2B5EF4-FFF2-40B4-BE49-F238E27FC236}">
                    <a16:creationId xmlns:a16="http://schemas.microsoft.com/office/drawing/2014/main" id="{1606224F-62BE-4F3F-ACE1-4EBF3CA7A0E5}"/>
                  </a:ext>
                </a:extLst>
              </p:cNvPr>
              <p:cNvSpPr/>
              <p:nvPr/>
            </p:nvSpPr>
            <p:spPr>
              <a:xfrm>
                <a:off x="7731387" y="3172392"/>
                <a:ext cx="182880" cy="182880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51" name="타원 26">
                <a:extLst>
                  <a:ext uri="{FF2B5EF4-FFF2-40B4-BE49-F238E27FC236}">
                    <a16:creationId xmlns:a16="http://schemas.microsoft.com/office/drawing/2014/main" id="{F9F5B421-F4F8-4E06-8663-86545B4B549D}"/>
                  </a:ext>
                </a:extLst>
              </p:cNvPr>
              <p:cNvSpPr/>
              <p:nvPr/>
            </p:nvSpPr>
            <p:spPr>
              <a:xfrm>
                <a:off x="7687408" y="3566160"/>
                <a:ext cx="182880" cy="182880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52" name="타원 27">
                <a:extLst>
                  <a:ext uri="{FF2B5EF4-FFF2-40B4-BE49-F238E27FC236}">
                    <a16:creationId xmlns:a16="http://schemas.microsoft.com/office/drawing/2014/main" id="{3DA065BD-6AE9-4E86-BBD2-EE4624D41622}"/>
                  </a:ext>
                </a:extLst>
              </p:cNvPr>
              <p:cNvSpPr/>
              <p:nvPr/>
            </p:nvSpPr>
            <p:spPr>
              <a:xfrm>
                <a:off x="8058816" y="3505200"/>
                <a:ext cx="182880" cy="182880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53" name="타원 28">
                <a:extLst>
                  <a:ext uri="{FF2B5EF4-FFF2-40B4-BE49-F238E27FC236}">
                    <a16:creationId xmlns:a16="http://schemas.microsoft.com/office/drawing/2014/main" id="{1225AE5A-C193-4D9D-A0B9-FBE839FE7C4E}"/>
                  </a:ext>
                </a:extLst>
              </p:cNvPr>
              <p:cNvSpPr/>
              <p:nvPr/>
            </p:nvSpPr>
            <p:spPr>
              <a:xfrm>
                <a:off x="7903955" y="3126672"/>
                <a:ext cx="182880" cy="182880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54" name="타원 29">
                <a:extLst>
                  <a:ext uri="{FF2B5EF4-FFF2-40B4-BE49-F238E27FC236}">
                    <a16:creationId xmlns:a16="http://schemas.microsoft.com/office/drawing/2014/main" id="{6CEE4A68-1E65-4E83-86ED-93480E632DBD}"/>
                  </a:ext>
                </a:extLst>
              </p:cNvPr>
              <p:cNvSpPr/>
              <p:nvPr/>
            </p:nvSpPr>
            <p:spPr>
              <a:xfrm>
                <a:off x="7548507" y="3870752"/>
                <a:ext cx="182880" cy="182880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55" name="타원 30">
                <a:extLst>
                  <a:ext uri="{FF2B5EF4-FFF2-40B4-BE49-F238E27FC236}">
                    <a16:creationId xmlns:a16="http://schemas.microsoft.com/office/drawing/2014/main" id="{3911301A-3180-48D2-B90D-68AB0BB8550B}"/>
                  </a:ext>
                </a:extLst>
              </p:cNvPr>
              <p:cNvSpPr/>
              <p:nvPr/>
            </p:nvSpPr>
            <p:spPr>
              <a:xfrm>
                <a:off x="7267864" y="3962192"/>
                <a:ext cx="182880" cy="182880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56" name="타원 33">
                <a:extLst>
                  <a:ext uri="{FF2B5EF4-FFF2-40B4-BE49-F238E27FC236}">
                    <a16:creationId xmlns:a16="http://schemas.microsoft.com/office/drawing/2014/main" id="{67B22066-9338-4426-92AE-A58A89B879A2}"/>
                  </a:ext>
                </a:extLst>
              </p:cNvPr>
              <p:cNvSpPr/>
              <p:nvPr/>
            </p:nvSpPr>
            <p:spPr>
              <a:xfrm>
                <a:off x="6862032" y="4885838"/>
                <a:ext cx="182880" cy="18288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57" name="타원 34">
                <a:extLst>
                  <a:ext uri="{FF2B5EF4-FFF2-40B4-BE49-F238E27FC236}">
                    <a16:creationId xmlns:a16="http://schemas.microsoft.com/office/drawing/2014/main" id="{1663975E-4A38-4321-B0F2-9B0626089F30}"/>
                  </a:ext>
                </a:extLst>
              </p:cNvPr>
              <p:cNvSpPr/>
              <p:nvPr/>
            </p:nvSpPr>
            <p:spPr>
              <a:xfrm>
                <a:off x="7222988" y="5381436"/>
                <a:ext cx="182880" cy="18288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58" name="타원 35">
                <a:extLst>
                  <a:ext uri="{FF2B5EF4-FFF2-40B4-BE49-F238E27FC236}">
                    <a16:creationId xmlns:a16="http://schemas.microsoft.com/office/drawing/2014/main" id="{DABC6206-C44B-4512-85FF-3442739EA173}"/>
                  </a:ext>
                </a:extLst>
              </p:cNvPr>
              <p:cNvSpPr/>
              <p:nvPr/>
            </p:nvSpPr>
            <p:spPr>
              <a:xfrm>
                <a:off x="7084984" y="4905769"/>
                <a:ext cx="182880" cy="18288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59" name="타원 36">
                <a:extLst>
                  <a:ext uri="{FF2B5EF4-FFF2-40B4-BE49-F238E27FC236}">
                    <a16:creationId xmlns:a16="http://schemas.microsoft.com/office/drawing/2014/main" id="{3680FE18-CA6F-400E-9B45-B80D9F0AE27C}"/>
                  </a:ext>
                </a:extLst>
              </p:cNvPr>
              <p:cNvSpPr/>
              <p:nvPr/>
            </p:nvSpPr>
            <p:spPr>
              <a:xfrm>
                <a:off x="6445748" y="4959991"/>
                <a:ext cx="182880" cy="18288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60" name="타원 37">
                <a:extLst>
                  <a:ext uri="{FF2B5EF4-FFF2-40B4-BE49-F238E27FC236}">
                    <a16:creationId xmlns:a16="http://schemas.microsoft.com/office/drawing/2014/main" id="{EDE2A43A-2D80-4292-B567-EF7DA006FA40}"/>
                  </a:ext>
                </a:extLst>
              </p:cNvPr>
              <p:cNvSpPr/>
              <p:nvPr/>
            </p:nvSpPr>
            <p:spPr>
              <a:xfrm>
                <a:off x="6709632" y="4371046"/>
                <a:ext cx="182880" cy="18288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61" name="타원 38">
                <a:extLst>
                  <a:ext uri="{FF2B5EF4-FFF2-40B4-BE49-F238E27FC236}">
                    <a16:creationId xmlns:a16="http://schemas.microsoft.com/office/drawing/2014/main" id="{989236CE-BD56-4891-8E92-A3A9BD856E82}"/>
                  </a:ext>
                </a:extLst>
              </p:cNvPr>
              <p:cNvSpPr/>
              <p:nvPr/>
            </p:nvSpPr>
            <p:spPr>
              <a:xfrm>
                <a:off x="6569284" y="4702958"/>
                <a:ext cx="182880" cy="18288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62" name="타원 39">
                <a:extLst>
                  <a:ext uri="{FF2B5EF4-FFF2-40B4-BE49-F238E27FC236}">
                    <a16:creationId xmlns:a16="http://schemas.microsoft.com/office/drawing/2014/main" id="{211FF83B-7285-45A1-AD91-49966FA7F2C8}"/>
                  </a:ext>
                </a:extLst>
              </p:cNvPr>
              <p:cNvSpPr/>
              <p:nvPr/>
            </p:nvSpPr>
            <p:spPr>
              <a:xfrm>
                <a:off x="6752164" y="5102358"/>
                <a:ext cx="182880" cy="18288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63" name="타원 40">
                <a:extLst>
                  <a:ext uri="{FF2B5EF4-FFF2-40B4-BE49-F238E27FC236}">
                    <a16:creationId xmlns:a16="http://schemas.microsoft.com/office/drawing/2014/main" id="{2BB857EC-71DD-469D-B65E-99C3DC88AA26}"/>
                  </a:ext>
                </a:extLst>
              </p:cNvPr>
              <p:cNvSpPr/>
              <p:nvPr/>
            </p:nvSpPr>
            <p:spPr>
              <a:xfrm>
                <a:off x="7048944" y="4612982"/>
                <a:ext cx="182880" cy="18288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sp>
          <p:nvSpPr>
            <p:cNvPr id="36" name="타원 17">
              <a:extLst>
                <a:ext uri="{FF2B5EF4-FFF2-40B4-BE49-F238E27FC236}">
                  <a16:creationId xmlns:a16="http://schemas.microsoft.com/office/drawing/2014/main" id="{6FA9DEA9-4F29-4197-936F-60F35D221CD2}"/>
                </a:ext>
              </a:extLst>
            </p:cNvPr>
            <p:cNvSpPr/>
            <p:nvPr/>
          </p:nvSpPr>
          <p:spPr>
            <a:xfrm>
              <a:off x="5872297" y="2627658"/>
              <a:ext cx="223702" cy="22141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7" name="타원 17">
              <a:extLst>
                <a:ext uri="{FF2B5EF4-FFF2-40B4-BE49-F238E27FC236}">
                  <a16:creationId xmlns:a16="http://schemas.microsoft.com/office/drawing/2014/main" id="{5E5CA4A3-2A42-4676-9330-3F802EA716FB}"/>
                </a:ext>
              </a:extLst>
            </p:cNvPr>
            <p:cNvSpPr/>
            <p:nvPr/>
          </p:nvSpPr>
          <p:spPr>
            <a:xfrm>
              <a:off x="5716950" y="3091296"/>
              <a:ext cx="223702" cy="22141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F1F2A6D8-3490-4A17-A350-664228185841}"/>
              </a:ext>
            </a:extLst>
          </p:cNvPr>
          <p:cNvSpPr txBox="1"/>
          <p:nvPr/>
        </p:nvSpPr>
        <p:spPr>
          <a:xfrm>
            <a:off x="1717428" y="1626023"/>
            <a:ext cx="3454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1) K-means Clustering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6CBB5B8-4B82-4554-AD63-9905CBEBDD4F}"/>
              </a:ext>
            </a:extLst>
          </p:cNvPr>
          <p:cNvSpPr/>
          <p:nvPr/>
        </p:nvSpPr>
        <p:spPr>
          <a:xfrm>
            <a:off x="2189921" y="1939601"/>
            <a:ext cx="90525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b="1" dirty="0"/>
          </a:p>
          <a:p>
            <a:r>
              <a:rPr lang="en-US" altLang="ko-KR" b="1" dirty="0"/>
              <a:t>Clustering</a:t>
            </a:r>
            <a:r>
              <a:rPr lang="ko-KR" altLang="en-US" b="1" dirty="0"/>
              <a:t> </a:t>
            </a:r>
            <a:r>
              <a:rPr lang="en-US" altLang="ko-KR" b="1" dirty="0"/>
              <a:t>with</a:t>
            </a:r>
            <a:r>
              <a:rPr lang="ko-KR" altLang="en-US" b="1" dirty="0"/>
              <a:t> </a:t>
            </a:r>
            <a:r>
              <a:rPr lang="en-US" altLang="ko-KR" b="1" dirty="0"/>
              <a:t>k=3, by comparing distance between item and 3 centroids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39ABCA-3675-4584-83D0-450AF95205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F0EE52-1D83-4253-BA91-1D96B3C0A548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02CC4C9D-168E-44E1-9241-8AE97EE1B189}"/>
              </a:ext>
            </a:extLst>
          </p:cNvPr>
          <p:cNvGrpSpPr/>
          <p:nvPr/>
        </p:nvGrpSpPr>
        <p:grpSpPr>
          <a:xfrm>
            <a:off x="4364236" y="2899510"/>
            <a:ext cx="3463528" cy="3120290"/>
            <a:chOff x="4680252" y="1837698"/>
            <a:chExt cx="3463528" cy="3120290"/>
          </a:xfrm>
        </p:grpSpPr>
        <p:grpSp>
          <p:nvGrpSpPr>
            <p:cNvPr id="58" name="그룹 57"/>
            <p:cNvGrpSpPr/>
            <p:nvPr/>
          </p:nvGrpSpPr>
          <p:grpSpPr>
            <a:xfrm>
              <a:off x="4680252" y="1837698"/>
              <a:ext cx="3463528" cy="3120290"/>
              <a:chOff x="5410200" y="2987040"/>
              <a:chExt cx="2831496" cy="2577276"/>
            </a:xfrm>
          </p:grpSpPr>
          <p:sp>
            <p:nvSpPr>
              <p:cNvPr id="2" name="타원 1"/>
              <p:cNvSpPr/>
              <p:nvPr/>
            </p:nvSpPr>
            <p:spPr>
              <a:xfrm>
                <a:off x="5410200" y="2987040"/>
                <a:ext cx="182880" cy="1828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" name="타원 8"/>
              <p:cNvSpPr/>
              <p:nvPr/>
            </p:nvSpPr>
            <p:spPr>
              <a:xfrm>
                <a:off x="5562600" y="3139440"/>
                <a:ext cx="182880" cy="1828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4" name="타원 9"/>
              <p:cNvSpPr/>
              <p:nvPr/>
            </p:nvSpPr>
            <p:spPr>
              <a:xfrm>
                <a:off x="5471160" y="3429000"/>
                <a:ext cx="182880" cy="1828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5" name="타원 14"/>
              <p:cNvSpPr/>
              <p:nvPr/>
            </p:nvSpPr>
            <p:spPr>
              <a:xfrm>
                <a:off x="5745480" y="3535680"/>
                <a:ext cx="182880" cy="1828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6" name="타원 15"/>
              <p:cNvSpPr/>
              <p:nvPr/>
            </p:nvSpPr>
            <p:spPr>
              <a:xfrm>
                <a:off x="5562600" y="3840480"/>
                <a:ext cx="182880" cy="1828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7" name="타원 16"/>
              <p:cNvSpPr/>
              <p:nvPr/>
            </p:nvSpPr>
            <p:spPr>
              <a:xfrm>
                <a:off x="5958840" y="3337560"/>
                <a:ext cx="182880" cy="1828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8" name="타원 17"/>
              <p:cNvSpPr/>
              <p:nvPr/>
            </p:nvSpPr>
            <p:spPr>
              <a:xfrm>
                <a:off x="6019800" y="3627120"/>
                <a:ext cx="182880" cy="1828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9" name="타원 18"/>
              <p:cNvSpPr/>
              <p:nvPr/>
            </p:nvSpPr>
            <p:spPr>
              <a:xfrm>
                <a:off x="5958840" y="4220207"/>
                <a:ext cx="182880" cy="1828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0" name="타원 19"/>
              <p:cNvSpPr/>
              <p:nvPr/>
            </p:nvSpPr>
            <p:spPr>
              <a:xfrm>
                <a:off x="6263640" y="3246120"/>
                <a:ext cx="182880" cy="1828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1" name="타원 22"/>
              <p:cNvSpPr/>
              <p:nvPr/>
            </p:nvSpPr>
            <p:spPr>
              <a:xfrm>
                <a:off x="6770592" y="3413760"/>
                <a:ext cx="182880" cy="182880"/>
              </a:xfrm>
              <a:prstGeom prst="ellipse">
                <a:avLst/>
              </a:prstGeom>
              <a:solidFill>
                <a:srgbClr val="D72507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2" name="타원 23"/>
              <p:cNvSpPr/>
              <p:nvPr/>
            </p:nvSpPr>
            <p:spPr>
              <a:xfrm>
                <a:off x="7450744" y="3139440"/>
                <a:ext cx="182880" cy="182880"/>
              </a:xfrm>
              <a:prstGeom prst="ellipse">
                <a:avLst/>
              </a:prstGeom>
              <a:solidFill>
                <a:srgbClr val="D72507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3" name="타원 24"/>
              <p:cNvSpPr/>
              <p:nvPr/>
            </p:nvSpPr>
            <p:spPr>
              <a:xfrm>
                <a:off x="7194124" y="3639526"/>
                <a:ext cx="182880" cy="182880"/>
              </a:xfrm>
              <a:prstGeom prst="ellipse">
                <a:avLst/>
              </a:prstGeom>
              <a:solidFill>
                <a:srgbClr val="D72507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4" name="타원 25"/>
              <p:cNvSpPr/>
              <p:nvPr/>
            </p:nvSpPr>
            <p:spPr>
              <a:xfrm>
                <a:off x="7731387" y="3172392"/>
                <a:ext cx="182880" cy="182880"/>
              </a:xfrm>
              <a:prstGeom prst="ellipse">
                <a:avLst/>
              </a:prstGeom>
              <a:solidFill>
                <a:srgbClr val="D72507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5" name="타원 26"/>
              <p:cNvSpPr/>
              <p:nvPr/>
            </p:nvSpPr>
            <p:spPr>
              <a:xfrm>
                <a:off x="7687408" y="3566160"/>
                <a:ext cx="182880" cy="182880"/>
              </a:xfrm>
              <a:prstGeom prst="ellipse">
                <a:avLst/>
              </a:prstGeom>
              <a:solidFill>
                <a:srgbClr val="D72507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6" name="타원 27"/>
              <p:cNvSpPr/>
              <p:nvPr/>
            </p:nvSpPr>
            <p:spPr>
              <a:xfrm>
                <a:off x="8058816" y="3505200"/>
                <a:ext cx="182880" cy="182880"/>
              </a:xfrm>
              <a:prstGeom prst="ellipse">
                <a:avLst/>
              </a:prstGeom>
              <a:solidFill>
                <a:srgbClr val="D72507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7" name="타원 28"/>
              <p:cNvSpPr/>
              <p:nvPr/>
            </p:nvSpPr>
            <p:spPr>
              <a:xfrm>
                <a:off x="7903955" y="3126672"/>
                <a:ext cx="182880" cy="182880"/>
              </a:xfrm>
              <a:prstGeom prst="ellipse">
                <a:avLst/>
              </a:prstGeom>
              <a:solidFill>
                <a:srgbClr val="D72507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8" name="타원 29"/>
              <p:cNvSpPr/>
              <p:nvPr/>
            </p:nvSpPr>
            <p:spPr>
              <a:xfrm>
                <a:off x="7548507" y="3870752"/>
                <a:ext cx="182880" cy="182880"/>
              </a:xfrm>
              <a:prstGeom prst="ellipse">
                <a:avLst/>
              </a:prstGeom>
              <a:solidFill>
                <a:srgbClr val="D72507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9" name="타원 30"/>
              <p:cNvSpPr/>
              <p:nvPr/>
            </p:nvSpPr>
            <p:spPr>
              <a:xfrm>
                <a:off x="7267864" y="3962192"/>
                <a:ext cx="182880" cy="182880"/>
              </a:xfrm>
              <a:prstGeom prst="ellipse">
                <a:avLst/>
              </a:prstGeom>
              <a:solidFill>
                <a:srgbClr val="D72507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2" name="타원 33"/>
              <p:cNvSpPr/>
              <p:nvPr/>
            </p:nvSpPr>
            <p:spPr>
              <a:xfrm>
                <a:off x="6862032" y="4885838"/>
                <a:ext cx="182880" cy="182880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3" name="타원 34"/>
              <p:cNvSpPr/>
              <p:nvPr/>
            </p:nvSpPr>
            <p:spPr>
              <a:xfrm>
                <a:off x="7222988" y="5381436"/>
                <a:ext cx="182880" cy="182880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4" name="타원 35"/>
              <p:cNvSpPr/>
              <p:nvPr/>
            </p:nvSpPr>
            <p:spPr>
              <a:xfrm>
                <a:off x="7084984" y="4905769"/>
                <a:ext cx="182880" cy="182880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5" name="타원 36"/>
              <p:cNvSpPr/>
              <p:nvPr/>
            </p:nvSpPr>
            <p:spPr>
              <a:xfrm>
                <a:off x="6445748" y="4959991"/>
                <a:ext cx="182880" cy="182880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6" name="타원 37"/>
              <p:cNvSpPr/>
              <p:nvPr/>
            </p:nvSpPr>
            <p:spPr>
              <a:xfrm>
                <a:off x="6709632" y="4371046"/>
                <a:ext cx="182880" cy="182880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7" name="타원 38"/>
              <p:cNvSpPr/>
              <p:nvPr/>
            </p:nvSpPr>
            <p:spPr>
              <a:xfrm>
                <a:off x="6569284" y="4702958"/>
                <a:ext cx="182880" cy="182880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8" name="타원 39"/>
              <p:cNvSpPr/>
              <p:nvPr/>
            </p:nvSpPr>
            <p:spPr>
              <a:xfrm>
                <a:off x="6752164" y="5102358"/>
                <a:ext cx="182880" cy="182880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9" name="타원 40"/>
              <p:cNvSpPr/>
              <p:nvPr/>
            </p:nvSpPr>
            <p:spPr>
              <a:xfrm>
                <a:off x="7048944" y="4612982"/>
                <a:ext cx="182880" cy="182880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sp>
          <p:nvSpPr>
            <p:cNvPr id="30" name="타원 17">
              <a:extLst>
                <a:ext uri="{FF2B5EF4-FFF2-40B4-BE49-F238E27FC236}">
                  <a16:creationId xmlns:a16="http://schemas.microsoft.com/office/drawing/2014/main" id="{2B346AAE-6885-427D-A2F8-2FFEFAA7C2AD}"/>
                </a:ext>
              </a:extLst>
            </p:cNvPr>
            <p:cNvSpPr/>
            <p:nvPr/>
          </p:nvSpPr>
          <p:spPr>
            <a:xfrm>
              <a:off x="5872297" y="2627658"/>
              <a:ext cx="223702" cy="2214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1" name="타원 17">
              <a:extLst>
                <a:ext uri="{FF2B5EF4-FFF2-40B4-BE49-F238E27FC236}">
                  <a16:creationId xmlns:a16="http://schemas.microsoft.com/office/drawing/2014/main" id="{0A586324-F0D1-4A3D-B354-373BC504FD83}"/>
                </a:ext>
              </a:extLst>
            </p:cNvPr>
            <p:cNvSpPr/>
            <p:nvPr/>
          </p:nvSpPr>
          <p:spPr>
            <a:xfrm>
              <a:off x="5716950" y="3091296"/>
              <a:ext cx="223702" cy="2214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EE4F0C94-4D0F-4608-A226-258CEA5CDEBC}"/>
              </a:ext>
            </a:extLst>
          </p:cNvPr>
          <p:cNvSpPr txBox="1"/>
          <p:nvPr/>
        </p:nvSpPr>
        <p:spPr>
          <a:xfrm>
            <a:off x="1717428" y="1626023"/>
            <a:ext cx="3454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1) K-means Clustering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081EDE1-63E1-4A94-9632-59232EE88C76}"/>
              </a:ext>
            </a:extLst>
          </p:cNvPr>
          <p:cNvSpPr/>
          <p:nvPr/>
        </p:nvSpPr>
        <p:spPr>
          <a:xfrm>
            <a:off x="2189920" y="1939601"/>
            <a:ext cx="86304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b="1" dirty="0"/>
          </a:p>
          <a:p>
            <a:r>
              <a:rPr lang="en-US" altLang="ko-KR" b="1" dirty="0"/>
              <a:t>Clustering</a:t>
            </a:r>
            <a:r>
              <a:rPr lang="ko-KR" altLang="en-US" b="1" dirty="0"/>
              <a:t> </a:t>
            </a:r>
            <a:r>
              <a:rPr lang="en-US" altLang="ko-KR" b="1" dirty="0"/>
              <a:t>with</a:t>
            </a:r>
            <a:r>
              <a:rPr lang="ko-KR" altLang="en-US" b="1" dirty="0"/>
              <a:t> </a:t>
            </a:r>
            <a:r>
              <a:rPr lang="en-US" altLang="ko-KR" b="1" dirty="0"/>
              <a:t>k=3, by comparing distance between item and 3 centroids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443F797-F92A-4AF4-88F9-1C379282987E}"/>
              </a:ext>
            </a:extLst>
          </p:cNvPr>
          <p:cNvSpPr txBox="1"/>
          <p:nvPr/>
        </p:nvSpPr>
        <p:spPr>
          <a:xfrm>
            <a:off x="1384300" y="838200"/>
            <a:ext cx="2459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3. </a:t>
            </a:r>
            <a:r>
              <a:rPr lang="ko-KR" altLang="en-US" sz="3200" b="1" dirty="0"/>
              <a:t>수행 과정</a:t>
            </a:r>
            <a:endParaRPr lang="en-US" altLang="ko-KR" sz="3200" b="1" dirty="0"/>
          </a:p>
        </p:txBody>
      </p:sp>
      <p:sp>
        <p:nvSpPr>
          <p:cNvPr id="33" name="슬라이드 번호 개체 틀 32">
            <a:extLst>
              <a:ext uri="{FF2B5EF4-FFF2-40B4-BE49-F238E27FC236}">
                <a16:creationId xmlns:a16="http://schemas.microsoft.com/office/drawing/2014/main" id="{27603D7B-3D6A-459C-8980-0EEE82B5DB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F0EE52-1D83-4253-BA91-1D96B3C0A548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02CC4C9D-168E-44E1-9241-8AE97EE1B189}"/>
              </a:ext>
            </a:extLst>
          </p:cNvPr>
          <p:cNvGrpSpPr/>
          <p:nvPr/>
        </p:nvGrpSpPr>
        <p:grpSpPr>
          <a:xfrm>
            <a:off x="4364236" y="2899510"/>
            <a:ext cx="3463528" cy="3120290"/>
            <a:chOff x="4680252" y="1837698"/>
            <a:chExt cx="3463528" cy="3120290"/>
          </a:xfrm>
        </p:grpSpPr>
        <p:grpSp>
          <p:nvGrpSpPr>
            <p:cNvPr id="58" name="그룹 57"/>
            <p:cNvGrpSpPr/>
            <p:nvPr/>
          </p:nvGrpSpPr>
          <p:grpSpPr>
            <a:xfrm>
              <a:off x="4680252" y="1837698"/>
              <a:ext cx="3463528" cy="3120290"/>
              <a:chOff x="5410200" y="2987040"/>
              <a:chExt cx="2831496" cy="2577276"/>
            </a:xfrm>
          </p:grpSpPr>
          <p:sp>
            <p:nvSpPr>
              <p:cNvPr id="2" name="타원 1"/>
              <p:cNvSpPr/>
              <p:nvPr/>
            </p:nvSpPr>
            <p:spPr>
              <a:xfrm>
                <a:off x="5410200" y="2987040"/>
                <a:ext cx="182880" cy="1828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" name="타원 8"/>
              <p:cNvSpPr/>
              <p:nvPr/>
            </p:nvSpPr>
            <p:spPr>
              <a:xfrm>
                <a:off x="5562600" y="3139440"/>
                <a:ext cx="182880" cy="1828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4" name="타원 9"/>
              <p:cNvSpPr/>
              <p:nvPr/>
            </p:nvSpPr>
            <p:spPr>
              <a:xfrm>
                <a:off x="5471160" y="3429000"/>
                <a:ext cx="182880" cy="1828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5" name="타원 14"/>
              <p:cNvSpPr/>
              <p:nvPr/>
            </p:nvSpPr>
            <p:spPr>
              <a:xfrm>
                <a:off x="5745480" y="3535680"/>
                <a:ext cx="182880" cy="1828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6" name="타원 15"/>
              <p:cNvSpPr/>
              <p:nvPr/>
            </p:nvSpPr>
            <p:spPr>
              <a:xfrm>
                <a:off x="5562600" y="3840480"/>
                <a:ext cx="182880" cy="1828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7" name="타원 16"/>
              <p:cNvSpPr/>
              <p:nvPr/>
            </p:nvSpPr>
            <p:spPr>
              <a:xfrm>
                <a:off x="5958840" y="3337560"/>
                <a:ext cx="182880" cy="1828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8" name="타원 17"/>
              <p:cNvSpPr/>
              <p:nvPr/>
            </p:nvSpPr>
            <p:spPr>
              <a:xfrm>
                <a:off x="6019800" y="3627120"/>
                <a:ext cx="182880" cy="1828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9" name="타원 18"/>
              <p:cNvSpPr/>
              <p:nvPr/>
            </p:nvSpPr>
            <p:spPr>
              <a:xfrm>
                <a:off x="5958840" y="4220207"/>
                <a:ext cx="182880" cy="1828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0" name="타원 19"/>
              <p:cNvSpPr/>
              <p:nvPr/>
            </p:nvSpPr>
            <p:spPr>
              <a:xfrm>
                <a:off x="6263640" y="3246120"/>
                <a:ext cx="182880" cy="1828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1" name="타원 22"/>
              <p:cNvSpPr/>
              <p:nvPr/>
            </p:nvSpPr>
            <p:spPr>
              <a:xfrm>
                <a:off x="6770592" y="3413760"/>
                <a:ext cx="182880" cy="182880"/>
              </a:xfrm>
              <a:prstGeom prst="ellipse">
                <a:avLst/>
              </a:prstGeom>
              <a:solidFill>
                <a:srgbClr val="D72507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2" name="타원 23"/>
              <p:cNvSpPr/>
              <p:nvPr/>
            </p:nvSpPr>
            <p:spPr>
              <a:xfrm>
                <a:off x="7450744" y="3139440"/>
                <a:ext cx="182880" cy="182880"/>
              </a:xfrm>
              <a:prstGeom prst="ellipse">
                <a:avLst/>
              </a:prstGeom>
              <a:solidFill>
                <a:srgbClr val="D72507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3" name="타원 24"/>
              <p:cNvSpPr/>
              <p:nvPr/>
            </p:nvSpPr>
            <p:spPr>
              <a:xfrm>
                <a:off x="7194124" y="3639526"/>
                <a:ext cx="182880" cy="182880"/>
              </a:xfrm>
              <a:prstGeom prst="ellipse">
                <a:avLst/>
              </a:prstGeom>
              <a:solidFill>
                <a:srgbClr val="D72507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4" name="타원 25"/>
              <p:cNvSpPr/>
              <p:nvPr/>
            </p:nvSpPr>
            <p:spPr>
              <a:xfrm>
                <a:off x="7731387" y="3172392"/>
                <a:ext cx="182880" cy="182880"/>
              </a:xfrm>
              <a:prstGeom prst="ellipse">
                <a:avLst/>
              </a:prstGeom>
              <a:solidFill>
                <a:srgbClr val="D72507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5" name="타원 26"/>
              <p:cNvSpPr/>
              <p:nvPr/>
            </p:nvSpPr>
            <p:spPr>
              <a:xfrm>
                <a:off x="7687408" y="3566160"/>
                <a:ext cx="182880" cy="182880"/>
              </a:xfrm>
              <a:prstGeom prst="ellipse">
                <a:avLst/>
              </a:prstGeom>
              <a:solidFill>
                <a:srgbClr val="D72507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6" name="타원 27"/>
              <p:cNvSpPr/>
              <p:nvPr/>
            </p:nvSpPr>
            <p:spPr>
              <a:xfrm>
                <a:off x="8058816" y="3505200"/>
                <a:ext cx="182880" cy="182880"/>
              </a:xfrm>
              <a:prstGeom prst="ellipse">
                <a:avLst/>
              </a:prstGeom>
              <a:solidFill>
                <a:srgbClr val="D72507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7" name="타원 28"/>
              <p:cNvSpPr/>
              <p:nvPr/>
            </p:nvSpPr>
            <p:spPr>
              <a:xfrm>
                <a:off x="7903955" y="3126672"/>
                <a:ext cx="182880" cy="182880"/>
              </a:xfrm>
              <a:prstGeom prst="ellipse">
                <a:avLst/>
              </a:prstGeom>
              <a:solidFill>
                <a:srgbClr val="D72507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8" name="타원 29"/>
              <p:cNvSpPr/>
              <p:nvPr/>
            </p:nvSpPr>
            <p:spPr>
              <a:xfrm>
                <a:off x="7548507" y="3870752"/>
                <a:ext cx="182880" cy="182880"/>
              </a:xfrm>
              <a:prstGeom prst="ellipse">
                <a:avLst/>
              </a:prstGeom>
              <a:solidFill>
                <a:srgbClr val="D72507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9" name="타원 30"/>
              <p:cNvSpPr/>
              <p:nvPr/>
            </p:nvSpPr>
            <p:spPr>
              <a:xfrm>
                <a:off x="7267864" y="3962192"/>
                <a:ext cx="182880" cy="182880"/>
              </a:xfrm>
              <a:prstGeom prst="ellipse">
                <a:avLst/>
              </a:prstGeom>
              <a:solidFill>
                <a:srgbClr val="D72507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2" name="타원 33"/>
              <p:cNvSpPr/>
              <p:nvPr/>
            </p:nvSpPr>
            <p:spPr>
              <a:xfrm>
                <a:off x="6862032" y="4885838"/>
                <a:ext cx="182880" cy="182880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3" name="타원 34"/>
              <p:cNvSpPr/>
              <p:nvPr/>
            </p:nvSpPr>
            <p:spPr>
              <a:xfrm>
                <a:off x="7222988" y="5381436"/>
                <a:ext cx="182880" cy="182880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4" name="타원 35"/>
              <p:cNvSpPr/>
              <p:nvPr/>
            </p:nvSpPr>
            <p:spPr>
              <a:xfrm>
                <a:off x="7084984" y="4905769"/>
                <a:ext cx="182880" cy="182880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5" name="타원 36"/>
              <p:cNvSpPr/>
              <p:nvPr/>
            </p:nvSpPr>
            <p:spPr>
              <a:xfrm>
                <a:off x="6445748" y="4959991"/>
                <a:ext cx="182880" cy="182880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6" name="타원 37"/>
              <p:cNvSpPr/>
              <p:nvPr/>
            </p:nvSpPr>
            <p:spPr>
              <a:xfrm>
                <a:off x="6709632" y="4371046"/>
                <a:ext cx="182880" cy="182880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7" name="타원 38"/>
              <p:cNvSpPr/>
              <p:nvPr/>
            </p:nvSpPr>
            <p:spPr>
              <a:xfrm>
                <a:off x="6569284" y="4702958"/>
                <a:ext cx="182880" cy="182880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8" name="타원 39"/>
              <p:cNvSpPr/>
              <p:nvPr/>
            </p:nvSpPr>
            <p:spPr>
              <a:xfrm>
                <a:off x="6752164" y="5102358"/>
                <a:ext cx="182880" cy="182880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9" name="타원 40"/>
              <p:cNvSpPr/>
              <p:nvPr/>
            </p:nvSpPr>
            <p:spPr>
              <a:xfrm>
                <a:off x="7048944" y="4612982"/>
                <a:ext cx="182880" cy="182880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sp>
          <p:nvSpPr>
            <p:cNvPr id="30" name="타원 17">
              <a:extLst>
                <a:ext uri="{FF2B5EF4-FFF2-40B4-BE49-F238E27FC236}">
                  <a16:creationId xmlns:a16="http://schemas.microsoft.com/office/drawing/2014/main" id="{2B346AAE-6885-427D-A2F8-2FFEFAA7C2AD}"/>
                </a:ext>
              </a:extLst>
            </p:cNvPr>
            <p:cNvSpPr/>
            <p:nvPr/>
          </p:nvSpPr>
          <p:spPr>
            <a:xfrm>
              <a:off x="5872297" y="2627658"/>
              <a:ext cx="223702" cy="2214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1" name="타원 17">
              <a:extLst>
                <a:ext uri="{FF2B5EF4-FFF2-40B4-BE49-F238E27FC236}">
                  <a16:creationId xmlns:a16="http://schemas.microsoft.com/office/drawing/2014/main" id="{0A586324-F0D1-4A3D-B354-373BC504FD83}"/>
                </a:ext>
              </a:extLst>
            </p:cNvPr>
            <p:cNvSpPr/>
            <p:nvPr/>
          </p:nvSpPr>
          <p:spPr>
            <a:xfrm>
              <a:off x="5716950" y="3091296"/>
              <a:ext cx="223702" cy="2214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EE4F0C94-4D0F-4608-A226-258CEA5CDEBC}"/>
              </a:ext>
            </a:extLst>
          </p:cNvPr>
          <p:cNvSpPr txBox="1"/>
          <p:nvPr/>
        </p:nvSpPr>
        <p:spPr>
          <a:xfrm>
            <a:off x="1717428" y="1626023"/>
            <a:ext cx="4583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2) KNN (K-nearest neighbors)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081EDE1-63E1-4A94-9632-59232EE88C76}"/>
              </a:ext>
            </a:extLst>
          </p:cNvPr>
          <p:cNvSpPr/>
          <p:nvPr/>
        </p:nvSpPr>
        <p:spPr>
          <a:xfrm>
            <a:off x="2189921" y="1939601"/>
            <a:ext cx="65857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b="1" dirty="0"/>
          </a:p>
          <a:p>
            <a:r>
              <a:rPr lang="en-US" altLang="ko-KR" b="1" dirty="0"/>
              <a:t>Classification of new data with k-nearest data with k=5</a:t>
            </a:r>
            <a:endParaRPr lang="ko-KR" alt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443F797-F92A-4AF4-88F9-1C379282987E}"/>
              </a:ext>
            </a:extLst>
          </p:cNvPr>
          <p:cNvSpPr txBox="1"/>
          <p:nvPr/>
        </p:nvSpPr>
        <p:spPr>
          <a:xfrm>
            <a:off x="1384300" y="838200"/>
            <a:ext cx="2459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3. </a:t>
            </a:r>
            <a:r>
              <a:rPr lang="ko-KR" altLang="en-US" sz="3200" b="1" dirty="0"/>
              <a:t>수행 과정</a:t>
            </a:r>
            <a:endParaRPr lang="en-US" altLang="ko-KR" sz="3200" b="1" dirty="0"/>
          </a:p>
        </p:txBody>
      </p:sp>
      <p:sp>
        <p:nvSpPr>
          <p:cNvPr id="35" name="타원 17">
            <a:extLst>
              <a:ext uri="{FF2B5EF4-FFF2-40B4-BE49-F238E27FC236}">
                <a16:creationId xmlns:a16="http://schemas.microsoft.com/office/drawing/2014/main" id="{89284463-4399-4036-B2D8-8EA11C5802F0}"/>
              </a:ext>
            </a:extLst>
          </p:cNvPr>
          <p:cNvSpPr/>
          <p:nvPr/>
        </p:nvSpPr>
        <p:spPr>
          <a:xfrm>
            <a:off x="5612472" y="3963198"/>
            <a:ext cx="223702" cy="22141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2864DC9-34A0-4D87-9A1E-C9E6CE863FE8}"/>
              </a:ext>
            </a:extLst>
          </p:cNvPr>
          <p:cNvCxnSpPr>
            <a:cxnSpLocks/>
            <a:endCxn id="35" idx="4"/>
          </p:cNvCxnSpPr>
          <p:nvPr/>
        </p:nvCxnSpPr>
        <p:spPr>
          <a:xfrm flipV="1">
            <a:off x="4971262" y="4184610"/>
            <a:ext cx="753061" cy="1835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슬라이드 번호 개체 틀 32">
            <a:extLst>
              <a:ext uri="{FF2B5EF4-FFF2-40B4-BE49-F238E27FC236}">
                <a16:creationId xmlns:a16="http://schemas.microsoft.com/office/drawing/2014/main" id="{0922F79C-BB5C-45CE-A0AC-E1E40ABC21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F0EE52-1D83-4253-BA91-1D96B3C0A548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575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937</Words>
  <Application>Microsoft Office PowerPoint</Application>
  <PresentationFormat>와이드스크린</PresentationFormat>
  <Paragraphs>209</Paragraphs>
  <Slides>25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Wingdings</vt:lpstr>
      <vt:lpstr>Arial</vt:lpstr>
      <vt:lpstr>Times New Roman</vt:lpstr>
      <vt:lpstr>맑은 고딕</vt:lpstr>
      <vt:lpstr>굴림</vt:lpstr>
      <vt:lpstr>한컴 윤고딕 230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문 경진</cp:lastModifiedBy>
  <cp:revision>94</cp:revision>
  <dcterms:created xsi:type="dcterms:W3CDTF">2017-05-29T09:12:16Z</dcterms:created>
  <dcterms:modified xsi:type="dcterms:W3CDTF">2018-12-11T02:20:48Z</dcterms:modified>
  <cp:version>0906.0100.01</cp:version>
</cp:coreProperties>
</file>