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8" r:id="rId2"/>
    <p:sldId id="292" r:id="rId3"/>
    <p:sldId id="339" r:id="rId4"/>
    <p:sldId id="340" r:id="rId5"/>
    <p:sldId id="342" r:id="rId6"/>
    <p:sldId id="343" r:id="rId7"/>
    <p:sldId id="341" r:id="rId8"/>
    <p:sldId id="330" r:id="rId9"/>
    <p:sldId id="344" r:id="rId10"/>
    <p:sldId id="331" r:id="rId11"/>
    <p:sldId id="345" r:id="rId12"/>
    <p:sldId id="346" r:id="rId13"/>
    <p:sldId id="347" r:id="rId14"/>
    <p:sldId id="348" r:id="rId15"/>
    <p:sldId id="349" r:id="rId16"/>
    <p:sldId id="350" r:id="rId17"/>
    <p:sldId id="351" r:id="rId18"/>
    <p:sldId id="352" r:id="rId19"/>
    <p:sldId id="35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84"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31A51-D0E1-4DB1-9186-9F2DCA640417}" type="datetimeFigureOut">
              <a:rPr kumimoji="1" lang="ja-JP" altLang="en-US" smtClean="0"/>
              <a:t>2023/9/9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F364-0BEE-4912-AF66-3203F889F45B}" type="slidenum">
              <a:rPr kumimoji="1" lang="ja-JP" altLang="en-US" smtClean="0"/>
              <a:t>‹#›</a:t>
            </a:fld>
            <a:endParaRPr kumimoji="1" lang="ja-JP" altLang="en-US"/>
          </a:p>
        </p:txBody>
      </p:sp>
    </p:spTree>
    <p:extLst>
      <p:ext uri="{BB962C8B-B14F-4D97-AF65-F5344CB8AC3E}">
        <p14:creationId xmlns:p14="http://schemas.microsoft.com/office/powerpoint/2010/main" val="1628536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a:t>
            </a:fld>
            <a:endParaRPr kumimoji="1" lang="ja-JP" altLang="en-US"/>
          </a:p>
        </p:txBody>
      </p:sp>
    </p:spTree>
    <p:extLst>
      <p:ext uri="{BB962C8B-B14F-4D97-AF65-F5344CB8AC3E}">
        <p14:creationId xmlns:p14="http://schemas.microsoft.com/office/powerpoint/2010/main" val="16226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10</a:t>
            </a:fld>
            <a:endParaRPr kumimoji="1" lang="ja-JP" altLang="en-US"/>
          </a:p>
        </p:txBody>
      </p:sp>
    </p:spTree>
    <p:extLst>
      <p:ext uri="{BB962C8B-B14F-4D97-AF65-F5344CB8AC3E}">
        <p14:creationId xmlns:p14="http://schemas.microsoft.com/office/powerpoint/2010/main" val="3784303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11</a:t>
            </a:fld>
            <a:endParaRPr kumimoji="1" lang="ja-JP" altLang="en-US"/>
          </a:p>
        </p:txBody>
      </p:sp>
    </p:spTree>
    <p:extLst>
      <p:ext uri="{BB962C8B-B14F-4D97-AF65-F5344CB8AC3E}">
        <p14:creationId xmlns:p14="http://schemas.microsoft.com/office/powerpoint/2010/main" val="2686609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12</a:t>
            </a:fld>
            <a:endParaRPr kumimoji="1" lang="ja-JP" altLang="en-US"/>
          </a:p>
        </p:txBody>
      </p:sp>
    </p:spTree>
    <p:extLst>
      <p:ext uri="{BB962C8B-B14F-4D97-AF65-F5344CB8AC3E}">
        <p14:creationId xmlns:p14="http://schemas.microsoft.com/office/powerpoint/2010/main" val="1550507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13</a:t>
            </a:fld>
            <a:endParaRPr kumimoji="1" lang="ja-JP" altLang="en-US"/>
          </a:p>
        </p:txBody>
      </p:sp>
    </p:spTree>
    <p:extLst>
      <p:ext uri="{BB962C8B-B14F-4D97-AF65-F5344CB8AC3E}">
        <p14:creationId xmlns:p14="http://schemas.microsoft.com/office/powerpoint/2010/main" val="965145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14</a:t>
            </a:fld>
            <a:endParaRPr kumimoji="1" lang="ja-JP" altLang="en-US"/>
          </a:p>
        </p:txBody>
      </p:sp>
    </p:spTree>
    <p:extLst>
      <p:ext uri="{BB962C8B-B14F-4D97-AF65-F5344CB8AC3E}">
        <p14:creationId xmlns:p14="http://schemas.microsoft.com/office/powerpoint/2010/main" val="2054410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15</a:t>
            </a:fld>
            <a:endParaRPr kumimoji="1" lang="ja-JP" altLang="en-US"/>
          </a:p>
        </p:txBody>
      </p:sp>
    </p:spTree>
    <p:extLst>
      <p:ext uri="{BB962C8B-B14F-4D97-AF65-F5344CB8AC3E}">
        <p14:creationId xmlns:p14="http://schemas.microsoft.com/office/powerpoint/2010/main" val="4196883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16</a:t>
            </a:fld>
            <a:endParaRPr kumimoji="1" lang="ja-JP" altLang="en-US"/>
          </a:p>
        </p:txBody>
      </p:sp>
    </p:spTree>
    <p:extLst>
      <p:ext uri="{BB962C8B-B14F-4D97-AF65-F5344CB8AC3E}">
        <p14:creationId xmlns:p14="http://schemas.microsoft.com/office/powerpoint/2010/main" val="385104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17</a:t>
            </a:fld>
            <a:endParaRPr kumimoji="1" lang="ja-JP" altLang="en-US"/>
          </a:p>
        </p:txBody>
      </p:sp>
    </p:spTree>
    <p:extLst>
      <p:ext uri="{BB962C8B-B14F-4D97-AF65-F5344CB8AC3E}">
        <p14:creationId xmlns:p14="http://schemas.microsoft.com/office/powerpoint/2010/main" val="193106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18</a:t>
            </a:fld>
            <a:endParaRPr kumimoji="1" lang="ja-JP" altLang="en-US"/>
          </a:p>
        </p:txBody>
      </p:sp>
    </p:spTree>
    <p:extLst>
      <p:ext uri="{BB962C8B-B14F-4D97-AF65-F5344CB8AC3E}">
        <p14:creationId xmlns:p14="http://schemas.microsoft.com/office/powerpoint/2010/main" val="2327140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19</a:t>
            </a:fld>
            <a:endParaRPr kumimoji="1" lang="ja-JP" altLang="en-US"/>
          </a:p>
        </p:txBody>
      </p:sp>
    </p:spTree>
    <p:extLst>
      <p:ext uri="{BB962C8B-B14F-4D97-AF65-F5344CB8AC3E}">
        <p14:creationId xmlns:p14="http://schemas.microsoft.com/office/powerpoint/2010/main" val="100031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a:t>
            </a:fld>
            <a:endParaRPr kumimoji="1" lang="ja-JP" altLang="en-US"/>
          </a:p>
        </p:txBody>
      </p:sp>
    </p:spTree>
    <p:extLst>
      <p:ext uri="{BB962C8B-B14F-4D97-AF65-F5344CB8AC3E}">
        <p14:creationId xmlns:p14="http://schemas.microsoft.com/office/powerpoint/2010/main" val="319477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3</a:t>
            </a:fld>
            <a:endParaRPr kumimoji="1" lang="ja-JP" altLang="en-US"/>
          </a:p>
        </p:txBody>
      </p:sp>
    </p:spTree>
    <p:extLst>
      <p:ext uri="{BB962C8B-B14F-4D97-AF65-F5344CB8AC3E}">
        <p14:creationId xmlns:p14="http://schemas.microsoft.com/office/powerpoint/2010/main" val="62095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4</a:t>
            </a:fld>
            <a:endParaRPr kumimoji="1" lang="ja-JP" altLang="en-US"/>
          </a:p>
        </p:txBody>
      </p:sp>
    </p:spTree>
    <p:extLst>
      <p:ext uri="{BB962C8B-B14F-4D97-AF65-F5344CB8AC3E}">
        <p14:creationId xmlns:p14="http://schemas.microsoft.com/office/powerpoint/2010/main" val="105862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5</a:t>
            </a:fld>
            <a:endParaRPr kumimoji="1" lang="ja-JP" altLang="en-US"/>
          </a:p>
        </p:txBody>
      </p:sp>
    </p:spTree>
    <p:extLst>
      <p:ext uri="{BB962C8B-B14F-4D97-AF65-F5344CB8AC3E}">
        <p14:creationId xmlns:p14="http://schemas.microsoft.com/office/powerpoint/2010/main" val="2166357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6</a:t>
            </a:fld>
            <a:endParaRPr kumimoji="1" lang="ja-JP" altLang="en-US"/>
          </a:p>
        </p:txBody>
      </p:sp>
    </p:spTree>
    <p:extLst>
      <p:ext uri="{BB962C8B-B14F-4D97-AF65-F5344CB8AC3E}">
        <p14:creationId xmlns:p14="http://schemas.microsoft.com/office/powerpoint/2010/main" val="235825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7</a:t>
            </a:fld>
            <a:endParaRPr kumimoji="1" lang="ja-JP" altLang="en-US"/>
          </a:p>
        </p:txBody>
      </p:sp>
    </p:spTree>
    <p:extLst>
      <p:ext uri="{BB962C8B-B14F-4D97-AF65-F5344CB8AC3E}">
        <p14:creationId xmlns:p14="http://schemas.microsoft.com/office/powerpoint/2010/main" val="113106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8</a:t>
            </a:fld>
            <a:endParaRPr kumimoji="1" lang="ja-JP" altLang="en-US"/>
          </a:p>
        </p:txBody>
      </p:sp>
    </p:spTree>
    <p:extLst>
      <p:ext uri="{BB962C8B-B14F-4D97-AF65-F5344CB8AC3E}">
        <p14:creationId xmlns:p14="http://schemas.microsoft.com/office/powerpoint/2010/main" val="229289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9</a:t>
            </a:fld>
            <a:endParaRPr kumimoji="1" lang="ja-JP" altLang="en-US"/>
          </a:p>
        </p:txBody>
      </p:sp>
    </p:spTree>
    <p:extLst>
      <p:ext uri="{BB962C8B-B14F-4D97-AF65-F5344CB8AC3E}">
        <p14:creationId xmlns:p14="http://schemas.microsoft.com/office/powerpoint/2010/main" val="285363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A546-E232-C75D-ED7E-0092AD6CA0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510CEA-4502-8E1B-D8FD-13D8B93F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FE6A0-7CF5-BCFD-EA1A-B5DA87BEDD72}"/>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34140FCB-DC3E-5F01-1946-90F524591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95A61-C850-1E52-FC65-C4E50E81D0CE}"/>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4611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D76A2-69B3-21E4-C52C-DB7547BE64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682E8C-8AD4-7960-36AE-112C4F149F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ED20A1-41A8-437A-14AB-EE1FF9E3BB16}"/>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7135FEDB-A1A1-2117-848E-EE0778DE7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07469-20B9-3632-0F8C-3F3CC284341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6225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0CCBC-3FA4-9458-C688-9A65F74FBF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99551-5A09-FE6C-DF7F-5FD0A95DC9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61876-7FB8-73A5-6971-7FC226701131}"/>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60FF11B5-6428-8338-901E-B46E1CF12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02812-6F9D-A0E1-A8CD-45C772D76274}"/>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045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DD05D-9C3F-A2C0-E307-2DCBF59B9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A2B42-0AE4-728E-52C7-8D35820906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41EB01-95B8-D433-4997-3FE896353A99}"/>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751C196B-9D8E-645B-778C-18930C50CC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D5D87-F231-4F25-C33F-326496ABC346}"/>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7896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79298-9C64-8FAB-498D-9DBCE118D3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A92CCE-3F88-B51F-A214-BA15D91D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4CE570-ABE3-1035-AAF5-FD4A08931CC0}"/>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4D108A33-14E3-B9FE-10F2-14D880E29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48E4DA-8EA4-7E6F-7E92-9A8171F347A3}"/>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2401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61FF-E322-FC6A-B198-489D5A1C12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4BFDF-453C-921C-FFDC-25732FC19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9F7E6-DC83-76BE-C569-66D1D9D14D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21CFB2-E07E-6A4E-3D6F-DA465334666F}"/>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6" name="フッター プレースホルダー 5">
            <a:extLst>
              <a:ext uri="{FF2B5EF4-FFF2-40B4-BE49-F238E27FC236}">
                <a16:creationId xmlns:a16="http://schemas.microsoft.com/office/drawing/2014/main" id="{F01D0639-0623-4864-10D0-758911D1D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36EDFC-FDC4-FDE9-EBA3-D187B6F60CF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1690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26F3E-F3C7-4510-CA52-FDAC8A925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AAF3C-A480-D935-9EDB-7C5FB063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658C56-EF78-B73D-816A-62E70DAEBC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2CF544-0DD2-ED60-6846-C34AA2AED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CB4B81-62D8-E659-BF17-8F4196E7C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102988-6F98-071A-AC63-81C49C63D7F0}"/>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8" name="フッター プレースホルダー 7">
            <a:extLst>
              <a:ext uri="{FF2B5EF4-FFF2-40B4-BE49-F238E27FC236}">
                <a16:creationId xmlns:a16="http://schemas.microsoft.com/office/drawing/2014/main" id="{C1BF80AE-58F8-777F-DC24-3DE4E19DE3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D4EAA7-A4D3-65C7-C739-D94D71D2182F}"/>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5809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F0BB7-3FBA-4AC6-4296-0BB5F727B4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B165B6-7373-09F2-94BD-B7244EC93B2D}"/>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4" name="フッター プレースホルダー 3">
            <a:extLst>
              <a:ext uri="{FF2B5EF4-FFF2-40B4-BE49-F238E27FC236}">
                <a16:creationId xmlns:a16="http://schemas.microsoft.com/office/drawing/2014/main" id="{1DBB0CC3-6EAB-7F73-303F-5F8758F439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532E6B8-9DE5-EC74-8AF5-FB850340AEB5}"/>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5053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A8445F-DFA0-43A6-9057-C4DBA0BF7831}"/>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3" name="フッター プレースホルダー 2">
            <a:extLst>
              <a:ext uri="{FF2B5EF4-FFF2-40B4-BE49-F238E27FC236}">
                <a16:creationId xmlns:a16="http://schemas.microsoft.com/office/drawing/2014/main" id="{D2C750AB-7E09-F14D-E7E9-E07F7FCFF9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5B4F73-84AE-C6D7-2055-764A22E6C47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301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0C03D-25EB-D5E2-E5B8-76012F38A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57817-B4F5-2067-9218-C94AD2E7F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A56CD0-D769-FF5E-1772-74776432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429575-7FCC-751A-A55E-3E991BD80716}"/>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6" name="フッター プレースホルダー 5">
            <a:extLst>
              <a:ext uri="{FF2B5EF4-FFF2-40B4-BE49-F238E27FC236}">
                <a16:creationId xmlns:a16="http://schemas.microsoft.com/office/drawing/2014/main" id="{8B3E619B-C16D-ED90-E82B-63CA76F45D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22BAE4-A16D-F917-8CCD-D5D4356834A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41268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78651-37CA-0FFF-B07C-E3216C8155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E9379E-5B91-ADD7-866A-820C3571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3B9156-B937-9325-525C-A3C6B6C7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0807D-1E20-34BE-A1B8-B5038F1F6728}"/>
              </a:ext>
            </a:extLst>
          </p:cNvPr>
          <p:cNvSpPr>
            <a:spLocks noGrp="1"/>
          </p:cNvSpPr>
          <p:nvPr>
            <p:ph type="dt" sz="half" idx="10"/>
          </p:nvPr>
        </p:nvSpPr>
        <p:spPr/>
        <p:txBody>
          <a:bodyPr/>
          <a:lstStyle/>
          <a:p>
            <a:fld id="{48ADB3B1-3126-4024-A829-99B749DD8D14}" type="datetimeFigureOut">
              <a:rPr kumimoji="1" lang="ja-JP" altLang="en-US" smtClean="0"/>
              <a:t>2023/9/9</a:t>
            </a:fld>
            <a:endParaRPr kumimoji="1" lang="ja-JP" altLang="en-US"/>
          </a:p>
        </p:txBody>
      </p:sp>
      <p:sp>
        <p:nvSpPr>
          <p:cNvPr id="6" name="フッター プレースホルダー 5">
            <a:extLst>
              <a:ext uri="{FF2B5EF4-FFF2-40B4-BE49-F238E27FC236}">
                <a16:creationId xmlns:a16="http://schemas.microsoft.com/office/drawing/2014/main" id="{230338B9-D856-2EC8-7EC7-4D6D3D006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6D365B-1B98-C018-7C91-18742EA73BCC}"/>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39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8D723F-45AA-1C1E-C760-3ADA86B1F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35419-8003-FC6F-A4E3-19A289312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C7CE3F-4B54-4EDB-BFC5-5E75961B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B3B1-3126-4024-A829-99B749DD8D14}"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DB4F32EE-0467-EE1F-4395-17CC77DB2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3C49B9-F277-329E-1D9E-E5C89921E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4480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17089" y="4572212"/>
            <a:ext cx="3596833" cy="970074"/>
          </a:xfrm>
          <a:prstGeom prst="rect">
            <a:avLst/>
          </a:prstGeom>
          <a:noFill/>
        </p:spPr>
        <p:txBody>
          <a:bodyPr wrap="square">
            <a:spAutoFit/>
          </a:bodyPr>
          <a:lstStyle/>
          <a:p>
            <a:pPr algn="just">
              <a:lnSpc>
                <a:spcPct val="150000"/>
              </a:lnSpc>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法学（２）</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ペドリサ・ルイス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48781F5B-7019-F4B4-4F03-90FB2EE3425B}"/>
              </a:ext>
            </a:extLst>
          </p:cNvPr>
          <p:cNvSpPr txBox="1"/>
          <p:nvPr/>
        </p:nvSpPr>
        <p:spPr>
          <a:xfrm>
            <a:off x="2146139" y="2587744"/>
            <a:ext cx="6847390" cy="1672253"/>
          </a:xfrm>
          <a:prstGeom prst="rect">
            <a:avLst/>
          </a:prstGeom>
          <a:noFill/>
        </p:spPr>
        <p:txBody>
          <a:bodyPr wrap="square">
            <a:spAutoFit/>
          </a:bodyPr>
          <a:lstStyle/>
          <a:p>
            <a:pPr algn="ctr">
              <a:lnSpc>
                <a:spcPct val="150000"/>
              </a:lnSpc>
            </a:pP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第４章：各種犯罪（１）</a:t>
            </a:r>
            <a:endPar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lnSpc>
                <a:spcPct val="150000"/>
              </a:lnSpc>
            </a:pPr>
            <a:r>
              <a:rPr lang="ja-JP" altLang="en-US" sz="3600" kern="100" dirty="0">
                <a:latin typeface="游明朝" panose="02020400000000000000" pitchFamily="18" charset="-128"/>
                <a:ea typeface="游明朝" panose="02020400000000000000" pitchFamily="18" charset="-128"/>
                <a:cs typeface="Times New Roman" panose="02020603050405020304" pitchFamily="18" charset="0"/>
              </a:rPr>
              <a:t>個人に対する犯罪</a:t>
            </a:r>
            <a:endPar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879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1331388"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円滑な社会生活を維持し得るためには、身体活動の自由、意思決定の自由を不当な侵害から保護し、また私生活の平穏を保護されなければならない⇒そのため、その保護は、生命、身体の安全に次いで重要なもの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自由および私生活の平穏に対する罪は、身体活動の自由、意思決定の自由および私生活の平穏を侵害し、また危険にさらす行為を内容とする犯罪であり、①逮捕および監禁の罪、②脅迫の罪、③略取、誘拐および人身売買の罪、④強制わいせつおよび姦淫の罪、⑤住居を犯す罪、⑥業務に対する罪、⑦秘密を侵す罪が規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逮捕および監禁の罪は、逮捕または監禁によって人の身体活動の自由を奪うことを内容とする犯罪である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逮捕とは、人の身体を直接的に支配して、その身体活動の自由を奪うことをいい、監禁とは、人を一定の場所から出られなくさせ、または著しく困難にして、人の身体を間接的に拘束し、その場所からの移動の自由を奪うことをいう</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自由および私生活の平穏に対する罪（１）</a:t>
            </a:r>
            <a:endParaRPr lang="ja-JP" altLang="en-US" sz="2000" b="1" dirty="0">
              <a:solidFill>
                <a:srgbClr val="FF0000"/>
              </a:solidFill>
            </a:endParaRPr>
          </a:p>
        </p:txBody>
      </p:sp>
    </p:spTree>
    <p:extLst>
      <p:ext uri="{BB962C8B-B14F-4D97-AF65-F5344CB8AC3E}">
        <p14:creationId xmlns:p14="http://schemas.microsoft.com/office/powerpoint/2010/main" val="104173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1331388" cy="37400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強迫の罪は、意思決定の自由を保護法益とする脅迫罪（刑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222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条）とそれに加えて身体活動の自由を保護法益とする強要罪（刑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223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脅迫とは、相手方またはその親族の生命・身体・自由・名誉・財産に対し害悪を加えることを相手方に告知することをいう⇒「害悪の告知」は、人を畏怖させるに足りる程度のものでなければならない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強要とは、脅迫または暴行を用いて、人に義務のないことを行わせ、また権利の行使を妨害することである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暴行は人に対して加えられれば足り、必ずしも人の身体に対するものであることを要しない</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自由および私生活の平穏に対する罪（２）</a:t>
            </a:r>
            <a:endParaRPr lang="ja-JP" altLang="en-US" sz="2000" b="1" dirty="0">
              <a:solidFill>
                <a:srgbClr val="FF0000"/>
              </a:solidFill>
            </a:endParaRPr>
          </a:p>
        </p:txBody>
      </p:sp>
    </p:spTree>
    <p:extLst>
      <p:ext uri="{BB962C8B-B14F-4D97-AF65-F5344CB8AC3E}">
        <p14:creationId xmlns:p14="http://schemas.microsoft.com/office/powerpoint/2010/main" val="352474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1331388"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名誉および信用は、いずれも個人に対する社会的評価である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人は、このような社会的評価をもとに社会活動を行うことが多く、これに対する侵害は、十分に保護する必要がある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名誉に対する罪は、公然と他人の名誉を傷つける内容とする犯罪であり、①名誉棄損罪（刑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230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項）、②死者の名誉棄損罪（刑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230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条２項）、③侮辱罪（刑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231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条）がこれに当たる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名誉棄損罪は、公然と事実を摘示して、他人の名誉を毀損する行為であるのに対し、侮辱罪は、事実を摘示しないで、公然と他人を侮辱する行為である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信用に対する罪は、人の経済的側面における社会的評価を害する犯罪であり、信用毀損罪（刑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233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条）がこれに当たる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人の経済的信用を低下させる点で名誉に対する罪と共通するが、経済生活が侵害される点で経済的性格を有する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名誉および信用に対する罪</a:t>
            </a:r>
            <a:endParaRPr lang="ja-JP" altLang="en-US" sz="2000" b="1" dirty="0">
              <a:solidFill>
                <a:srgbClr val="FF0000"/>
              </a:solidFill>
            </a:endParaRPr>
          </a:p>
        </p:txBody>
      </p:sp>
    </p:spTree>
    <p:extLst>
      <p:ext uri="{BB962C8B-B14F-4D97-AF65-F5344CB8AC3E}">
        <p14:creationId xmlns:p14="http://schemas.microsoft.com/office/powerpoint/2010/main" val="3916156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5606" y="831743"/>
            <a:ext cx="11331388"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財産に対する罪とは、個人の財産を侵害する犯罪である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ここには、①窃盗および強盗の罪、②詐欺および恐喝の罪、③横領の罪、④盗品等に対する罪、⑤毀棄および隠匿の罪が含められている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ここにいう財産の客体は、財物と財産上の利益の</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種類がある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財物については、刑法は民法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85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条のようにそれを「有体物」に限定する規定はない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そこで、</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つの捉え方がありうる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（１）有体性説⇒財物とは有体物、すなわち、個体・液体・気体をいう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（２）物理的管理可能性説⇒財物とは物理的に管理可能な無体物も含まれている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通説と判例は（２）の立場を採用している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74971" y="17448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財産に対する罪（１）</a:t>
            </a:r>
            <a:endParaRPr lang="ja-JP" altLang="en-US" sz="2000" b="1" dirty="0">
              <a:solidFill>
                <a:srgbClr val="FF0000"/>
              </a:solidFill>
            </a:endParaRPr>
          </a:p>
        </p:txBody>
      </p:sp>
    </p:spTree>
    <p:extLst>
      <p:ext uri="{BB962C8B-B14F-4D97-AF65-F5344CB8AC3E}">
        <p14:creationId xmlns:p14="http://schemas.microsoft.com/office/powerpoint/2010/main" val="183811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9224" y="908102"/>
            <a:ext cx="11653551" cy="37400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一方、財産上の利益とは、財物以外の財産的利益をいう⇒利益は、永久的利益であっても、一時的利益であってもいい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次のような例が挙げられる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相手方に財産上の処分をさせる場合⇒例えば、債務を免除させたり、債務の履行期限を延期させること</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相手方に対して一定の労務を提供させる⇒例えば、有効な乗車券を持ってないのに列車に乗車すること</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相手方に一定の意思表示をさせる場合⇒例えば、相手方に債務の負担を約束させる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74971" y="17448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財産に対する罪（２）</a:t>
            </a:r>
            <a:endParaRPr lang="ja-JP" altLang="en-US" sz="2000" b="1" dirty="0">
              <a:solidFill>
                <a:srgbClr val="FF0000"/>
              </a:solidFill>
            </a:endParaRPr>
          </a:p>
        </p:txBody>
      </p:sp>
    </p:spTree>
    <p:extLst>
      <p:ext uri="{BB962C8B-B14F-4D97-AF65-F5344CB8AC3E}">
        <p14:creationId xmlns:p14="http://schemas.microsoft.com/office/powerpoint/2010/main" val="2717046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9224" y="908102"/>
            <a:ext cx="11653551"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窃盗罪は、他人の財物を盗み取る犯罪をいう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保護法益について、従来から、（１）所有権説と（２）占有（＝者に対する事実上の支配）説が対立しているが、判例は（２）を指示してきた⇒所有権を持っていない人から物を奪い取ることが窃盗罪になる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窃盗罪が成立するためには、故意のほかに、「不法領得の意思」という要件が必要である⇒権利者を排除して他人の者を自己の所有物としてその経済的な用法に従いことを利用・処分する意思を持た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強盗罪は、窃盗罪の要素に加えて、相手方の反応を抑圧する程度の暴行・脅迫の存在が必要である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強盗の際、相手方を死亡させた場合、強盗致死罪という非常に重い犯罪が成立する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ちなみに、窃盗罪・強盗罪は動産に対してのみ成立し、不動産の奪い取りに対して刑法は不動産侵略罪を設けている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74971" y="17448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窃盗罪・強盗罪</a:t>
            </a:r>
            <a:endParaRPr lang="ja-JP" altLang="en-US" sz="2000" b="1" dirty="0">
              <a:solidFill>
                <a:srgbClr val="FF0000"/>
              </a:solidFill>
            </a:endParaRPr>
          </a:p>
        </p:txBody>
      </p:sp>
    </p:spTree>
    <p:extLst>
      <p:ext uri="{BB962C8B-B14F-4D97-AF65-F5344CB8AC3E}">
        <p14:creationId xmlns:p14="http://schemas.microsoft.com/office/powerpoint/2010/main" val="3851322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9224" y="574598"/>
            <a:ext cx="11653551"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窃盗罪は、他人の財物を盗み取る犯罪をいう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保護法益について、従来から、（１）所有権説と（２）占有（＝者に対する事実上の支配）説が対立しているが、判例は（２）を指示してきた⇒所有権を持っていない人から物を奪い取ることが窃盗罪になる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窃盗罪が成立するためには、故意のほかに、「不法領得の意思」という要件が必要である⇒権利者を排除して他人の者を自己の所有物としてその経済的な用法に従いことを利用・処分する意思を持たなければ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強盗罪は、窃盗罪の要素に加えて、相手方の反応を抑圧する程度の暴行・脅迫の存在が必要である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強盗の際、相手方を死亡させた場合、強盗致死罪という非常に重い犯罪が成立する⇒法定刑は死刑または無期懲役</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ちなみに、窃盗罪・強盗罪は動産に対してのみ成立し、不動産の奪い取りに対して刑法は不動産侵略罪を設けている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74971" y="17448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窃盗罪・強盗罪</a:t>
            </a:r>
            <a:endParaRPr lang="ja-JP" altLang="en-US" sz="2000" b="1" dirty="0">
              <a:solidFill>
                <a:srgbClr val="FF0000"/>
              </a:solidFill>
            </a:endParaRPr>
          </a:p>
        </p:txBody>
      </p:sp>
    </p:spTree>
    <p:extLst>
      <p:ext uri="{BB962C8B-B14F-4D97-AF65-F5344CB8AC3E}">
        <p14:creationId xmlns:p14="http://schemas.microsoft.com/office/powerpoint/2010/main" val="282731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9224" y="574598"/>
            <a:ext cx="11653551"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詐欺の罪は、人を欺いて財物を交付させ、または財産上の利益を得、もしくは他人に得させる行為をいう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詐欺罪は相手の意思表示（つまり、財物の交付）について民法で習った「詐欺」に関連している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詐欺罪における「詐欺」という行為は、人に向けられたものでなければならない⇒機械は、その性質上錯誤に陥ることはないため、たとえば自動販売機に通貨に似た金属片を投入し不正に商品を取り出す行為は窃盗罪と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恐喝罪は、相手方を畏怖させる程度の暴行・脅迫を加えることによって、財物を交付させ、または財産上の利益を得、もしくは他人に得させる行為をいう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恐喝罪の原因は、民法で習った「強迫」に関連としている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74971" y="17448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詐欺の罪・恐喝罪</a:t>
            </a:r>
            <a:endParaRPr lang="ja-JP" altLang="en-US" sz="2000" b="1" dirty="0">
              <a:solidFill>
                <a:srgbClr val="FF0000"/>
              </a:solidFill>
            </a:endParaRPr>
          </a:p>
        </p:txBody>
      </p:sp>
    </p:spTree>
    <p:extLst>
      <p:ext uri="{BB962C8B-B14F-4D97-AF65-F5344CB8AC3E}">
        <p14:creationId xmlns:p14="http://schemas.microsoft.com/office/powerpoint/2010/main" val="238756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9224" y="574598"/>
            <a:ext cx="11653551" cy="2355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横領の罪は、他人が占有していない他人の財物、または公務所より保管を命じられている自己の財物を不法に領得するする行為をいう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横領罪は、他人が財物を占有していない（所持していない）点で、窃盗罪、強盗罪、詐欺罪などと性質を異にしている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横領の罪には、様々な種類がある⇒単純横領罪、業務上横領罪、委託物横領罪、遺失横領罪など</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74971" y="17448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横領の罪</a:t>
            </a:r>
            <a:endParaRPr lang="ja-JP" altLang="en-US" sz="2000" b="1" dirty="0">
              <a:solidFill>
                <a:srgbClr val="FF0000"/>
              </a:solidFill>
            </a:endParaRPr>
          </a:p>
        </p:txBody>
      </p:sp>
    </p:spTree>
    <p:extLst>
      <p:ext uri="{BB962C8B-B14F-4D97-AF65-F5344CB8AC3E}">
        <p14:creationId xmlns:p14="http://schemas.microsoft.com/office/powerpoint/2010/main" val="342130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9224" y="691139"/>
            <a:ext cx="11653551"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刑法では、親族間の窃盗などに関して、親族における財産管理・消費が共同体的な対応で行われることに着目して、特別な扱いが存在する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直系血族・配偶者・同居の親族の間での窃盗罪、不動産侵略およびその未遂罪を犯した者については、刑が免除される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なお、その他の親族の間で犯したときは、被害者の告訴がなければ犯罪としない⇒つまり、親告罪の性質をもつ</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この特例の背景に、「法律は家庭に入らず」という思想が働いていると言われている⇒親族間で侵害されたは犯罪に対しては、国家が介入するよりも、親族間で処分した方が良いという考え方だが、ここに</a:t>
            </a:r>
            <a:r>
              <a:rPr lang="ja-JP" altLang="en-US" sz="2000" b="1" kern="100">
                <a:latin typeface="游明朝" panose="02020400000000000000" pitchFamily="18" charset="-128"/>
                <a:ea typeface="游明朝" panose="02020400000000000000" pitchFamily="18" charset="-128"/>
                <a:cs typeface="Times New Roman" panose="02020603050405020304" pitchFamily="18" charset="0"/>
              </a:rPr>
              <a:t>は保守的な思想が存在することを否定できない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574971" y="17448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親族間の犯罪に関する特例</a:t>
            </a:r>
            <a:endParaRPr lang="ja-JP" altLang="en-US" sz="2000" b="1" dirty="0">
              <a:solidFill>
                <a:srgbClr val="FF0000"/>
              </a:solidFill>
            </a:endParaRPr>
          </a:p>
        </p:txBody>
      </p:sp>
    </p:spTree>
    <p:extLst>
      <p:ext uri="{BB962C8B-B14F-4D97-AF65-F5344CB8AC3E}">
        <p14:creationId xmlns:p14="http://schemas.microsoft.com/office/powerpoint/2010/main" val="86424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519953" y="852504"/>
            <a:ext cx="10978627"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刑法典は、第</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編において具体的な「罪」（犯罪類型）について定めている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犯罪類型は、法によって守られる利益、すなわち「法益」により体系化される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こうして犯罪類型は、①個人の利益（個人的法益）に対する罪、②社会・公共の利益（社会的利益）に対する罪、および③国家の利益（国家的利益）に対する罪に分けられる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この分類の使用は「法益三分説」というが、刑法典は、③、②、①の順に定めてる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この章では、個人的利益に対する罪について検討し、次の章で、社会的利益に対する罪および</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国家的利益に対する罪に対する罪に触れることにする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個人的利益として、大きくして個人の生命・身体、個人の自由、個人の名誉、および個人の財産を確認することができよう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犯罪の分類</a:t>
            </a:r>
            <a:endParaRPr lang="ja-JP" altLang="en-US" sz="2000" b="1" dirty="0">
              <a:solidFill>
                <a:srgbClr val="FF0000"/>
              </a:solidFill>
            </a:endParaRPr>
          </a:p>
        </p:txBody>
      </p:sp>
    </p:spTree>
    <p:extLst>
      <p:ext uri="{BB962C8B-B14F-4D97-AF65-F5344CB8AC3E}">
        <p14:creationId xmlns:p14="http://schemas.microsoft.com/office/powerpoint/2010/main" val="330724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43436" y="673210"/>
            <a:ext cx="11672047"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言うまでもなく、個人の生命・身体は、法益の中でも最高の価値を有する⇒刑法は、その傷害・危険に対して、手厚く保護している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生命・身体に対するに対する罪は、当然に人の生命・身体を侵害し、あるいは危険にさらす行為を内容とするが、胎児の生命・身体もここに含められている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刑法では、（１）殺人の罪、（２）障害の罪、（３）過失傷害の罪、（４）堕胎（だたい）の罪、（５）遺棄の罪について定められている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（１）、（２）、（３）は「侵害犯」とされている⇒現実に法益の侵害を必要とする犯罪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（４）、（５）は「危険犯」とされている⇒法益侵害の危険の発生で足りる罪</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生命・身体に対する罪の客体は、原則として「人」である（その意味では堕胎罪の場合、母体の他、胎児が主体となるのは例外である）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人は、生命・身体を有する者であることが要求されている⇒自然人に限定され、法人は含まない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刑法上の「人」とは、その出生から死亡までのことを指すので、その始期・終期が問題となる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生命・身体に対する罪（１）</a:t>
            </a:r>
            <a:endParaRPr lang="ja-JP" altLang="en-US" sz="2000" b="1" dirty="0">
              <a:solidFill>
                <a:srgbClr val="FF0000"/>
              </a:solidFill>
            </a:endParaRPr>
          </a:p>
        </p:txBody>
      </p:sp>
    </p:spTree>
    <p:extLst>
      <p:ext uri="{BB962C8B-B14F-4D97-AF65-F5344CB8AC3E}">
        <p14:creationId xmlns:p14="http://schemas.microsoft.com/office/powerpoint/2010/main" val="327783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94447" y="1121445"/>
            <a:ext cx="11663082" cy="37400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人の始期は、出生であり（民法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項）、出生以前の母胎内に存在する生命を「胎児」として、人と区別して、保護の対象としている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人の出生をめぐっては、従来から</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つの捉え方がある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（１）陣痛開始説⇒規則的な陣痛が始まったとき</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（２）一部露出説⇒母体から胎児の一部が露出したとき</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（３）全部露出説⇒母体から胎児の全部が露出したとき</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（４）孤立呼吸説⇒胎児が胎盤による呼吸をやめ、自己の肺によって呼吸を開始したとき</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民法学では、（３）が通説であるのに対して、刑法学では（２）が採用されている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人の始期と終期（１）</a:t>
            </a:r>
            <a:endParaRPr lang="ja-JP" altLang="en-US" sz="2000" b="1" dirty="0">
              <a:solidFill>
                <a:srgbClr val="FF0000"/>
              </a:solidFill>
            </a:endParaRPr>
          </a:p>
        </p:txBody>
      </p:sp>
    </p:spTree>
    <p:extLst>
      <p:ext uri="{BB962C8B-B14F-4D97-AF65-F5344CB8AC3E}">
        <p14:creationId xmlns:p14="http://schemas.microsoft.com/office/powerpoint/2010/main" val="412289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4459" y="635639"/>
            <a:ext cx="11663082" cy="4663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人の終期は、死亡であるが、人の死亡をめぐっては、また従来から</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つの捉え方がある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（１）脈拍停止説⇒心臓の鼓動が不可逆的に停止したとき</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（２）呼吸停止説⇒心臓の鼓動と自発呼吸が不可逆的に停止したとき</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（３）総合判定説（三徴候説）⇒心臓の鼓動と自発呼吸が不可逆的停止に加えて、瞳孔反応を喪失したとき</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（４）脳死説⇒脳の機能が不可逆的に停止したとき</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従来は、（３）が採用されていたが、生命維持技術の発展に伴い、人工呼吸によって脳の機能が不可逆的に停止しても、心肺は動いている状態が生じうるので今日では（４）が妥当である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ちなみに、「臓器の移植に関する法律」の定めるところによると、移植のために臓器の摘発が認めるのは脳死が判定されてからである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人の始期と終期（２）</a:t>
            </a:r>
            <a:endParaRPr lang="ja-JP" altLang="en-US" sz="2000" b="1" dirty="0">
              <a:solidFill>
                <a:srgbClr val="FF0000"/>
              </a:solidFill>
            </a:endParaRPr>
          </a:p>
        </p:txBody>
      </p:sp>
    </p:spTree>
    <p:extLst>
      <p:ext uri="{BB962C8B-B14F-4D97-AF65-F5344CB8AC3E}">
        <p14:creationId xmlns:p14="http://schemas.microsoft.com/office/powerpoint/2010/main" val="420722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4459" y="635639"/>
            <a:ext cx="11663082" cy="65100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言うまでもなく、生命に対する罪の代表例は、殺人罪（刑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条以下）だが、最後に、被害者の同意があったとき、殺人行為に関わった者が処罰に値するかどうか（可罰という）、問題になりうる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日本の刑法では、自殺自体（当然その未遂だが）は不可罰である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しかし、人を教唆・幇助して自殺させた場合には、自殺関与罪（刑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条前段）が成立する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この罪の客体は、自殺の意味を理解し、自由な意思決定をしうる者でなければならない⇒幼児や意思能力を欠く精神障がい者の自殺を教唆・幇助したときは、殺人罪が成立する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また、被害者の嘱託・承諾を得て殺害する場合には、「同意殺人罪」（刑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条後段）が成立する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いずれも、被害者が自己の生命の利益を放棄していることから、殺人よりも刑は軽い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自殺関与罪と同意殺人罪との関係で、心中の取扱いが問題となる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「無理心中」は、事実上、相手の同意がなく、一方が生き残った場合、自殺関与罪または同意殺人罪が成立し得る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追死の意思がないのに追死するように装って相手を自殺させる「偽装心中」についての判例は、殺人罪の成立を認めている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自殺関与罪・同意殺人罪</a:t>
            </a:r>
            <a:endParaRPr lang="ja-JP" altLang="en-US" sz="2000" b="1" dirty="0">
              <a:solidFill>
                <a:srgbClr val="FF0000"/>
              </a:solidFill>
            </a:endParaRPr>
          </a:p>
        </p:txBody>
      </p:sp>
    </p:spTree>
    <p:extLst>
      <p:ext uri="{BB962C8B-B14F-4D97-AF65-F5344CB8AC3E}">
        <p14:creationId xmlns:p14="http://schemas.microsoft.com/office/powerpoint/2010/main" val="292749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97224" y="673210"/>
            <a:ext cx="11663082"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殺人罪の成否をめぐっては、安楽死の問題が論じられてきた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安楽死（</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euthanasy</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）とは、死期が迫っている、末期危篤患者の苦痛を緩和・除去するために、処置や施術が生命の短縮を伴う場合をいう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刑法上、問題となるのは、生命短縮を手段とすることによって自然の死期に先立って患者を死なせる「積極的安楽死」である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判例は、一定の要件を満たせば犯罪とならないとしている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一方、尊厳死（</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death with dignity</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）とは、肉体的苦痛がない場合も含めて、回復の見込みのない患者に対し、無理な延命治療を止めて尊厳のある死を迎えさせる行為をいう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刑法上、生命維持治療を中止し、死期を早めることかどうかが問題となる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判例は、昏睡状態に陥った患者に対して、家族の要請に基づき被告人が施術を施して死亡させた事案に対し、法律上許される治療中止に当たらないとして、殺人罪の成立を認めた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ただし、法律の制定とガイドラインの作成の必要性が指摘された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安楽死と尊厳死</a:t>
            </a:r>
            <a:endParaRPr lang="ja-JP" altLang="en-US" sz="2000" b="1" dirty="0">
              <a:solidFill>
                <a:srgbClr val="FF0000"/>
              </a:solidFill>
            </a:endParaRPr>
          </a:p>
        </p:txBody>
      </p:sp>
    </p:spTree>
    <p:extLst>
      <p:ext uri="{BB962C8B-B14F-4D97-AF65-F5344CB8AC3E}">
        <p14:creationId xmlns:p14="http://schemas.microsoft.com/office/powerpoint/2010/main" val="149423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57200" y="789751"/>
            <a:ext cx="10978627"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傷害の罪は、他人の身体を侵害する犯罪であって、その保護法益は身体の安全である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傷害の意義について</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つの学説が対立している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（１）生理的機能障害説⇒人の生理的機能に障害を与えること</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（２）身体完全性侵害説⇒人の身体の完全性を害すること</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（３）折衷説⇒（１）と（２）を害すること</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多くの判例は（１）に近い考え方を示している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一方、傷害の方法だが、肉体的な暴行を手段とする「有形的方法」の他、強迫、欺罔ばど「無形的な方法」もある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判例では、例えば自宅から隣家の被害者に向けて、連日、ラジオの音声を大音量で鳴らし続け、睡眠障害をきたしたこと、あるいは</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PTSD</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の発生させるのも障害として認めている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682548" y="389641"/>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傷害の罪・過失傷害の罪（１）</a:t>
            </a:r>
            <a:endParaRPr lang="ja-JP" altLang="en-US" sz="2000" b="1" dirty="0">
              <a:solidFill>
                <a:srgbClr val="FF0000"/>
              </a:solidFill>
            </a:endParaRPr>
          </a:p>
        </p:txBody>
      </p:sp>
    </p:spTree>
    <p:extLst>
      <p:ext uri="{BB962C8B-B14F-4D97-AF65-F5344CB8AC3E}">
        <p14:creationId xmlns:p14="http://schemas.microsoft.com/office/powerpoint/2010/main" val="219020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57200" y="789751"/>
            <a:ext cx="10978627"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被害者の承諾に基づいて傷害を負わせた場合に傷害罪が成立になるかどうかが問題になる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この場合、見解が２つにわかれる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（１）承諾があっても社会的相当でない傷害行為は違法なものとして傷害罪になる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（２）死の危険がない限り承諾に基づく傷害行為は適法なものとして傷害罪にならない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判例は（１）を採用し、自動車事故を装って保険金を詐取する目的（社会的に見て違法な目的）で、同意した字会社に自己の運転する自動車を衝突させ負傷させた行為について、傷害罪の成立を認めた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最後に、過失傷害の罪（厳密に言えば、過失致死傷罪）は、過失によって個人の生命・身体を侵害する犯罪である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成立要件は、過失によって人を死亡・傷害させることであって、過失が重大な場合、刑が重くなる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682548" y="389641"/>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傷害の罪・過失傷害の罪（２）</a:t>
            </a:r>
            <a:endParaRPr lang="ja-JP" altLang="en-US" sz="2000" b="1" dirty="0">
              <a:solidFill>
                <a:srgbClr val="FF0000"/>
              </a:solidFill>
            </a:endParaRPr>
          </a:p>
        </p:txBody>
      </p:sp>
    </p:spTree>
    <p:extLst>
      <p:ext uri="{BB962C8B-B14F-4D97-AF65-F5344CB8AC3E}">
        <p14:creationId xmlns:p14="http://schemas.microsoft.com/office/powerpoint/2010/main" val="4069482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47458</TotalTime>
  <Words>3506</Words>
  <Application>Microsoft Office PowerPoint</Application>
  <PresentationFormat>ワイド画面</PresentationFormat>
  <Paragraphs>153</Paragraphs>
  <Slides>19</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游ゴシック Light</vt:lpstr>
      <vt:lpstr>游明朝</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Pedriza Luis</dc:creator>
  <cp:lastModifiedBy>Pedriza Luis</cp:lastModifiedBy>
  <cp:revision>61</cp:revision>
  <dcterms:created xsi:type="dcterms:W3CDTF">2023-03-15T07:27:50Z</dcterms:created>
  <dcterms:modified xsi:type="dcterms:W3CDTF">2023-09-12T12:51:39Z</dcterms:modified>
</cp:coreProperties>
</file>