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8" r:id="rId2"/>
    <p:sldId id="292" r:id="rId3"/>
    <p:sldId id="366" r:id="rId4"/>
    <p:sldId id="360" r:id="rId5"/>
    <p:sldId id="361" r:id="rId6"/>
    <p:sldId id="362" r:id="rId7"/>
    <p:sldId id="363" r:id="rId8"/>
    <p:sldId id="339" r:id="rId9"/>
    <p:sldId id="340" r:id="rId10"/>
    <p:sldId id="355" r:id="rId11"/>
    <p:sldId id="364" r:id="rId12"/>
    <p:sldId id="356" r:id="rId13"/>
    <p:sldId id="365" r:id="rId14"/>
    <p:sldId id="342" r:id="rId15"/>
    <p:sldId id="367" r:id="rId16"/>
    <p:sldId id="368" r:id="rId17"/>
    <p:sldId id="369"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84" autoAdjust="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31A51-D0E1-4DB1-9186-9F2DCA640417}" type="datetimeFigureOut">
              <a:rPr kumimoji="1" lang="ja-JP" altLang="en-US" smtClean="0"/>
              <a:t>2023/11/9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3F364-0BEE-4912-AF66-3203F889F45B}" type="slidenum">
              <a:rPr kumimoji="1" lang="ja-JP" altLang="en-US" smtClean="0"/>
              <a:t>‹#›</a:t>
            </a:fld>
            <a:endParaRPr kumimoji="1" lang="ja-JP" altLang="en-US"/>
          </a:p>
        </p:txBody>
      </p:sp>
    </p:spTree>
    <p:extLst>
      <p:ext uri="{BB962C8B-B14F-4D97-AF65-F5344CB8AC3E}">
        <p14:creationId xmlns:p14="http://schemas.microsoft.com/office/powerpoint/2010/main" val="16285368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a:t>
            </a:fld>
            <a:endParaRPr kumimoji="1" lang="ja-JP" altLang="en-US"/>
          </a:p>
        </p:txBody>
      </p:sp>
    </p:spTree>
    <p:extLst>
      <p:ext uri="{BB962C8B-B14F-4D97-AF65-F5344CB8AC3E}">
        <p14:creationId xmlns:p14="http://schemas.microsoft.com/office/powerpoint/2010/main" val="162265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10</a:t>
            </a:fld>
            <a:endParaRPr kumimoji="1" lang="ja-JP" altLang="en-US"/>
          </a:p>
        </p:txBody>
      </p:sp>
    </p:spTree>
    <p:extLst>
      <p:ext uri="{BB962C8B-B14F-4D97-AF65-F5344CB8AC3E}">
        <p14:creationId xmlns:p14="http://schemas.microsoft.com/office/powerpoint/2010/main" val="1856888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11</a:t>
            </a:fld>
            <a:endParaRPr kumimoji="1" lang="ja-JP" altLang="en-US"/>
          </a:p>
        </p:txBody>
      </p:sp>
    </p:spTree>
    <p:extLst>
      <p:ext uri="{BB962C8B-B14F-4D97-AF65-F5344CB8AC3E}">
        <p14:creationId xmlns:p14="http://schemas.microsoft.com/office/powerpoint/2010/main" val="1703687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12</a:t>
            </a:fld>
            <a:endParaRPr kumimoji="1" lang="ja-JP" altLang="en-US"/>
          </a:p>
        </p:txBody>
      </p:sp>
    </p:spTree>
    <p:extLst>
      <p:ext uri="{BB962C8B-B14F-4D97-AF65-F5344CB8AC3E}">
        <p14:creationId xmlns:p14="http://schemas.microsoft.com/office/powerpoint/2010/main" val="2837189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13</a:t>
            </a:fld>
            <a:endParaRPr kumimoji="1" lang="ja-JP" altLang="en-US"/>
          </a:p>
        </p:txBody>
      </p:sp>
    </p:spTree>
    <p:extLst>
      <p:ext uri="{BB962C8B-B14F-4D97-AF65-F5344CB8AC3E}">
        <p14:creationId xmlns:p14="http://schemas.microsoft.com/office/powerpoint/2010/main" val="3558729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14</a:t>
            </a:fld>
            <a:endParaRPr kumimoji="1" lang="ja-JP" altLang="en-US"/>
          </a:p>
        </p:txBody>
      </p:sp>
    </p:spTree>
    <p:extLst>
      <p:ext uri="{BB962C8B-B14F-4D97-AF65-F5344CB8AC3E}">
        <p14:creationId xmlns:p14="http://schemas.microsoft.com/office/powerpoint/2010/main" val="2166357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15</a:t>
            </a:fld>
            <a:endParaRPr kumimoji="1" lang="ja-JP" altLang="en-US"/>
          </a:p>
        </p:txBody>
      </p:sp>
    </p:spTree>
    <p:extLst>
      <p:ext uri="{BB962C8B-B14F-4D97-AF65-F5344CB8AC3E}">
        <p14:creationId xmlns:p14="http://schemas.microsoft.com/office/powerpoint/2010/main" val="1607718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16</a:t>
            </a:fld>
            <a:endParaRPr kumimoji="1" lang="ja-JP" altLang="en-US"/>
          </a:p>
        </p:txBody>
      </p:sp>
    </p:spTree>
    <p:extLst>
      <p:ext uri="{BB962C8B-B14F-4D97-AF65-F5344CB8AC3E}">
        <p14:creationId xmlns:p14="http://schemas.microsoft.com/office/powerpoint/2010/main" val="765840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17</a:t>
            </a:fld>
            <a:endParaRPr kumimoji="1" lang="ja-JP" altLang="en-US"/>
          </a:p>
        </p:txBody>
      </p:sp>
    </p:spTree>
    <p:extLst>
      <p:ext uri="{BB962C8B-B14F-4D97-AF65-F5344CB8AC3E}">
        <p14:creationId xmlns:p14="http://schemas.microsoft.com/office/powerpoint/2010/main" val="2074304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2</a:t>
            </a:fld>
            <a:endParaRPr kumimoji="1" lang="ja-JP" altLang="en-US"/>
          </a:p>
        </p:txBody>
      </p:sp>
    </p:spTree>
    <p:extLst>
      <p:ext uri="{BB962C8B-B14F-4D97-AF65-F5344CB8AC3E}">
        <p14:creationId xmlns:p14="http://schemas.microsoft.com/office/powerpoint/2010/main" val="319477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3</a:t>
            </a:fld>
            <a:endParaRPr kumimoji="1" lang="ja-JP" altLang="en-US"/>
          </a:p>
        </p:txBody>
      </p:sp>
    </p:spTree>
    <p:extLst>
      <p:ext uri="{BB962C8B-B14F-4D97-AF65-F5344CB8AC3E}">
        <p14:creationId xmlns:p14="http://schemas.microsoft.com/office/powerpoint/2010/main" val="479011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4</a:t>
            </a:fld>
            <a:endParaRPr kumimoji="1" lang="ja-JP" altLang="en-US"/>
          </a:p>
        </p:txBody>
      </p:sp>
    </p:spTree>
    <p:extLst>
      <p:ext uri="{BB962C8B-B14F-4D97-AF65-F5344CB8AC3E}">
        <p14:creationId xmlns:p14="http://schemas.microsoft.com/office/powerpoint/2010/main" val="231944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5</a:t>
            </a:fld>
            <a:endParaRPr kumimoji="1" lang="ja-JP" altLang="en-US"/>
          </a:p>
        </p:txBody>
      </p:sp>
    </p:spTree>
    <p:extLst>
      <p:ext uri="{BB962C8B-B14F-4D97-AF65-F5344CB8AC3E}">
        <p14:creationId xmlns:p14="http://schemas.microsoft.com/office/powerpoint/2010/main" val="825992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6</a:t>
            </a:fld>
            <a:endParaRPr kumimoji="1" lang="ja-JP" altLang="en-US"/>
          </a:p>
        </p:txBody>
      </p:sp>
    </p:spTree>
    <p:extLst>
      <p:ext uri="{BB962C8B-B14F-4D97-AF65-F5344CB8AC3E}">
        <p14:creationId xmlns:p14="http://schemas.microsoft.com/office/powerpoint/2010/main" val="214985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7</a:t>
            </a:fld>
            <a:endParaRPr kumimoji="1" lang="ja-JP" altLang="en-US"/>
          </a:p>
        </p:txBody>
      </p:sp>
    </p:spTree>
    <p:extLst>
      <p:ext uri="{BB962C8B-B14F-4D97-AF65-F5344CB8AC3E}">
        <p14:creationId xmlns:p14="http://schemas.microsoft.com/office/powerpoint/2010/main" val="3159277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8</a:t>
            </a:fld>
            <a:endParaRPr kumimoji="1" lang="ja-JP" altLang="en-US"/>
          </a:p>
        </p:txBody>
      </p:sp>
    </p:spTree>
    <p:extLst>
      <p:ext uri="{BB962C8B-B14F-4D97-AF65-F5344CB8AC3E}">
        <p14:creationId xmlns:p14="http://schemas.microsoft.com/office/powerpoint/2010/main" val="620951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9</a:t>
            </a:fld>
            <a:endParaRPr kumimoji="1" lang="ja-JP" altLang="en-US"/>
          </a:p>
        </p:txBody>
      </p:sp>
    </p:spTree>
    <p:extLst>
      <p:ext uri="{BB962C8B-B14F-4D97-AF65-F5344CB8AC3E}">
        <p14:creationId xmlns:p14="http://schemas.microsoft.com/office/powerpoint/2010/main" val="105862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7A546-E232-C75D-ED7E-0092AD6CA0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D510CEA-4502-8E1B-D8FD-13D8B93F5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EFE6A0-7CF5-BCFD-EA1A-B5DA87BEDD72}"/>
              </a:ext>
            </a:extLst>
          </p:cNvPr>
          <p:cNvSpPr>
            <a:spLocks noGrp="1"/>
          </p:cNvSpPr>
          <p:nvPr>
            <p:ph type="dt" sz="half" idx="10"/>
          </p:nvPr>
        </p:nvSpPr>
        <p:spPr/>
        <p:txBody>
          <a:bodyPr/>
          <a:lstStyle/>
          <a:p>
            <a:fld id="{48ADB3B1-3126-4024-A829-99B749DD8D14}" type="datetimeFigureOut">
              <a:rPr kumimoji="1" lang="ja-JP" altLang="en-US" smtClean="0"/>
              <a:t>2023/11/9</a:t>
            </a:fld>
            <a:endParaRPr kumimoji="1" lang="ja-JP" altLang="en-US"/>
          </a:p>
        </p:txBody>
      </p:sp>
      <p:sp>
        <p:nvSpPr>
          <p:cNvPr id="5" name="フッター プレースホルダー 4">
            <a:extLst>
              <a:ext uri="{FF2B5EF4-FFF2-40B4-BE49-F238E27FC236}">
                <a16:creationId xmlns:a16="http://schemas.microsoft.com/office/drawing/2014/main" id="{34140FCB-DC3E-5F01-1946-90F524591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F95A61-C850-1E52-FC65-C4E50E81D0CE}"/>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46112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CD76A2-69B3-21E4-C52C-DB7547BE64E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3682E8C-8AD4-7960-36AE-112C4F149F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ED20A1-41A8-437A-14AB-EE1FF9E3BB16}"/>
              </a:ext>
            </a:extLst>
          </p:cNvPr>
          <p:cNvSpPr>
            <a:spLocks noGrp="1"/>
          </p:cNvSpPr>
          <p:nvPr>
            <p:ph type="dt" sz="half" idx="10"/>
          </p:nvPr>
        </p:nvSpPr>
        <p:spPr/>
        <p:txBody>
          <a:bodyPr/>
          <a:lstStyle/>
          <a:p>
            <a:fld id="{48ADB3B1-3126-4024-A829-99B749DD8D14}" type="datetimeFigureOut">
              <a:rPr kumimoji="1" lang="ja-JP" altLang="en-US" smtClean="0"/>
              <a:t>2023/11/9</a:t>
            </a:fld>
            <a:endParaRPr kumimoji="1" lang="ja-JP" altLang="en-US"/>
          </a:p>
        </p:txBody>
      </p:sp>
      <p:sp>
        <p:nvSpPr>
          <p:cNvPr id="5" name="フッター プレースホルダー 4">
            <a:extLst>
              <a:ext uri="{FF2B5EF4-FFF2-40B4-BE49-F238E27FC236}">
                <a16:creationId xmlns:a16="http://schemas.microsoft.com/office/drawing/2014/main" id="{7135FEDB-A1A1-2117-848E-EE0778DE7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B07469-20B9-3632-0F8C-3F3CC284341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62258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80CCBC-3FA4-9458-C688-9A65F74FBF8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E99551-5A09-FE6C-DF7F-5FD0A95DC9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361876-7FB8-73A5-6971-7FC226701131}"/>
              </a:ext>
            </a:extLst>
          </p:cNvPr>
          <p:cNvSpPr>
            <a:spLocks noGrp="1"/>
          </p:cNvSpPr>
          <p:nvPr>
            <p:ph type="dt" sz="half" idx="10"/>
          </p:nvPr>
        </p:nvSpPr>
        <p:spPr/>
        <p:txBody>
          <a:bodyPr/>
          <a:lstStyle/>
          <a:p>
            <a:fld id="{48ADB3B1-3126-4024-A829-99B749DD8D14}" type="datetimeFigureOut">
              <a:rPr kumimoji="1" lang="ja-JP" altLang="en-US" smtClean="0"/>
              <a:t>2023/11/9</a:t>
            </a:fld>
            <a:endParaRPr kumimoji="1" lang="ja-JP" altLang="en-US"/>
          </a:p>
        </p:txBody>
      </p:sp>
      <p:sp>
        <p:nvSpPr>
          <p:cNvPr id="5" name="フッター プレースホルダー 4">
            <a:extLst>
              <a:ext uri="{FF2B5EF4-FFF2-40B4-BE49-F238E27FC236}">
                <a16:creationId xmlns:a16="http://schemas.microsoft.com/office/drawing/2014/main" id="{60FF11B5-6428-8338-901E-B46E1CF12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202812-6F9D-A0E1-A8CD-45C772D76274}"/>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045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DD05D-9C3F-A2C0-E307-2DCBF59B98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3A2B42-0AE4-728E-52C7-8D35820906B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41EB01-95B8-D433-4997-3FE896353A99}"/>
              </a:ext>
            </a:extLst>
          </p:cNvPr>
          <p:cNvSpPr>
            <a:spLocks noGrp="1"/>
          </p:cNvSpPr>
          <p:nvPr>
            <p:ph type="dt" sz="half" idx="10"/>
          </p:nvPr>
        </p:nvSpPr>
        <p:spPr/>
        <p:txBody>
          <a:bodyPr/>
          <a:lstStyle/>
          <a:p>
            <a:fld id="{48ADB3B1-3126-4024-A829-99B749DD8D14}" type="datetimeFigureOut">
              <a:rPr kumimoji="1" lang="ja-JP" altLang="en-US" smtClean="0"/>
              <a:t>2023/11/9</a:t>
            </a:fld>
            <a:endParaRPr kumimoji="1" lang="ja-JP" altLang="en-US"/>
          </a:p>
        </p:txBody>
      </p:sp>
      <p:sp>
        <p:nvSpPr>
          <p:cNvPr id="5" name="フッター プレースホルダー 4">
            <a:extLst>
              <a:ext uri="{FF2B5EF4-FFF2-40B4-BE49-F238E27FC236}">
                <a16:creationId xmlns:a16="http://schemas.microsoft.com/office/drawing/2014/main" id="{751C196B-9D8E-645B-778C-18930C50CC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D5D87-F231-4F25-C33F-326496ABC346}"/>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78965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79298-9C64-8FAB-498D-9DBCE118D3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A92CCE-3F88-B51F-A214-BA15D91D5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04CE570-ABE3-1035-AAF5-FD4A08931CC0}"/>
              </a:ext>
            </a:extLst>
          </p:cNvPr>
          <p:cNvSpPr>
            <a:spLocks noGrp="1"/>
          </p:cNvSpPr>
          <p:nvPr>
            <p:ph type="dt" sz="half" idx="10"/>
          </p:nvPr>
        </p:nvSpPr>
        <p:spPr/>
        <p:txBody>
          <a:bodyPr/>
          <a:lstStyle/>
          <a:p>
            <a:fld id="{48ADB3B1-3126-4024-A829-99B749DD8D14}" type="datetimeFigureOut">
              <a:rPr kumimoji="1" lang="ja-JP" altLang="en-US" smtClean="0"/>
              <a:t>2023/11/9</a:t>
            </a:fld>
            <a:endParaRPr kumimoji="1" lang="ja-JP" altLang="en-US"/>
          </a:p>
        </p:txBody>
      </p:sp>
      <p:sp>
        <p:nvSpPr>
          <p:cNvPr id="5" name="フッター プレースホルダー 4">
            <a:extLst>
              <a:ext uri="{FF2B5EF4-FFF2-40B4-BE49-F238E27FC236}">
                <a16:creationId xmlns:a16="http://schemas.microsoft.com/office/drawing/2014/main" id="{4D108A33-14E3-B9FE-10F2-14D880E292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48E4DA-8EA4-7E6F-7E92-9A8171F347A3}"/>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24016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661FF-E322-FC6A-B198-489D5A1C128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E4BFDF-453C-921C-FFDC-25732FC19F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969F7E6-DC83-76BE-C569-66D1D9D14D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E21CFB2-E07E-6A4E-3D6F-DA465334666F}"/>
              </a:ext>
            </a:extLst>
          </p:cNvPr>
          <p:cNvSpPr>
            <a:spLocks noGrp="1"/>
          </p:cNvSpPr>
          <p:nvPr>
            <p:ph type="dt" sz="half" idx="10"/>
          </p:nvPr>
        </p:nvSpPr>
        <p:spPr/>
        <p:txBody>
          <a:bodyPr/>
          <a:lstStyle/>
          <a:p>
            <a:fld id="{48ADB3B1-3126-4024-A829-99B749DD8D14}" type="datetimeFigureOut">
              <a:rPr kumimoji="1" lang="ja-JP" altLang="en-US" smtClean="0"/>
              <a:t>2023/11/9</a:t>
            </a:fld>
            <a:endParaRPr kumimoji="1" lang="ja-JP" altLang="en-US"/>
          </a:p>
        </p:txBody>
      </p:sp>
      <p:sp>
        <p:nvSpPr>
          <p:cNvPr id="6" name="フッター プレースホルダー 5">
            <a:extLst>
              <a:ext uri="{FF2B5EF4-FFF2-40B4-BE49-F238E27FC236}">
                <a16:creationId xmlns:a16="http://schemas.microsoft.com/office/drawing/2014/main" id="{F01D0639-0623-4864-10D0-758911D1DD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36EDFC-FDC4-FDE9-EBA3-D187B6F60CF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16906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26F3E-F3C7-4510-CA52-FDAC8A9259C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AAF3C-A480-D935-9EDB-7C5FB063B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2658C56-EF78-B73D-816A-62E70DAEBC3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02CF544-0DD2-ED60-6846-C34AA2AED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FCB4B81-62D8-E659-BF17-8F4196E7CB7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F102988-6F98-071A-AC63-81C49C63D7F0}"/>
              </a:ext>
            </a:extLst>
          </p:cNvPr>
          <p:cNvSpPr>
            <a:spLocks noGrp="1"/>
          </p:cNvSpPr>
          <p:nvPr>
            <p:ph type="dt" sz="half" idx="10"/>
          </p:nvPr>
        </p:nvSpPr>
        <p:spPr/>
        <p:txBody>
          <a:bodyPr/>
          <a:lstStyle/>
          <a:p>
            <a:fld id="{48ADB3B1-3126-4024-A829-99B749DD8D14}" type="datetimeFigureOut">
              <a:rPr kumimoji="1" lang="ja-JP" altLang="en-US" smtClean="0"/>
              <a:t>2023/11/9</a:t>
            </a:fld>
            <a:endParaRPr kumimoji="1" lang="ja-JP" altLang="en-US"/>
          </a:p>
        </p:txBody>
      </p:sp>
      <p:sp>
        <p:nvSpPr>
          <p:cNvPr id="8" name="フッター プレースホルダー 7">
            <a:extLst>
              <a:ext uri="{FF2B5EF4-FFF2-40B4-BE49-F238E27FC236}">
                <a16:creationId xmlns:a16="http://schemas.microsoft.com/office/drawing/2014/main" id="{C1BF80AE-58F8-777F-DC24-3DE4E19DE3E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7D4EAA7-A4D3-65C7-C739-D94D71D2182F}"/>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58096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2F0BB7-3FBA-4AC6-4296-0BB5F727B46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9B165B6-7373-09F2-94BD-B7244EC93B2D}"/>
              </a:ext>
            </a:extLst>
          </p:cNvPr>
          <p:cNvSpPr>
            <a:spLocks noGrp="1"/>
          </p:cNvSpPr>
          <p:nvPr>
            <p:ph type="dt" sz="half" idx="10"/>
          </p:nvPr>
        </p:nvSpPr>
        <p:spPr/>
        <p:txBody>
          <a:bodyPr/>
          <a:lstStyle/>
          <a:p>
            <a:fld id="{48ADB3B1-3126-4024-A829-99B749DD8D14}" type="datetimeFigureOut">
              <a:rPr kumimoji="1" lang="ja-JP" altLang="en-US" smtClean="0"/>
              <a:t>2023/11/9</a:t>
            </a:fld>
            <a:endParaRPr kumimoji="1" lang="ja-JP" altLang="en-US"/>
          </a:p>
        </p:txBody>
      </p:sp>
      <p:sp>
        <p:nvSpPr>
          <p:cNvPr id="4" name="フッター プレースホルダー 3">
            <a:extLst>
              <a:ext uri="{FF2B5EF4-FFF2-40B4-BE49-F238E27FC236}">
                <a16:creationId xmlns:a16="http://schemas.microsoft.com/office/drawing/2014/main" id="{1DBB0CC3-6EAB-7F73-303F-5F8758F439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532E6B8-9DE5-EC74-8AF5-FB850340AEB5}"/>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50530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DA8445F-DFA0-43A6-9057-C4DBA0BF7831}"/>
              </a:ext>
            </a:extLst>
          </p:cNvPr>
          <p:cNvSpPr>
            <a:spLocks noGrp="1"/>
          </p:cNvSpPr>
          <p:nvPr>
            <p:ph type="dt" sz="half" idx="10"/>
          </p:nvPr>
        </p:nvSpPr>
        <p:spPr/>
        <p:txBody>
          <a:bodyPr/>
          <a:lstStyle/>
          <a:p>
            <a:fld id="{48ADB3B1-3126-4024-A829-99B749DD8D14}" type="datetimeFigureOut">
              <a:rPr kumimoji="1" lang="ja-JP" altLang="en-US" smtClean="0"/>
              <a:t>2023/11/9</a:t>
            </a:fld>
            <a:endParaRPr kumimoji="1" lang="ja-JP" altLang="en-US"/>
          </a:p>
        </p:txBody>
      </p:sp>
      <p:sp>
        <p:nvSpPr>
          <p:cNvPr id="3" name="フッター プレースホルダー 2">
            <a:extLst>
              <a:ext uri="{FF2B5EF4-FFF2-40B4-BE49-F238E27FC236}">
                <a16:creationId xmlns:a16="http://schemas.microsoft.com/office/drawing/2014/main" id="{D2C750AB-7E09-F14D-E7E9-E07F7FCFF9F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5B4F73-84AE-C6D7-2055-764A22E6C47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30117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0C03D-25EB-D5E2-E5B8-76012F38A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957817-B4F5-2067-9218-C94AD2E7F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7A56CD0-D769-FF5E-1772-74776432D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429575-7FCC-751A-A55E-3E991BD80716}"/>
              </a:ext>
            </a:extLst>
          </p:cNvPr>
          <p:cNvSpPr>
            <a:spLocks noGrp="1"/>
          </p:cNvSpPr>
          <p:nvPr>
            <p:ph type="dt" sz="half" idx="10"/>
          </p:nvPr>
        </p:nvSpPr>
        <p:spPr/>
        <p:txBody>
          <a:bodyPr/>
          <a:lstStyle/>
          <a:p>
            <a:fld id="{48ADB3B1-3126-4024-A829-99B749DD8D14}" type="datetimeFigureOut">
              <a:rPr kumimoji="1" lang="ja-JP" altLang="en-US" smtClean="0"/>
              <a:t>2023/11/9</a:t>
            </a:fld>
            <a:endParaRPr kumimoji="1" lang="ja-JP" altLang="en-US"/>
          </a:p>
        </p:txBody>
      </p:sp>
      <p:sp>
        <p:nvSpPr>
          <p:cNvPr id="6" name="フッター プレースホルダー 5">
            <a:extLst>
              <a:ext uri="{FF2B5EF4-FFF2-40B4-BE49-F238E27FC236}">
                <a16:creationId xmlns:a16="http://schemas.microsoft.com/office/drawing/2014/main" id="{8B3E619B-C16D-ED90-E82B-63CA76F45D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22BAE4-A16D-F917-8CCD-D5D4356834A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412680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78651-37CA-0FFF-B07C-E3216C8155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E9379E-5B91-ADD7-866A-820C3571B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B3B9156-B937-9325-525C-A3C6B6C77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00807D-1E20-34BE-A1B8-B5038F1F6728}"/>
              </a:ext>
            </a:extLst>
          </p:cNvPr>
          <p:cNvSpPr>
            <a:spLocks noGrp="1"/>
          </p:cNvSpPr>
          <p:nvPr>
            <p:ph type="dt" sz="half" idx="10"/>
          </p:nvPr>
        </p:nvSpPr>
        <p:spPr/>
        <p:txBody>
          <a:bodyPr/>
          <a:lstStyle/>
          <a:p>
            <a:fld id="{48ADB3B1-3126-4024-A829-99B749DD8D14}" type="datetimeFigureOut">
              <a:rPr kumimoji="1" lang="ja-JP" altLang="en-US" smtClean="0"/>
              <a:t>2023/11/9</a:t>
            </a:fld>
            <a:endParaRPr kumimoji="1" lang="ja-JP" altLang="en-US"/>
          </a:p>
        </p:txBody>
      </p:sp>
      <p:sp>
        <p:nvSpPr>
          <p:cNvPr id="6" name="フッター プレースホルダー 5">
            <a:extLst>
              <a:ext uri="{FF2B5EF4-FFF2-40B4-BE49-F238E27FC236}">
                <a16:creationId xmlns:a16="http://schemas.microsoft.com/office/drawing/2014/main" id="{230338B9-D856-2EC8-7EC7-4D6D3D0065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6D365B-1B98-C018-7C91-18742EA73BCC}"/>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3996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98D723F-45AA-1C1E-C760-3ADA86B1F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035419-8003-FC6F-A4E3-19A289312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C7CE3F-4B54-4EDB-BFC5-5E75961B0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DB3B1-3126-4024-A829-99B749DD8D14}" type="datetimeFigureOut">
              <a:rPr kumimoji="1" lang="ja-JP" altLang="en-US" smtClean="0"/>
              <a:t>2023/11/9</a:t>
            </a:fld>
            <a:endParaRPr kumimoji="1" lang="ja-JP" altLang="en-US"/>
          </a:p>
        </p:txBody>
      </p:sp>
      <p:sp>
        <p:nvSpPr>
          <p:cNvPr id="5" name="フッター プレースホルダー 4">
            <a:extLst>
              <a:ext uri="{FF2B5EF4-FFF2-40B4-BE49-F238E27FC236}">
                <a16:creationId xmlns:a16="http://schemas.microsoft.com/office/drawing/2014/main" id="{DB4F32EE-0467-EE1F-4395-17CC77DB2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83C49B9-F277-329E-1D9E-E5C89921E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44808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mofa.go.jp/mofaj/gaiko/udhr/1b_001.htm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317089" y="4572212"/>
            <a:ext cx="3596833" cy="970074"/>
          </a:xfrm>
          <a:prstGeom prst="rect">
            <a:avLst/>
          </a:prstGeom>
          <a:noFill/>
        </p:spPr>
        <p:txBody>
          <a:bodyPr wrap="square">
            <a:spAutoFit/>
          </a:bodyPr>
          <a:lstStyle/>
          <a:p>
            <a:pPr algn="just">
              <a:lnSpc>
                <a:spcPct val="150000"/>
              </a:lnSpc>
            </a:pPr>
            <a:r>
              <a:rPr lang="ja-JP" altLang="en-US" sz="2000" kern="100" dirty="0">
                <a:effectLst/>
                <a:latin typeface="游明朝" panose="02020400000000000000" pitchFamily="18" charset="-128"/>
                <a:ea typeface="游明朝" panose="02020400000000000000" pitchFamily="18" charset="-128"/>
                <a:cs typeface="Times New Roman" panose="02020603050405020304" pitchFamily="18" charset="0"/>
              </a:rPr>
              <a:t>法学（２）</a:t>
            </a:r>
            <a:endPar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ct val="150000"/>
              </a:lnSpc>
            </a:pP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ペドリサ・ルイス</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 name="テキスト ボックス 1">
            <a:extLst>
              <a:ext uri="{FF2B5EF4-FFF2-40B4-BE49-F238E27FC236}">
                <a16:creationId xmlns:a16="http://schemas.microsoft.com/office/drawing/2014/main" id="{48781F5B-7019-F4B4-4F03-90FB2EE3425B}"/>
              </a:ext>
            </a:extLst>
          </p:cNvPr>
          <p:cNvSpPr txBox="1"/>
          <p:nvPr/>
        </p:nvSpPr>
        <p:spPr>
          <a:xfrm>
            <a:off x="2146139" y="2587744"/>
            <a:ext cx="6847390" cy="841256"/>
          </a:xfrm>
          <a:prstGeom prst="rect">
            <a:avLst/>
          </a:prstGeom>
          <a:noFill/>
        </p:spPr>
        <p:txBody>
          <a:bodyPr wrap="square">
            <a:spAutoFit/>
          </a:bodyPr>
          <a:lstStyle/>
          <a:p>
            <a:pPr algn="ctr">
              <a:lnSpc>
                <a:spcPct val="150000"/>
              </a:lnSpc>
            </a:pPr>
            <a:r>
              <a:rPr lang="ja-JP" altLang="en-US" sz="3600" kern="100" dirty="0">
                <a:effectLst/>
                <a:latin typeface="游明朝" panose="02020400000000000000" pitchFamily="18" charset="-128"/>
                <a:ea typeface="游明朝" panose="02020400000000000000" pitchFamily="18" charset="-128"/>
                <a:cs typeface="Times New Roman" panose="02020603050405020304" pitchFamily="18" charset="0"/>
              </a:rPr>
              <a:t>第６章：憲法の基礎（１）</a:t>
            </a:r>
            <a:endPar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23879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64459" y="866471"/>
            <a:ext cx="11663082"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日本国憲法のように、およそ現代型憲法を支える重要な概念として「国民主権」というものがある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文字通り、「国民」が「主権」を有してるという、見た目は単純のようであるが、実はここには２つの異なる側面が秘められている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まず、国民主権とは、「国政のあり方を最終的に決定する</a:t>
            </a: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力</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をもつのは国民である」ことを意味している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つまり、このように理解される国民主権は、「民主</a:t>
            </a: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政</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」の政治体制が前提とされている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国民がとして選挙された国会議員などを通じて（＝間接民主制）、および憲法改正における国民投票を通じて直接に（＝直接民主制）「主権」という国政の最高決定力を行使していく</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国民主権は、以上のように理解されると、「国民」とは、日本国籍を保持するすべての日本人のうち、参政権が与えられている者（＝満</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歳の日本国籍保持者）を意味している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ところで、日本語では単に「国民」というが、概念としては「市民」（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citizen</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）に近い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3230" y="27923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国民主権の概念（１）</a:t>
            </a:r>
          </a:p>
        </p:txBody>
      </p:sp>
    </p:spTree>
    <p:extLst>
      <p:ext uri="{BB962C8B-B14F-4D97-AF65-F5344CB8AC3E}">
        <p14:creationId xmlns:p14="http://schemas.microsoft.com/office/powerpoint/2010/main" val="401347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376518" y="679343"/>
            <a:ext cx="11663082" cy="46633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国民主権はさらに、国政のあり方を最終的に説明できる</a:t>
            </a: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正統性</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が国民に求めることができるを意味している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つまり、国家の統治制度、権力そのものの最終的な拠り所は国民にある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ように理解される国民主権は、国民が具体的な市民として政治に参加するという「事実」より、「治者としての国民」と「被治者としての国民」は一緒でなければならないという「考え方」（これは「自同性の原則」ともいう）を前提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このように考えると、国民主権は「民主</a:t>
            </a: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主義</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」につながる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そして、ここにいう「国民」とは市民と言う集団ではなく、「日本国民」（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Japanese people</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あるいは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Japanese nation</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）という観念的な存在（つまり、過去・現在・将来の国民）を意味する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3230" y="27923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国民主権の概念（２）</a:t>
            </a:r>
          </a:p>
        </p:txBody>
      </p:sp>
    </p:spTree>
    <p:extLst>
      <p:ext uri="{BB962C8B-B14F-4D97-AF65-F5344CB8AC3E}">
        <p14:creationId xmlns:p14="http://schemas.microsoft.com/office/powerpoint/2010/main" val="52780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64777" y="840708"/>
            <a:ext cx="11044517"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立憲主義という考え方によれば、憲法を定める究極的な目的は、国民の自由と平等を守ることである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日本国憲法の下では、立憲主義の理念は「基本的人権の保障」（以下は単に「人権」と呼ぶ）という形で実現される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人権は、「侵すことのできない永久の権利」（憲法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条）として定められる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しかし、それは人権は絶対的に無制限（無限界）であるを意味するわけではない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つまり、人権はすべての個人に平等に保障されなければならず、個人は社会の中で生きていかなければならない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こうして、人権は他者との関係や他の社会的利益（安全、秩序など）との関係で、制限を受けざるを得ない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日本国憲法は、人権全般の制約原理として「公共の福祉」という抽象的な概念に言及している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3230" y="27923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公共の福祉（１）</a:t>
            </a:r>
            <a:endParaRPr lang="ja-JP" altLang="en-US" sz="2000" b="1" dirty="0">
              <a:solidFill>
                <a:srgbClr val="FF0000"/>
              </a:solidFill>
            </a:endParaRPr>
          </a:p>
        </p:txBody>
      </p:sp>
    </p:spTree>
    <p:extLst>
      <p:ext uri="{BB962C8B-B14F-4D97-AF65-F5344CB8AC3E}">
        <p14:creationId xmlns:p14="http://schemas.microsoft.com/office/powerpoint/2010/main" val="318339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64777" y="840708"/>
            <a:ext cx="11044517"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伝統的な理解において、公共の福祉とは、「人権相互の矛盾・衝突を調整するための実質的な公平の原理」である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公共の福祉は、憲法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条に登場するが、これは、具体的に各人権規定に当てはまるかは、様々な議論が対立しており、具体的な判例を調べなければならない（人権各論を第</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章以降説明する）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実は、公共の福祉の「確認」は、憲法学における最も重要な事柄であるが、公共の福祉に対する（＝ある人権を制約していいかどうか）判例（＝実務）と学説（＝理論）を貫く一般的な捉え方は「比較衡量」（利益考量ともいう）である⇒ある人権を制約することによって「得られる利益」（</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A</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）と当該人権を制約しないことによって「維持できる利益」（</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B</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）を比較して、（</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A</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B</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）より重要であれば、当該人権の制約は正当化される（＝違憲にならない）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3230" y="27923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公共の福祉（２）</a:t>
            </a:r>
            <a:endParaRPr lang="ja-JP" altLang="en-US" sz="2000" b="1" dirty="0">
              <a:solidFill>
                <a:srgbClr val="FF0000"/>
              </a:solidFill>
            </a:endParaRPr>
          </a:p>
        </p:txBody>
      </p:sp>
    </p:spTree>
    <p:extLst>
      <p:ext uri="{BB962C8B-B14F-4D97-AF65-F5344CB8AC3E}">
        <p14:creationId xmlns:p14="http://schemas.microsoft.com/office/powerpoint/2010/main" val="847121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63670" y="673210"/>
            <a:ext cx="10546977"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今日の憲法学では、憲法の「私人間効力」という議論はある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議論の詳細についてはこれから検討するが、結局のところは「最高法規の憲法は、私たちの一般市民としての共同生活にどこまで応用できるか」ということである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上述のように、憲法は本来、公権力を制限し、国民（市民）の自由をまもるための道具として理解されてきた⇒憲法は国対個人という不対等な力関係を前提としている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逆に、個人対個人の関係は対等（なはず）であるから、専ら民法などがさだめる「私的自治の原則＝契約の自由など」によって任せるべきであると考えられていた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あるいは、秩序の維持に関わる問題は、いうまでもなく、刑法上の問題として片づける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ところが、資本主義経済の発展に伴い、「企業」、「組合」、あるいは、情報技術上の発展に伴い、「マス・メディア」、「</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SNS</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」など、個人の力をはるかに超える「社会的権力」が登場し、一般市民の人権が脅かされることがある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かといって、憲法の観点からからすれば「社会的権力」というども一般市民と変わらない「私人」としてみなされる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憲法の私人間効力論（１）</a:t>
            </a:r>
            <a:endParaRPr lang="ja-JP" altLang="en-US" sz="2000" b="1" dirty="0">
              <a:solidFill>
                <a:srgbClr val="FF0000"/>
              </a:solidFill>
            </a:endParaRPr>
          </a:p>
        </p:txBody>
      </p:sp>
    </p:spTree>
    <p:extLst>
      <p:ext uri="{BB962C8B-B14F-4D97-AF65-F5344CB8AC3E}">
        <p14:creationId xmlns:p14="http://schemas.microsoft.com/office/powerpoint/2010/main" val="4207221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632011" y="832863"/>
            <a:ext cx="10546977" cy="37400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もそも、一般市民を「労働者」、「消費者」、「利用者」などとして捉えてその人権を保護するためには、「労働法」、「消費者保護法」、「個人情報保護法」など、様々な法律が作られているが、社会の変化に間に合わない場合、あるいは保護が不十分な場合、最終的に憲法で「埋めるべき」という発想に対応するものとして私人間効力論が登場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結論から言うと、今日の判例・学説によれば、一般市民（＝弱い私人）と社会的権力（＝強い私人）の相互関係には、憲法を「間接的な形」で適用（＝持ち込む）することができうるとされている⇒これを間接適用説とも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では、「間接的な形」とはどういう意味だろうか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憲法の私人間効力論（２）</a:t>
            </a:r>
            <a:endParaRPr lang="ja-JP" altLang="en-US" sz="2000" b="1" dirty="0">
              <a:solidFill>
                <a:srgbClr val="FF0000"/>
              </a:solidFill>
            </a:endParaRPr>
          </a:p>
        </p:txBody>
      </p:sp>
    </p:spTree>
    <p:extLst>
      <p:ext uri="{BB962C8B-B14F-4D97-AF65-F5344CB8AC3E}">
        <p14:creationId xmlns:p14="http://schemas.microsoft.com/office/powerpoint/2010/main" val="171436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632011" y="832863"/>
            <a:ext cx="10546977" cy="420172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例えば、民法の下記規定をみよう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民法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条「私権は、公共の福祉に適合しなければならない。２権利の行使及び義務の履行は、信義に従い誠実に行わなければならない。３権利の濫用は、これを許さない」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民法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90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条「公の秩序又は善良の風俗に反する法律行為は、無効とする」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民法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709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条「故意又は過失によって他人の権利又は法律上保護される利益を侵害した者は、これによって生じた損害を賠償する責任を負う」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上記規定には「権利の濫用」、「公の秩序又は善良の風俗に反する法律行為」、「他人の</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利益」など、抽象的な表現があるが、その具体的な適用に「憲法の精神」を読み込んで解釈しようとするのは間接的適用説の狙いである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憲法の私人間効力論（３）</a:t>
            </a:r>
            <a:endParaRPr lang="ja-JP" altLang="en-US" sz="2000" b="1" dirty="0">
              <a:solidFill>
                <a:srgbClr val="FF0000"/>
              </a:solidFill>
            </a:endParaRPr>
          </a:p>
        </p:txBody>
      </p:sp>
    </p:spTree>
    <p:extLst>
      <p:ext uri="{BB962C8B-B14F-4D97-AF65-F5344CB8AC3E}">
        <p14:creationId xmlns:p14="http://schemas.microsoft.com/office/powerpoint/2010/main" val="4036470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632011" y="832863"/>
            <a:ext cx="10546977" cy="46633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三菱樹脂事件（最大判昭</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）⇒民間企業が、入社試験で虚偽の申告をしたとの理由で本採用を拒否したとき、憲法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条は、私人相互の関係を直接規律することを予定していないが、私人間では、民法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90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条や不法行為に関する諸規定の適切な解釈・運用に間接的に適用できる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昭和女子大事件（最判昭</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7</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学生の政治生活違反を理由に退学処分をした事件で、人権規定は私人間相互の関係に当然に適用されないので、大学は学生を規律する包括的機能を有し、学生の政治的活動を制限することも不合理な制限とは言えず、退学処分も大学側の懲戒権の範囲内に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日産自動車事件（最大昭</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56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24 </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）⇒民間企業の就業規則中、女性の定年年齢を男性より低く定めた部分は、性別のみによる不合理な差別であり、民法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90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条により無効である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憲法の私人間効力論が争われた有名な事件</a:t>
            </a:r>
            <a:endParaRPr lang="ja-JP" altLang="en-US" sz="2000" b="1" dirty="0">
              <a:solidFill>
                <a:srgbClr val="FF0000"/>
              </a:solidFill>
            </a:endParaRPr>
          </a:p>
        </p:txBody>
      </p:sp>
    </p:spTree>
    <p:extLst>
      <p:ext uri="{BB962C8B-B14F-4D97-AF65-F5344CB8AC3E}">
        <p14:creationId xmlns:p14="http://schemas.microsoft.com/office/powerpoint/2010/main" val="385958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439271" y="673210"/>
            <a:ext cx="10978627"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これから憲法という「法</a:t>
            </a: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規範</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」と「法</a:t>
            </a: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分野</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」について検討する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民法、刑法などのように、憲法も（少なくても今日に至るまで）歴史的な発展過程の産物である（なるべく、短めにするがこれからの章でも歴史に触れなければならない）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世界各国の憲法を見れば、詳細なものあれば、わりと抽象的なものもあるし、その具体的な中身としては憲法によって大きく異なる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しかし、今日、すべての</a:t>
            </a:r>
            <a:r>
              <a:rPr lang="ja-JP" altLang="en-US" sz="2000" b="1" kern="100">
                <a:latin typeface="游明朝" panose="02020400000000000000" pitchFamily="18" charset="-128"/>
                <a:ea typeface="游明朝" panose="02020400000000000000" pitchFamily="18" charset="-128"/>
                <a:cs typeface="Times New Roman" panose="02020603050405020304" pitchFamily="18" charset="0"/>
              </a:rPr>
              <a:t>憲法に見られる「ならでは</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の特徴」として、憲法は「</a:t>
            </a: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最高法規</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」であるということである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これから「最高法規」について検討するが、さしあたり押さえてもらいたい実践的な意味（応用？）が２つある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憲法の</a:t>
            </a: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内容</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に合わない国家行為（法律、条令、行政処分など）は無効であること</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憲法を改めるために、一般的な法律と比べれば特別に難しい</a:t>
            </a: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形式</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（＝手続）を踏まえなければならない</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341889"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はじめにしかっり押さえてほしいアイデア</a:t>
            </a:r>
            <a:endParaRPr lang="ja-JP" altLang="en-US" sz="2000" b="1" dirty="0">
              <a:solidFill>
                <a:srgbClr val="FF0000"/>
              </a:solidFill>
            </a:endParaRPr>
          </a:p>
        </p:txBody>
      </p:sp>
    </p:spTree>
    <p:extLst>
      <p:ext uri="{BB962C8B-B14F-4D97-AF65-F5344CB8AC3E}">
        <p14:creationId xmlns:p14="http://schemas.microsoft.com/office/powerpoint/2010/main" val="330724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439271" y="673210"/>
            <a:ext cx="10978627"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とは、①国家の基礎構造や根本的な秩序を定めた規範のことをいい、②守られるべき人権を列挙しする法規範である⇒憲法が国家の権力濫用を防止することによって、国民の権利を護るために存在すると言える（これは「立憲主義」というが、これについて後述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日本の憲法は、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1946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月</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日に公布され、翌年</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月</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日に施行された「日本国憲法」（以下は憲法と呼ぶ）である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憲法は、「個人の尊厳」を究極の価値とし、国民主権・基本的人権の尊重・平和主義（＝憲法の三大原則）を大きな柱とする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さらに、憲法は法律と違って、それを改正しようとする場合に、厳格な手続を設けている⇒これは「硬性憲法」という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外国には（基本的に英国）、法律と同様の手続で簡単に改正できる憲法もある⇒これは「軟性憲法」という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軟性憲法の国では、憲法は具体的な文章の形で（成文憲法）ではなく、不文の形で存在する（不文憲法）</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憲法という法</a:t>
            </a:r>
            <a:endParaRPr lang="ja-JP" altLang="en-US" sz="2000" b="1" dirty="0">
              <a:solidFill>
                <a:srgbClr val="FF0000"/>
              </a:solidFill>
            </a:endParaRPr>
          </a:p>
        </p:txBody>
      </p:sp>
    </p:spTree>
    <p:extLst>
      <p:ext uri="{BB962C8B-B14F-4D97-AF65-F5344CB8AC3E}">
        <p14:creationId xmlns:p14="http://schemas.microsoft.com/office/powerpoint/2010/main" val="114410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673210"/>
            <a:ext cx="11211710"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成文の憲法を設けて、国家の基礎を定めると同時に、国民の権利を守る「考え方」（＝立憲主義）、</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世紀末のアメリカとフランスの近代市民革命に始まるが、その「淵源」は、「マグナ・カルタ」（</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1215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 「権利請願」（</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1628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）、「権利章典」（</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1689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）など、イギリスの歴史に遡ることがしばしばある（興味深いことに英国では成文憲法が今までまとめられたことがない）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お、「啓蒙主義」の論者たち、例えばロック、ルソーなどの説いた、人が生まれながらにして神や自然から与えられた権利（生命・自由・財産＝自然権）があるとする「自然権思想」という考え方、そして、人々がよりよく生きるために法を作り、これに強制力を与えるために国をつくってそれを守らせるという「社会契約論」という考え方は、立憲主義の土台を固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立憲主義に基づいた最初のドキュメントは、「ヴァージニアの権利章典」（</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1774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）、「アメリカ合衆国憲法」（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1787</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）および「フランスの人および市民の権利宣言」（</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1789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）が挙げられる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憲法の歴史（１）</a:t>
            </a:r>
            <a:endParaRPr lang="ja-JP" altLang="en-US" sz="2000" b="1" dirty="0">
              <a:solidFill>
                <a:srgbClr val="FF0000"/>
              </a:solidFill>
            </a:endParaRPr>
          </a:p>
        </p:txBody>
      </p:sp>
    </p:spTree>
    <p:extLst>
      <p:ext uri="{BB962C8B-B14F-4D97-AF65-F5344CB8AC3E}">
        <p14:creationId xmlns:p14="http://schemas.microsoft.com/office/powerpoint/2010/main" val="299919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673210"/>
            <a:ext cx="11211710"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立憲主義の考え方は、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世紀を通じて世界中広まった⇒権力分立に基づく限られた権限を持つ政府を設立し、その権限を抑制し、その一方で人権を保障しようとする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世紀の立憲主義は、「近代型」とも呼ばれている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近代型立憲主義の下では、憲法が列挙した権利は、形式的な平等（＝法の下の平等）を前提に、権利保障は、表現の自由、宗教の自由、職業選択の自由、財産権の保障など、いわゆる「自由権」を中心に、ある程度の政治的参加が保障され（民主政の段階的な拡大）を確保するような形が一般的であっ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なお、権利の保障（まだ、「人権」と呼ぶのが早い）は「法律の留保」の下で行われた⇒違憲審査の制度は、まだ普及せず、権利保障が不十分であった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1889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年に公布された大日本帝国憲法（明治憲法）もこれに属する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ところで、明治憲法の立憲主義に対して、「外見的なもの」として、マイナス評価を行うことがしばしばみられるが、明治憲法が保守的なものであったとは否定できなくとも、</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世紀のドキュメントとしては決して珍しくなかった</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憲法の歴史（２）</a:t>
            </a:r>
            <a:endParaRPr lang="ja-JP" altLang="en-US" sz="2000" b="1" dirty="0">
              <a:solidFill>
                <a:srgbClr val="FF0000"/>
              </a:solidFill>
            </a:endParaRPr>
          </a:p>
        </p:txBody>
      </p:sp>
    </p:spTree>
    <p:extLst>
      <p:ext uri="{BB962C8B-B14F-4D97-AF65-F5344CB8AC3E}">
        <p14:creationId xmlns:p14="http://schemas.microsoft.com/office/powerpoint/2010/main" val="385342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673210"/>
            <a:ext cx="11537576"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世紀になると、労働者問題、男女の不平等、貧富の格差など、過度な自由主義・資本主義のもたらした矛盾によって近代型立憲主義に対して抜本的な修正が求められた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第一次世界大戦後、メキシコ憲法（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1917</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）やワイマール憲法（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1918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）のように、労働者の権利、教育を受ける権利、生存権など、「社会権」を定める憲法が登場し、立憲主義が新しい時代を迎える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なお、「普通選挙」も普及していく⇒社会権の保障と普通選挙を盛り込んだ立憲主義は「現代型」と呼ばれている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しかし、世界恐慌などの登場によって、</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1930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年代にドイツ、イタリア、日本にいわゆる「全体主義」が台頭し、第二次世界大戦が勃発する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第二次世界大戦を引き起こした重要な原因としての全体主義に対する教訓として、戦後に現代型立憲主義が普及する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日本、イタリア、ドイツなどが現代型立憲主義のブームを背景に新し憲法をつくっていく</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憲法の歴史（３）</a:t>
            </a:r>
            <a:endParaRPr lang="ja-JP" altLang="en-US" sz="2000" b="1" dirty="0">
              <a:solidFill>
                <a:srgbClr val="FF0000"/>
              </a:solidFill>
            </a:endParaRPr>
          </a:p>
        </p:txBody>
      </p:sp>
    </p:spTree>
    <p:extLst>
      <p:ext uri="{BB962C8B-B14F-4D97-AF65-F5344CB8AC3E}">
        <p14:creationId xmlns:p14="http://schemas.microsoft.com/office/powerpoint/2010/main" val="254459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8" y="673210"/>
            <a:ext cx="11725835"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戦後、現代型立憲主義が全盛期を迎えるとともに、「人権の国際化」という重要な現象を確認できる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1945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年に国連が設置され、世界平和を維持するための不可欠の要素として人権の保障が謳われた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その趣旨を受けるものとして、</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1948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年に国連加盟国に人権の国際基準を示すドキュメントとして世界人権宣言がつくられる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その後、国際人権両規約（</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1966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）をはじめとする、様々な人権条約を国連レベルのみならず、欧州、米州、アフリカなど、大陸レベルでも制定されていく</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日本政府も多くの人権条約を批准しており、定期的に国連機関に日本における人権状況について報告する義務を負っている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国連の人権機関との「対話」の結果、いわゆる</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DV</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防止法、児童売春・ポルノ禁止法、障害者差別解消法の制定につながっている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hlinkClick r:id="rId3"/>
              </a:rPr>
              <a:t>https://www.mofa.go.jp/mofaj/gaiko/udhr/1b_001.html</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（世界人権宣言の和訳）</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憲法の歴史（４）</a:t>
            </a:r>
            <a:endParaRPr lang="ja-JP" altLang="en-US" sz="2000" b="1" dirty="0">
              <a:solidFill>
                <a:srgbClr val="FF0000"/>
              </a:solidFill>
            </a:endParaRPr>
          </a:p>
        </p:txBody>
      </p:sp>
    </p:spTree>
    <p:extLst>
      <p:ext uri="{BB962C8B-B14F-4D97-AF65-F5344CB8AC3E}">
        <p14:creationId xmlns:p14="http://schemas.microsoft.com/office/powerpoint/2010/main" val="2645813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30B56BE-F3A6-3491-3B56-B6D6014AB24F}"/>
              </a:ext>
            </a:extLst>
          </p:cNvPr>
          <p:cNvSpPr txBox="1"/>
          <p:nvPr/>
        </p:nvSpPr>
        <p:spPr>
          <a:xfrm>
            <a:off x="2736336" y="162617"/>
            <a:ext cx="6094070" cy="338554"/>
          </a:xfrm>
          <a:prstGeom prst="rect">
            <a:avLst/>
          </a:prstGeom>
          <a:noFill/>
        </p:spPr>
        <p:txBody>
          <a:bodyPr wrap="square">
            <a:spAutoFit/>
          </a:bodyPr>
          <a:lstStyle/>
          <a:p>
            <a:pPr algn="ctr"/>
            <a:r>
              <a:rPr lang="ja-JP" altLang="en-US" sz="16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日本が締結している人権関係条約の一覧</a:t>
            </a:r>
            <a:endParaRPr lang="ja-JP" altLang="en-US" sz="1600" b="1" dirty="0">
              <a:solidFill>
                <a:srgbClr val="FF0000"/>
              </a:solidFill>
            </a:endParaRPr>
          </a:p>
        </p:txBody>
      </p:sp>
      <p:graphicFrame>
        <p:nvGraphicFramePr>
          <p:cNvPr id="2" name="表 1">
            <a:extLst>
              <a:ext uri="{FF2B5EF4-FFF2-40B4-BE49-F238E27FC236}">
                <a16:creationId xmlns:a16="http://schemas.microsoft.com/office/drawing/2014/main" id="{9DDB60AD-63E5-7F1A-EEBB-B2BBFE26338E}"/>
              </a:ext>
            </a:extLst>
          </p:cNvPr>
          <p:cNvGraphicFramePr>
            <a:graphicFrameLocks noGrp="1"/>
          </p:cNvGraphicFramePr>
          <p:nvPr>
            <p:extLst>
              <p:ext uri="{D42A27DB-BD31-4B8C-83A1-F6EECF244321}">
                <p14:modId xmlns:p14="http://schemas.microsoft.com/office/powerpoint/2010/main" val="3681368745"/>
              </p:ext>
            </p:extLst>
          </p:nvPr>
        </p:nvGraphicFramePr>
        <p:xfrm>
          <a:off x="569259" y="619461"/>
          <a:ext cx="11053482" cy="5821680"/>
        </p:xfrm>
        <a:graphic>
          <a:graphicData uri="http://schemas.openxmlformats.org/drawingml/2006/table">
            <a:tbl>
              <a:tblPr firstRow="1" bandRow="1">
                <a:tableStyleId>{5C22544A-7EE6-4342-B048-85BDC9FD1C3A}</a:tableStyleId>
              </a:tblPr>
              <a:tblGrid>
                <a:gridCol w="4150658">
                  <a:extLst>
                    <a:ext uri="{9D8B030D-6E8A-4147-A177-3AD203B41FA5}">
                      <a16:colId xmlns:a16="http://schemas.microsoft.com/office/drawing/2014/main" val="1548418306"/>
                    </a:ext>
                  </a:extLst>
                </a:gridCol>
                <a:gridCol w="1818223">
                  <a:extLst>
                    <a:ext uri="{9D8B030D-6E8A-4147-A177-3AD203B41FA5}">
                      <a16:colId xmlns:a16="http://schemas.microsoft.com/office/drawing/2014/main" val="3532216089"/>
                    </a:ext>
                  </a:extLst>
                </a:gridCol>
                <a:gridCol w="1713289">
                  <a:extLst>
                    <a:ext uri="{9D8B030D-6E8A-4147-A177-3AD203B41FA5}">
                      <a16:colId xmlns:a16="http://schemas.microsoft.com/office/drawing/2014/main" val="3536905579"/>
                    </a:ext>
                  </a:extLst>
                </a:gridCol>
                <a:gridCol w="1524459">
                  <a:extLst>
                    <a:ext uri="{9D8B030D-6E8A-4147-A177-3AD203B41FA5}">
                      <a16:colId xmlns:a16="http://schemas.microsoft.com/office/drawing/2014/main" val="1314492103"/>
                    </a:ext>
                  </a:extLst>
                </a:gridCol>
                <a:gridCol w="1846853">
                  <a:extLst>
                    <a:ext uri="{9D8B030D-6E8A-4147-A177-3AD203B41FA5}">
                      <a16:colId xmlns:a16="http://schemas.microsoft.com/office/drawing/2014/main" val="150960248"/>
                    </a:ext>
                  </a:extLst>
                </a:gridCol>
              </a:tblGrid>
              <a:tr h="370840">
                <a:tc>
                  <a:txBody>
                    <a:bodyPr/>
                    <a:lstStyle/>
                    <a:p>
                      <a:pPr algn="ctr"/>
                      <a:r>
                        <a:rPr kumimoji="1" lang="ja-JP" altLang="en-US" sz="1400" b="1" dirty="0"/>
                        <a:t>名称</a:t>
                      </a:r>
                    </a:p>
                  </a:txBody>
                  <a:tcPr/>
                </a:tc>
                <a:tc>
                  <a:txBody>
                    <a:bodyPr/>
                    <a:lstStyle/>
                    <a:p>
                      <a:pPr algn="ctr"/>
                      <a:r>
                        <a:rPr kumimoji="1" lang="ja-JP" altLang="en-US" sz="1400" b="1" dirty="0"/>
                        <a:t>採択年月日</a:t>
                      </a:r>
                    </a:p>
                  </a:txBody>
                  <a:tcPr/>
                </a:tc>
                <a:tc>
                  <a:txBody>
                    <a:bodyPr/>
                    <a:lstStyle/>
                    <a:p>
                      <a:pPr algn="ctr"/>
                      <a:r>
                        <a:rPr kumimoji="1" lang="ja-JP" altLang="en-US" sz="1400" b="1" dirty="0"/>
                        <a:t>発行年月日</a:t>
                      </a:r>
                    </a:p>
                  </a:txBody>
                  <a:tcPr/>
                </a:tc>
                <a:tc>
                  <a:txBody>
                    <a:bodyPr/>
                    <a:lstStyle/>
                    <a:p>
                      <a:pPr algn="ctr"/>
                      <a:r>
                        <a:rPr kumimoji="1" lang="ja-JP" altLang="en-US" sz="1400" b="1" dirty="0"/>
                        <a:t>締約国数</a:t>
                      </a:r>
                    </a:p>
                  </a:txBody>
                  <a:tcPr/>
                </a:tc>
                <a:tc>
                  <a:txBody>
                    <a:bodyPr/>
                    <a:lstStyle/>
                    <a:p>
                      <a:pPr algn="ctr"/>
                      <a:r>
                        <a:rPr kumimoji="1" lang="ja-JP" altLang="en-US" sz="1400" b="1" dirty="0"/>
                        <a:t>日本の締結発効日</a:t>
                      </a:r>
                    </a:p>
                  </a:txBody>
                  <a:tcPr/>
                </a:tc>
                <a:extLst>
                  <a:ext uri="{0D108BD9-81ED-4DB2-BD59-A6C34878D82A}">
                    <a16:rowId xmlns:a16="http://schemas.microsoft.com/office/drawing/2014/main" val="2247642877"/>
                  </a:ext>
                </a:extLst>
              </a:tr>
              <a:tr h="370840">
                <a:tc>
                  <a:txBody>
                    <a:bodyPr/>
                    <a:lstStyle/>
                    <a:p>
                      <a:r>
                        <a:rPr kumimoji="1" lang="ja-JP" altLang="en-US" sz="1200" b="1" dirty="0"/>
                        <a:t>経済的、社会的および文化的権利に関する国際規約</a:t>
                      </a:r>
                    </a:p>
                  </a:txBody>
                  <a:tcPr/>
                </a:tc>
                <a:tc>
                  <a:txBody>
                    <a:bodyPr/>
                    <a:lstStyle/>
                    <a:p>
                      <a:pPr algn="ctr"/>
                      <a:r>
                        <a:rPr kumimoji="1" lang="en-US" altLang="ja-JP" sz="1200" b="1" dirty="0"/>
                        <a:t>1966</a:t>
                      </a:r>
                      <a:r>
                        <a:rPr kumimoji="1" lang="ja-JP" altLang="en-US" sz="1200" b="1" dirty="0"/>
                        <a:t>・</a:t>
                      </a:r>
                      <a:r>
                        <a:rPr kumimoji="1" lang="en-US" altLang="ja-JP" sz="1200" b="1" dirty="0"/>
                        <a:t>12</a:t>
                      </a:r>
                      <a:r>
                        <a:rPr kumimoji="1" lang="ja-JP" altLang="en-US" sz="1200" b="1" dirty="0"/>
                        <a:t>・</a:t>
                      </a:r>
                      <a:r>
                        <a:rPr kumimoji="1" lang="en-US" altLang="ja-JP" sz="1200" b="1" dirty="0"/>
                        <a:t>16</a:t>
                      </a:r>
                      <a:endParaRPr kumimoji="1" lang="ja-JP" altLang="en-US" sz="1200" b="1" dirty="0"/>
                    </a:p>
                  </a:txBody>
                  <a:tcPr/>
                </a:tc>
                <a:tc>
                  <a:txBody>
                    <a:bodyPr/>
                    <a:lstStyle/>
                    <a:p>
                      <a:pPr algn="ctr"/>
                      <a:r>
                        <a:rPr kumimoji="1" lang="en-US" altLang="ja-JP" sz="1200" b="1" dirty="0"/>
                        <a:t>1976</a:t>
                      </a:r>
                      <a:r>
                        <a:rPr kumimoji="1" lang="ja-JP" altLang="en-US" sz="1200" b="1" dirty="0"/>
                        <a:t>・</a:t>
                      </a:r>
                      <a:r>
                        <a:rPr kumimoji="1" lang="en-US" altLang="ja-JP" sz="1200" b="1" dirty="0"/>
                        <a:t>01</a:t>
                      </a:r>
                      <a:r>
                        <a:rPr kumimoji="1" lang="ja-JP" altLang="en-US" sz="1200" b="1" dirty="0"/>
                        <a:t>・</a:t>
                      </a:r>
                      <a:r>
                        <a:rPr kumimoji="1" lang="en-US" altLang="ja-JP" sz="1200" b="1" dirty="0"/>
                        <a:t>03</a:t>
                      </a:r>
                      <a:endParaRPr kumimoji="1" lang="ja-JP" altLang="en-US" sz="1200" b="1" dirty="0"/>
                    </a:p>
                  </a:txBody>
                  <a:tcPr/>
                </a:tc>
                <a:tc>
                  <a:txBody>
                    <a:bodyPr/>
                    <a:lstStyle/>
                    <a:p>
                      <a:pPr algn="ctr"/>
                      <a:r>
                        <a:rPr kumimoji="1" lang="en-US" altLang="ja-JP" sz="1200" b="1" dirty="0"/>
                        <a:t>162</a:t>
                      </a:r>
                      <a:endParaRPr kumimoji="1" lang="ja-JP" altLang="en-US" sz="1200" b="1" dirty="0"/>
                    </a:p>
                  </a:txBody>
                  <a:tcPr/>
                </a:tc>
                <a:tc>
                  <a:txBody>
                    <a:bodyPr/>
                    <a:lstStyle/>
                    <a:p>
                      <a:pPr algn="ctr"/>
                      <a:r>
                        <a:rPr kumimoji="1" lang="en-US" altLang="ja-JP" sz="1200" b="1" dirty="0"/>
                        <a:t>1979</a:t>
                      </a:r>
                      <a:r>
                        <a:rPr kumimoji="1" lang="ja-JP" altLang="en-US" sz="1200" b="1" dirty="0"/>
                        <a:t>・</a:t>
                      </a:r>
                      <a:r>
                        <a:rPr kumimoji="1" lang="en-US" altLang="ja-JP" sz="1200" b="1" dirty="0"/>
                        <a:t>06</a:t>
                      </a:r>
                      <a:r>
                        <a:rPr kumimoji="1" lang="ja-JP" altLang="en-US" sz="1200" b="1" dirty="0"/>
                        <a:t>・</a:t>
                      </a:r>
                      <a:r>
                        <a:rPr kumimoji="1" lang="en-US" altLang="ja-JP" sz="1200" b="1" dirty="0"/>
                        <a:t>21</a:t>
                      </a:r>
                      <a:endParaRPr kumimoji="1" lang="ja-JP" altLang="en-US" sz="1200" b="1" dirty="0"/>
                    </a:p>
                  </a:txBody>
                  <a:tcPr/>
                </a:tc>
                <a:extLst>
                  <a:ext uri="{0D108BD9-81ED-4DB2-BD59-A6C34878D82A}">
                    <a16:rowId xmlns:a16="http://schemas.microsoft.com/office/drawing/2014/main" val="3227522564"/>
                  </a:ext>
                </a:extLst>
              </a:tr>
              <a:tr h="370840">
                <a:tc>
                  <a:txBody>
                    <a:bodyPr/>
                    <a:lstStyle/>
                    <a:p>
                      <a:r>
                        <a:rPr kumimoji="1" lang="ja-JP" altLang="en-US" sz="1200" b="1" dirty="0"/>
                        <a:t>市民的および政治的権利に関する国際規約</a:t>
                      </a:r>
                    </a:p>
                  </a:txBody>
                  <a:tcPr/>
                </a:tc>
                <a:tc>
                  <a:txBody>
                    <a:bodyPr/>
                    <a:lstStyle/>
                    <a:p>
                      <a:pPr algn="ctr"/>
                      <a:r>
                        <a:rPr kumimoji="1" lang="en-US" altLang="ja-JP" sz="1200" b="1" dirty="0"/>
                        <a:t>1966</a:t>
                      </a:r>
                      <a:r>
                        <a:rPr kumimoji="1" lang="ja-JP" altLang="en-US" sz="1200" b="1" dirty="0"/>
                        <a:t>・</a:t>
                      </a:r>
                      <a:r>
                        <a:rPr kumimoji="1" lang="en-US" altLang="ja-JP" sz="1200" b="1" dirty="0"/>
                        <a:t>12</a:t>
                      </a:r>
                      <a:r>
                        <a:rPr kumimoji="1" lang="ja-JP" altLang="en-US" sz="1200" b="1" dirty="0"/>
                        <a:t>・</a:t>
                      </a:r>
                      <a:r>
                        <a:rPr kumimoji="1" lang="en-US" altLang="ja-JP" sz="1200" b="1" dirty="0"/>
                        <a:t>16</a:t>
                      </a:r>
                      <a:endParaRPr kumimoji="1" lang="ja-JP" altLang="en-US" sz="1200" b="1" dirty="0"/>
                    </a:p>
                  </a:txBody>
                  <a:tcPr/>
                </a:tc>
                <a:tc>
                  <a:txBody>
                    <a:bodyPr/>
                    <a:lstStyle/>
                    <a:p>
                      <a:pPr algn="ctr"/>
                      <a:r>
                        <a:rPr kumimoji="1" lang="en-US" altLang="ja-JP" sz="1200" b="1" dirty="0"/>
                        <a:t>1976</a:t>
                      </a:r>
                      <a:r>
                        <a:rPr kumimoji="1" lang="ja-JP" altLang="en-US" sz="1200" b="1" dirty="0"/>
                        <a:t>・</a:t>
                      </a:r>
                      <a:r>
                        <a:rPr kumimoji="1" lang="en-US" altLang="ja-JP" sz="1200" b="1" dirty="0"/>
                        <a:t>03</a:t>
                      </a:r>
                      <a:r>
                        <a:rPr kumimoji="1" lang="ja-JP" altLang="en-US" sz="1200" b="1" dirty="0"/>
                        <a:t>・</a:t>
                      </a:r>
                      <a:r>
                        <a:rPr kumimoji="1" lang="en-US" altLang="ja-JP" sz="1200" b="1" dirty="0"/>
                        <a:t>23</a:t>
                      </a:r>
                      <a:endParaRPr kumimoji="1" lang="ja-JP" altLang="en-US" sz="1200" b="1" dirty="0"/>
                    </a:p>
                  </a:txBody>
                  <a:tcPr/>
                </a:tc>
                <a:tc>
                  <a:txBody>
                    <a:bodyPr/>
                    <a:lstStyle/>
                    <a:p>
                      <a:pPr algn="ctr"/>
                      <a:r>
                        <a:rPr kumimoji="1" lang="en-US" altLang="ja-JP" sz="1200" b="1" dirty="0"/>
                        <a:t>168</a:t>
                      </a:r>
                      <a:endParaRPr kumimoji="1" lang="ja-JP" altLang="en-US" sz="12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a:t>1979</a:t>
                      </a:r>
                      <a:r>
                        <a:rPr kumimoji="1" lang="ja-JP" altLang="en-US" sz="1200" b="1" dirty="0"/>
                        <a:t>・</a:t>
                      </a:r>
                      <a:r>
                        <a:rPr kumimoji="1" lang="en-US" altLang="ja-JP" sz="1200" b="1" dirty="0"/>
                        <a:t>06</a:t>
                      </a:r>
                      <a:r>
                        <a:rPr kumimoji="1" lang="ja-JP" altLang="en-US" sz="1200" b="1" dirty="0"/>
                        <a:t>・</a:t>
                      </a:r>
                      <a:r>
                        <a:rPr kumimoji="1" lang="en-US" altLang="ja-JP" sz="1200" b="1" dirty="0"/>
                        <a:t>21</a:t>
                      </a:r>
                      <a:endParaRPr kumimoji="1" lang="ja-JP" altLang="en-US" sz="1200" b="1" dirty="0"/>
                    </a:p>
                    <a:p>
                      <a:pPr algn="ctr"/>
                      <a:endParaRPr kumimoji="1" lang="ja-JP" altLang="en-US" sz="1200" b="1" dirty="0"/>
                    </a:p>
                  </a:txBody>
                  <a:tcPr/>
                </a:tc>
                <a:extLst>
                  <a:ext uri="{0D108BD9-81ED-4DB2-BD59-A6C34878D82A}">
                    <a16:rowId xmlns:a16="http://schemas.microsoft.com/office/drawing/2014/main" val="2519058530"/>
                  </a:ext>
                </a:extLst>
              </a:tr>
              <a:tr h="370840">
                <a:tc>
                  <a:txBody>
                    <a:bodyPr/>
                    <a:lstStyle/>
                    <a:p>
                      <a:r>
                        <a:rPr kumimoji="1" lang="ja-JP" altLang="en-US" sz="1200" b="1" dirty="0"/>
                        <a:t>あらゆる形態の人種差別の撤廃に関する国際条約</a:t>
                      </a:r>
                    </a:p>
                  </a:txBody>
                  <a:tcPr/>
                </a:tc>
                <a:tc>
                  <a:txBody>
                    <a:bodyPr/>
                    <a:lstStyle/>
                    <a:p>
                      <a:pPr algn="ctr"/>
                      <a:r>
                        <a:rPr kumimoji="1" lang="en-US" altLang="ja-JP" sz="1200" b="1" dirty="0"/>
                        <a:t>1965</a:t>
                      </a:r>
                      <a:r>
                        <a:rPr kumimoji="1" lang="ja-JP" altLang="en-US" sz="1200" b="1" dirty="0"/>
                        <a:t>・</a:t>
                      </a:r>
                      <a:r>
                        <a:rPr kumimoji="1" lang="en-US" altLang="ja-JP" sz="1200" b="1" dirty="0"/>
                        <a:t>12</a:t>
                      </a:r>
                      <a:r>
                        <a:rPr kumimoji="1" lang="ja-JP" altLang="en-US" sz="1200" b="1" dirty="0"/>
                        <a:t>・</a:t>
                      </a:r>
                      <a:r>
                        <a:rPr kumimoji="1" lang="en-US" altLang="ja-JP" sz="1200" b="1" dirty="0"/>
                        <a:t>21</a:t>
                      </a:r>
                      <a:endParaRPr kumimoji="1" lang="ja-JP" altLang="en-US" sz="1200" b="1" dirty="0"/>
                    </a:p>
                  </a:txBody>
                  <a:tcPr/>
                </a:tc>
                <a:tc>
                  <a:txBody>
                    <a:bodyPr/>
                    <a:lstStyle/>
                    <a:p>
                      <a:pPr algn="ctr"/>
                      <a:r>
                        <a:rPr kumimoji="1" lang="en-US" altLang="ja-JP" sz="1200" b="1" dirty="0"/>
                        <a:t>1969</a:t>
                      </a:r>
                      <a:r>
                        <a:rPr kumimoji="1" lang="ja-JP" altLang="en-US" sz="1200" b="1" dirty="0"/>
                        <a:t>・</a:t>
                      </a:r>
                      <a:r>
                        <a:rPr kumimoji="1" lang="en-US" altLang="ja-JP" sz="1200" b="1" dirty="0"/>
                        <a:t>01</a:t>
                      </a:r>
                      <a:r>
                        <a:rPr kumimoji="1" lang="ja-JP" altLang="en-US" sz="1200" b="1" dirty="0"/>
                        <a:t>・</a:t>
                      </a:r>
                      <a:r>
                        <a:rPr kumimoji="1" lang="en-US" altLang="ja-JP" sz="1200" b="1" dirty="0"/>
                        <a:t>04</a:t>
                      </a:r>
                      <a:endParaRPr kumimoji="1" lang="ja-JP" altLang="en-US" sz="1200" b="1" dirty="0"/>
                    </a:p>
                  </a:txBody>
                  <a:tcPr/>
                </a:tc>
                <a:tc>
                  <a:txBody>
                    <a:bodyPr/>
                    <a:lstStyle/>
                    <a:p>
                      <a:pPr algn="ctr"/>
                      <a:r>
                        <a:rPr kumimoji="1" lang="en-US" altLang="ja-JP" sz="1200" b="1" dirty="0"/>
                        <a:t>177</a:t>
                      </a:r>
                      <a:endParaRPr kumimoji="1" lang="ja-JP" altLang="en-US" sz="1200" b="1" dirty="0"/>
                    </a:p>
                  </a:txBody>
                  <a:tcPr/>
                </a:tc>
                <a:tc>
                  <a:txBody>
                    <a:bodyPr/>
                    <a:lstStyle/>
                    <a:p>
                      <a:pPr algn="ctr"/>
                      <a:r>
                        <a:rPr kumimoji="1" lang="en-US" altLang="ja-JP" sz="1200" b="1" dirty="0"/>
                        <a:t>1995</a:t>
                      </a:r>
                      <a:r>
                        <a:rPr kumimoji="1" lang="ja-JP" altLang="en-US" sz="1200" b="1" dirty="0"/>
                        <a:t>・</a:t>
                      </a:r>
                      <a:r>
                        <a:rPr kumimoji="1" lang="en-US" altLang="ja-JP" sz="1200" b="1" dirty="0"/>
                        <a:t>12</a:t>
                      </a:r>
                      <a:r>
                        <a:rPr kumimoji="1" lang="ja-JP" altLang="en-US" sz="1200" b="1" dirty="0"/>
                        <a:t>・</a:t>
                      </a:r>
                      <a:r>
                        <a:rPr kumimoji="1" lang="en-US" altLang="ja-JP" sz="1200" b="1" dirty="0"/>
                        <a:t>15</a:t>
                      </a:r>
                      <a:endParaRPr kumimoji="1" lang="ja-JP" altLang="en-US" sz="1200" b="1" dirty="0"/>
                    </a:p>
                  </a:txBody>
                  <a:tcPr/>
                </a:tc>
                <a:extLst>
                  <a:ext uri="{0D108BD9-81ED-4DB2-BD59-A6C34878D82A}">
                    <a16:rowId xmlns:a16="http://schemas.microsoft.com/office/drawing/2014/main" val="2128542490"/>
                  </a:ext>
                </a:extLst>
              </a:tr>
              <a:tr h="370840">
                <a:tc>
                  <a:txBody>
                    <a:bodyPr/>
                    <a:lstStyle/>
                    <a:p>
                      <a:r>
                        <a:rPr kumimoji="1" lang="ja-JP" altLang="en-US" sz="1200" b="1" dirty="0"/>
                        <a:t>女性に対するあらゆる形態の差別の撤廃に関する条約</a:t>
                      </a:r>
                    </a:p>
                  </a:txBody>
                  <a:tcPr/>
                </a:tc>
                <a:tc>
                  <a:txBody>
                    <a:bodyPr/>
                    <a:lstStyle/>
                    <a:p>
                      <a:pPr algn="ctr"/>
                      <a:r>
                        <a:rPr kumimoji="1" lang="en-US" altLang="ja-JP" sz="1200" b="1" dirty="0"/>
                        <a:t>1979</a:t>
                      </a:r>
                      <a:r>
                        <a:rPr kumimoji="1" lang="ja-JP" altLang="en-US" sz="1200" b="1" dirty="0"/>
                        <a:t>・</a:t>
                      </a:r>
                      <a:r>
                        <a:rPr kumimoji="1" lang="en-US" altLang="ja-JP" sz="1200" b="1" dirty="0"/>
                        <a:t>12</a:t>
                      </a:r>
                      <a:r>
                        <a:rPr kumimoji="1" lang="ja-JP" altLang="en-US" sz="1200" b="1" dirty="0"/>
                        <a:t>・</a:t>
                      </a:r>
                      <a:r>
                        <a:rPr kumimoji="1" lang="en-US" altLang="ja-JP" sz="1200" b="1" dirty="0"/>
                        <a:t>18</a:t>
                      </a:r>
                      <a:endParaRPr kumimoji="1" lang="ja-JP" altLang="en-US" sz="1200" b="1" dirty="0"/>
                    </a:p>
                  </a:txBody>
                  <a:tcPr/>
                </a:tc>
                <a:tc>
                  <a:txBody>
                    <a:bodyPr/>
                    <a:lstStyle/>
                    <a:p>
                      <a:pPr algn="ctr"/>
                      <a:r>
                        <a:rPr kumimoji="1" lang="en-US" altLang="ja-JP" sz="1200" b="1" dirty="0"/>
                        <a:t>1981</a:t>
                      </a:r>
                      <a:r>
                        <a:rPr kumimoji="1" lang="ja-JP" altLang="en-US" sz="1200" b="1" dirty="0"/>
                        <a:t>・</a:t>
                      </a:r>
                      <a:r>
                        <a:rPr kumimoji="1" lang="en-US" altLang="ja-JP" sz="1200" b="1" dirty="0"/>
                        <a:t>09</a:t>
                      </a:r>
                      <a:r>
                        <a:rPr kumimoji="1" lang="ja-JP" altLang="en-US" sz="1200" b="1" dirty="0"/>
                        <a:t>・</a:t>
                      </a:r>
                      <a:r>
                        <a:rPr kumimoji="1" lang="en-US" altLang="ja-JP" sz="1200" b="1" dirty="0"/>
                        <a:t>03</a:t>
                      </a:r>
                      <a:endParaRPr kumimoji="1" lang="ja-JP" altLang="en-US" sz="1200" b="1" dirty="0"/>
                    </a:p>
                  </a:txBody>
                  <a:tcPr/>
                </a:tc>
                <a:tc>
                  <a:txBody>
                    <a:bodyPr/>
                    <a:lstStyle/>
                    <a:p>
                      <a:pPr algn="ctr"/>
                      <a:r>
                        <a:rPr kumimoji="1" lang="en-US" altLang="ja-JP" sz="1200" b="1" dirty="0"/>
                        <a:t>188</a:t>
                      </a:r>
                      <a:endParaRPr kumimoji="1" lang="ja-JP" altLang="en-US" sz="1200" b="1" dirty="0"/>
                    </a:p>
                  </a:txBody>
                  <a:tcPr/>
                </a:tc>
                <a:tc>
                  <a:txBody>
                    <a:bodyPr/>
                    <a:lstStyle/>
                    <a:p>
                      <a:pPr algn="ctr"/>
                      <a:r>
                        <a:rPr kumimoji="1" lang="en-US" altLang="ja-JP" sz="1200" b="1" dirty="0"/>
                        <a:t>1985</a:t>
                      </a:r>
                      <a:r>
                        <a:rPr kumimoji="1" lang="ja-JP" altLang="en-US" sz="1200" b="1" dirty="0"/>
                        <a:t>・</a:t>
                      </a:r>
                      <a:r>
                        <a:rPr kumimoji="1" lang="en-US" altLang="ja-JP" sz="1200" b="1" dirty="0"/>
                        <a:t>06</a:t>
                      </a:r>
                      <a:r>
                        <a:rPr kumimoji="1" lang="ja-JP" altLang="en-US" sz="1200" b="1" dirty="0"/>
                        <a:t>・</a:t>
                      </a:r>
                      <a:r>
                        <a:rPr kumimoji="1" lang="en-US" altLang="ja-JP" sz="1200" b="1" dirty="0"/>
                        <a:t>25</a:t>
                      </a:r>
                      <a:endParaRPr kumimoji="1" lang="ja-JP" altLang="en-US" sz="1200" b="1" dirty="0"/>
                    </a:p>
                  </a:txBody>
                  <a:tcPr/>
                </a:tc>
                <a:extLst>
                  <a:ext uri="{0D108BD9-81ED-4DB2-BD59-A6C34878D82A}">
                    <a16:rowId xmlns:a16="http://schemas.microsoft.com/office/drawing/2014/main" val="3435814378"/>
                  </a:ext>
                </a:extLst>
              </a:tr>
              <a:tr h="370840">
                <a:tc>
                  <a:txBody>
                    <a:bodyPr/>
                    <a:lstStyle/>
                    <a:p>
                      <a:r>
                        <a:rPr kumimoji="1" lang="ja-JP" altLang="en-US" sz="1200" b="1" dirty="0"/>
                        <a:t>人身売買および他人の買収からの搾取の禁止に関する条約</a:t>
                      </a:r>
                    </a:p>
                  </a:txBody>
                  <a:tcPr/>
                </a:tc>
                <a:tc>
                  <a:txBody>
                    <a:bodyPr/>
                    <a:lstStyle/>
                    <a:p>
                      <a:pPr algn="ctr"/>
                      <a:r>
                        <a:rPr kumimoji="1" lang="en-US" altLang="ja-JP" sz="1200" b="1" dirty="0"/>
                        <a:t>1949</a:t>
                      </a:r>
                      <a:r>
                        <a:rPr kumimoji="1" lang="ja-JP" altLang="en-US" sz="1200" b="1" dirty="0"/>
                        <a:t>・</a:t>
                      </a:r>
                      <a:r>
                        <a:rPr kumimoji="1" lang="en-US" altLang="ja-JP" sz="1200" b="1" dirty="0"/>
                        <a:t>12</a:t>
                      </a:r>
                      <a:r>
                        <a:rPr kumimoji="1" lang="ja-JP" altLang="en-US" sz="1200" b="1" dirty="0"/>
                        <a:t>・</a:t>
                      </a:r>
                      <a:r>
                        <a:rPr kumimoji="1" lang="en-US" altLang="ja-JP" sz="1200" b="1" dirty="0"/>
                        <a:t>02</a:t>
                      </a:r>
                      <a:endParaRPr kumimoji="1" lang="ja-JP" altLang="en-US" sz="1200" b="1" dirty="0"/>
                    </a:p>
                  </a:txBody>
                  <a:tcPr/>
                </a:tc>
                <a:tc>
                  <a:txBody>
                    <a:bodyPr/>
                    <a:lstStyle/>
                    <a:p>
                      <a:pPr algn="ctr"/>
                      <a:r>
                        <a:rPr kumimoji="1" lang="en-US" altLang="ja-JP" sz="1200" b="1" dirty="0"/>
                        <a:t>1951</a:t>
                      </a:r>
                      <a:r>
                        <a:rPr kumimoji="1" lang="ja-JP" altLang="en-US" sz="1200" b="1" dirty="0"/>
                        <a:t>・</a:t>
                      </a:r>
                      <a:r>
                        <a:rPr kumimoji="1" lang="en-US" altLang="ja-JP" sz="1200" b="1" dirty="0"/>
                        <a:t>07</a:t>
                      </a:r>
                      <a:r>
                        <a:rPr kumimoji="1" lang="ja-JP" altLang="en-US" sz="1200" b="1" dirty="0"/>
                        <a:t>・</a:t>
                      </a:r>
                      <a:r>
                        <a:rPr kumimoji="1" lang="en-US" altLang="ja-JP" sz="1200" b="1" dirty="0"/>
                        <a:t>25</a:t>
                      </a:r>
                      <a:endParaRPr kumimoji="1" lang="ja-JP" altLang="en-US" sz="1200" b="1" dirty="0"/>
                    </a:p>
                  </a:txBody>
                  <a:tcPr/>
                </a:tc>
                <a:tc>
                  <a:txBody>
                    <a:bodyPr/>
                    <a:lstStyle/>
                    <a:p>
                      <a:pPr algn="ctr"/>
                      <a:r>
                        <a:rPr kumimoji="1" lang="en-US" altLang="ja-JP" sz="1200" b="1" dirty="0"/>
                        <a:t>82</a:t>
                      </a:r>
                      <a:endParaRPr kumimoji="1" lang="ja-JP" altLang="en-US" sz="1200" b="1" dirty="0"/>
                    </a:p>
                  </a:txBody>
                  <a:tcPr/>
                </a:tc>
                <a:tc>
                  <a:txBody>
                    <a:bodyPr/>
                    <a:lstStyle/>
                    <a:p>
                      <a:pPr algn="ctr"/>
                      <a:r>
                        <a:rPr kumimoji="1" lang="en-US" altLang="ja-JP" sz="1200" b="1" dirty="0"/>
                        <a:t>1958</a:t>
                      </a:r>
                      <a:r>
                        <a:rPr kumimoji="1" lang="ja-JP" altLang="en-US" sz="1200" b="1" dirty="0"/>
                        <a:t>・</a:t>
                      </a:r>
                      <a:r>
                        <a:rPr kumimoji="1" lang="en-US" altLang="ja-JP" sz="1200" b="1" dirty="0"/>
                        <a:t>05</a:t>
                      </a:r>
                      <a:r>
                        <a:rPr kumimoji="1" lang="ja-JP" altLang="en-US" sz="1200" b="1" dirty="0"/>
                        <a:t>・</a:t>
                      </a:r>
                      <a:r>
                        <a:rPr kumimoji="1" lang="en-US" altLang="ja-JP" sz="1200" b="1" dirty="0"/>
                        <a:t>01</a:t>
                      </a:r>
                      <a:endParaRPr kumimoji="1" lang="ja-JP" altLang="en-US" sz="1200" b="1" dirty="0"/>
                    </a:p>
                  </a:txBody>
                  <a:tcPr/>
                </a:tc>
                <a:extLst>
                  <a:ext uri="{0D108BD9-81ED-4DB2-BD59-A6C34878D82A}">
                    <a16:rowId xmlns:a16="http://schemas.microsoft.com/office/drawing/2014/main" val="1886885146"/>
                  </a:ext>
                </a:extLst>
              </a:tr>
              <a:tr h="370840">
                <a:tc>
                  <a:txBody>
                    <a:bodyPr/>
                    <a:lstStyle/>
                    <a:p>
                      <a:r>
                        <a:rPr kumimoji="1" lang="ja-JP" altLang="en-US" sz="1200" b="1" dirty="0"/>
                        <a:t>難民の地位に関する条約</a:t>
                      </a:r>
                    </a:p>
                  </a:txBody>
                  <a:tcPr/>
                </a:tc>
                <a:tc>
                  <a:txBody>
                    <a:bodyPr/>
                    <a:lstStyle/>
                    <a:p>
                      <a:pPr algn="ctr"/>
                      <a:r>
                        <a:rPr kumimoji="1" lang="en-US" altLang="ja-JP" sz="1200" b="1" dirty="0"/>
                        <a:t>1951</a:t>
                      </a:r>
                      <a:r>
                        <a:rPr kumimoji="1" lang="ja-JP" altLang="en-US" sz="1200" b="1" dirty="0"/>
                        <a:t>・</a:t>
                      </a:r>
                      <a:r>
                        <a:rPr kumimoji="1" lang="en-US" altLang="ja-JP" sz="1200" b="1" dirty="0"/>
                        <a:t>07</a:t>
                      </a:r>
                      <a:r>
                        <a:rPr kumimoji="1" lang="ja-JP" altLang="en-US" sz="1200" b="1" dirty="0"/>
                        <a:t>・</a:t>
                      </a:r>
                      <a:r>
                        <a:rPr kumimoji="1" lang="en-US" altLang="ja-JP" sz="1200" b="1" dirty="0"/>
                        <a:t>28</a:t>
                      </a:r>
                      <a:endParaRPr kumimoji="1" lang="ja-JP" altLang="en-US" sz="1200" b="1" dirty="0"/>
                    </a:p>
                  </a:txBody>
                  <a:tcPr/>
                </a:tc>
                <a:tc>
                  <a:txBody>
                    <a:bodyPr/>
                    <a:lstStyle/>
                    <a:p>
                      <a:pPr algn="ctr"/>
                      <a:r>
                        <a:rPr kumimoji="1" lang="en-US" altLang="ja-JP" sz="1200" b="1" dirty="0"/>
                        <a:t>1954</a:t>
                      </a:r>
                      <a:r>
                        <a:rPr kumimoji="1" lang="ja-JP" altLang="en-US" sz="1200" b="1" dirty="0"/>
                        <a:t>・</a:t>
                      </a:r>
                      <a:r>
                        <a:rPr kumimoji="1" lang="en-US" altLang="ja-JP" sz="1200" b="1" dirty="0"/>
                        <a:t>04</a:t>
                      </a:r>
                      <a:r>
                        <a:rPr kumimoji="1" lang="ja-JP" altLang="en-US" sz="1200" b="1" dirty="0"/>
                        <a:t>・</a:t>
                      </a:r>
                      <a:r>
                        <a:rPr kumimoji="1" lang="en-US" altLang="ja-JP" sz="1200" b="1" dirty="0"/>
                        <a:t>22</a:t>
                      </a:r>
                      <a:endParaRPr kumimoji="1" lang="ja-JP" altLang="en-US" sz="1200" b="1" dirty="0"/>
                    </a:p>
                  </a:txBody>
                  <a:tcPr/>
                </a:tc>
                <a:tc>
                  <a:txBody>
                    <a:bodyPr/>
                    <a:lstStyle/>
                    <a:p>
                      <a:pPr algn="ctr"/>
                      <a:r>
                        <a:rPr kumimoji="1" lang="en-US" altLang="ja-JP" sz="1200" b="1" dirty="0"/>
                        <a:t>145</a:t>
                      </a:r>
                      <a:endParaRPr kumimoji="1" lang="ja-JP" altLang="en-US" sz="1200" b="1" dirty="0"/>
                    </a:p>
                  </a:txBody>
                  <a:tcPr/>
                </a:tc>
                <a:tc>
                  <a:txBody>
                    <a:bodyPr/>
                    <a:lstStyle/>
                    <a:p>
                      <a:pPr algn="ctr"/>
                      <a:r>
                        <a:rPr kumimoji="1" lang="en-US" altLang="ja-JP" sz="1200" b="1" dirty="0"/>
                        <a:t>1981</a:t>
                      </a:r>
                      <a:r>
                        <a:rPr kumimoji="1" lang="ja-JP" altLang="en-US" sz="1200" b="1" dirty="0"/>
                        <a:t>・</a:t>
                      </a:r>
                      <a:r>
                        <a:rPr kumimoji="1" lang="en-US" altLang="ja-JP" sz="1200" b="1" dirty="0"/>
                        <a:t>10</a:t>
                      </a:r>
                      <a:r>
                        <a:rPr kumimoji="1" lang="ja-JP" altLang="en-US" sz="1200" b="1" dirty="0"/>
                        <a:t>・</a:t>
                      </a:r>
                      <a:r>
                        <a:rPr kumimoji="1" lang="en-US" altLang="ja-JP" sz="1200" b="1" dirty="0"/>
                        <a:t>03</a:t>
                      </a:r>
                      <a:endParaRPr kumimoji="1" lang="ja-JP" altLang="en-US" sz="1200" b="1" dirty="0"/>
                    </a:p>
                  </a:txBody>
                  <a:tcPr/>
                </a:tc>
                <a:extLst>
                  <a:ext uri="{0D108BD9-81ED-4DB2-BD59-A6C34878D82A}">
                    <a16:rowId xmlns:a16="http://schemas.microsoft.com/office/drawing/2014/main" val="528812221"/>
                  </a:ext>
                </a:extLst>
              </a:tr>
              <a:tr h="370840">
                <a:tc>
                  <a:txBody>
                    <a:bodyPr/>
                    <a:lstStyle/>
                    <a:p>
                      <a:r>
                        <a:rPr kumimoji="1" lang="ja-JP" altLang="en-US" sz="1200" b="1" dirty="0"/>
                        <a:t>難民の地位に関する議定書</a:t>
                      </a:r>
                    </a:p>
                  </a:txBody>
                  <a:tcPr/>
                </a:tc>
                <a:tc>
                  <a:txBody>
                    <a:bodyPr/>
                    <a:lstStyle/>
                    <a:p>
                      <a:pPr algn="ctr"/>
                      <a:r>
                        <a:rPr kumimoji="1" lang="en-US" altLang="ja-JP" sz="1200" b="1" dirty="0"/>
                        <a:t>1967</a:t>
                      </a:r>
                      <a:r>
                        <a:rPr kumimoji="1" lang="ja-JP" altLang="en-US" sz="1200" b="1" dirty="0"/>
                        <a:t>・</a:t>
                      </a:r>
                      <a:r>
                        <a:rPr kumimoji="1" lang="en-US" altLang="ja-JP" sz="1200" b="1" dirty="0"/>
                        <a:t>01</a:t>
                      </a:r>
                      <a:r>
                        <a:rPr kumimoji="1" lang="ja-JP" altLang="en-US" sz="1200" b="1" dirty="0"/>
                        <a:t>・</a:t>
                      </a:r>
                      <a:r>
                        <a:rPr kumimoji="1" lang="en-US" altLang="ja-JP" sz="1200" b="1" dirty="0"/>
                        <a:t>31</a:t>
                      </a:r>
                      <a:endParaRPr kumimoji="1" lang="ja-JP" altLang="en-US" sz="1200" b="1" dirty="0"/>
                    </a:p>
                  </a:txBody>
                  <a:tcPr/>
                </a:tc>
                <a:tc>
                  <a:txBody>
                    <a:bodyPr/>
                    <a:lstStyle/>
                    <a:p>
                      <a:pPr algn="ctr"/>
                      <a:r>
                        <a:rPr kumimoji="1" lang="en-US" altLang="ja-JP" sz="1200" b="1" dirty="0"/>
                        <a:t>1967</a:t>
                      </a:r>
                      <a:r>
                        <a:rPr kumimoji="1" lang="ja-JP" altLang="en-US" sz="1200" b="1" dirty="0"/>
                        <a:t>・</a:t>
                      </a:r>
                      <a:r>
                        <a:rPr kumimoji="1" lang="en-US" altLang="ja-JP" sz="1200" b="1" dirty="0"/>
                        <a:t>10</a:t>
                      </a:r>
                      <a:r>
                        <a:rPr kumimoji="1" lang="ja-JP" altLang="en-US" sz="1200" b="1" dirty="0"/>
                        <a:t>・</a:t>
                      </a:r>
                      <a:r>
                        <a:rPr kumimoji="1" lang="en-US" altLang="ja-JP" sz="1200" b="1" dirty="0"/>
                        <a:t>04</a:t>
                      </a:r>
                      <a:endParaRPr kumimoji="1" lang="ja-JP" altLang="en-US" sz="1200" b="1" dirty="0"/>
                    </a:p>
                  </a:txBody>
                  <a:tcPr/>
                </a:tc>
                <a:tc>
                  <a:txBody>
                    <a:bodyPr/>
                    <a:lstStyle/>
                    <a:p>
                      <a:pPr algn="ctr"/>
                      <a:r>
                        <a:rPr kumimoji="1" lang="en-US" altLang="ja-JP" sz="1200" b="1" dirty="0"/>
                        <a:t>146</a:t>
                      </a:r>
                      <a:endParaRPr kumimoji="1" lang="ja-JP" altLang="en-US" sz="1200" b="1" dirty="0"/>
                    </a:p>
                  </a:txBody>
                  <a:tcPr/>
                </a:tc>
                <a:tc>
                  <a:txBody>
                    <a:bodyPr/>
                    <a:lstStyle/>
                    <a:p>
                      <a:pPr algn="ctr"/>
                      <a:r>
                        <a:rPr kumimoji="1" lang="en-US" altLang="ja-JP" sz="1200" b="1" dirty="0"/>
                        <a:t>1982</a:t>
                      </a:r>
                      <a:r>
                        <a:rPr kumimoji="1" lang="ja-JP" altLang="en-US" sz="1200" b="1" dirty="0"/>
                        <a:t>・</a:t>
                      </a:r>
                      <a:r>
                        <a:rPr kumimoji="1" lang="en-US" altLang="ja-JP" sz="1200" b="1" dirty="0"/>
                        <a:t>01</a:t>
                      </a:r>
                      <a:r>
                        <a:rPr kumimoji="1" lang="ja-JP" altLang="en-US" sz="1200" b="1" dirty="0"/>
                        <a:t>・</a:t>
                      </a:r>
                      <a:r>
                        <a:rPr kumimoji="1" lang="en-US" altLang="ja-JP" sz="1200" b="1" dirty="0"/>
                        <a:t>01</a:t>
                      </a:r>
                      <a:endParaRPr kumimoji="1" lang="ja-JP" altLang="en-US" sz="1200" b="1" dirty="0"/>
                    </a:p>
                  </a:txBody>
                  <a:tcPr/>
                </a:tc>
                <a:extLst>
                  <a:ext uri="{0D108BD9-81ED-4DB2-BD59-A6C34878D82A}">
                    <a16:rowId xmlns:a16="http://schemas.microsoft.com/office/drawing/2014/main" val="631872424"/>
                  </a:ext>
                </a:extLst>
              </a:tr>
              <a:tr h="370840">
                <a:tc>
                  <a:txBody>
                    <a:bodyPr/>
                    <a:lstStyle/>
                    <a:p>
                      <a:r>
                        <a:rPr kumimoji="1" lang="ja-JP" altLang="en-US" sz="1200" b="1" dirty="0"/>
                        <a:t>婦人の参政権に関する条約</a:t>
                      </a:r>
                    </a:p>
                  </a:txBody>
                  <a:tcPr/>
                </a:tc>
                <a:tc>
                  <a:txBody>
                    <a:bodyPr/>
                    <a:lstStyle/>
                    <a:p>
                      <a:pPr algn="ctr"/>
                      <a:r>
                        <a:rPr kumimoji="1" lang="en-US" altLang="ja-JP" sz="1200" b="1" dirty="0"/>
                        <a:t>1953</a:t>
                      </a:r>
                      <a:r>
                        <a:rPr kumimoji="1" lang="ja-JP" altLang="en-US" sz="1200" b="1" dirty="0"/>
                        <a:t>・</a:t>
                      </a:r>
                      <a:r>
                        <a:rPr kumimoji="1" lang="en-US" altLang="ja-JP" sz="1200" b="1" dirty="0"/>
                        <a:t>03</a:t>
                      </a:r>
                      <a:r>
                        <a:rPr kumimoji="1" lang="ja-JP" altLang="en-US" sz="1200" b="1" dirty="0"/>
                        <a:t>・</a:t>
                      </a:r>
                      <a:r>
                        <a:rPr kumimoji="1" lang="en-US" altLang="ja-JP" sz="1200" b="1" dirty="0"/>
                        <a:t>31</a:t>
                      </a:r>
                      <a:endParaRPr kumimoji="1" lang="ja-JP" altLang="en-US" sz="1200" b="1" dirty="0"/>
                    </a:p>
                  </a:txBody>
                  <a:tcPr/>
                </a:tc>
                <a:tc>
                  <a:txBody>
                    <a:bodyPr/>
                    <a:lstStyle/>
                    <a:p>
                      <a:pPr algn="ctr"/>
                      <a:r>
                        <a:rPr kumimoji="1" lang="en-US" altLang="ja-JP" sz="1200" b="1" dirty="0"/>
                        <a:t>1954</a:t>
                      </a:r>
                      <a:r>
                        <a:rPr kumimoji="1" lang="ja-JP" altLang="en-US" sz="1200" b="1" dirty="0"/>
                        <a:t>・</a:t>
                      </a:r>
                      <a:r>
                        <a:rPr kumimoji="1" lang="en-US" altLang="ja-JP" sz="1200" b="1" dirty="0"/>
                        <a:t>07</a:t>
                      </a:r>
                      <a:r>
                        <a:rPr kumimoji="1" lang="ja-JP" altLang="en-US" sz="1200" b="1" dirty="0"/>
                        <a:t>・</a:t>
                      </a:r>
                      <a:r>
                        <a:rPr kumimoji="1" lang="en-US" altLang="ja-JP" sz="1200" b="1" dirty="0"/>
                        <a:t>07</a:t>
                      </a:r>
                      <a:endParaRPr kumimoji="1" lang="ja-JP" altLang="en-US" sz="1200" b="1" dirty="0"/>
                    </a:p>
                  </a:txBody>
                  <a:tcPr/>
                </a:tc>
                <a:tc>
                  <a:txBody>
                    <a:bodyPr/>
                    <a:lstStyle/>
                    <a:p>
                      <a:pPr algn="ctr"/>
                      <a:r>
                        <a:rPr kumimoji="1" lang="en-US" altLang="ja-JP" sz="1200" b="1" dirty="0"/>
                        <a:t>122</a:t>
                      </a:r>
                      <a:endParaRPr kumimoji="1" lang="ja-JP" altLang="en-US" sz="1200" b="1" dirty="0"/>
                    </a:p>
                  </a:txBody>
                  <a:tcPr/>
                </a:tc>
                <a:tc>
                  <a:txBody>
                    <a:bodyPr/>
                    <a:lstStyle/>
                    <a:p>
                      <a:pPr algn="ctr"/>
                      <a:r>
                        <a:rPr kumimoji="1" lang="en-US" altLang="ja-JP" sz="1200" b="1" dirty="0"/>
                        <a:t>1955</a:t>
                      </a:r>
                      <a:r>
                        <a:rPr kumimoji="1" lang="ja-JP" altLang="en-US" sz="1200" b="1" dirty="0"/>
                        <a:t>・</a:t>
                      </a:r>
                      <a:r>
                        <a:rPr kumimoji="1" lang="en-US" altLang="ja-JP" sz="1200" b="1" dirty="0"/>
                        <a:t>07</a:t>
                      </a:r>
                      <a:r>
                        <a:rPr kumimoji="1" lang="ja-JP" altLang="en-US" sz="1200" b="1" dirty="0"/>
                        <a:t>・</a:t>
                      </a:r>
                      <a:r>
                        <a:rPr kumimoji="1" lang="en-US" altLang="ja-JP" sz="1200" b="1" dirty="0"/>
                        <a:t>13</a:t>
                      </a:r>
                      <a:endParaRPr kumimoji="1" lang="ja-JP" altLang="en-US" sz="1200" b="1" dirty="0"/>
                    </a:p>
                  </a:txBody>
                  <a:tcPr/>
                </a:tc>
                <a:extLst>
                  <a:ext uri="{0D108BD9-81ED-4DB2-BD59-A6C34878D82A}">
                    <a16:rowId xmlns:a16="http://schemas.microsoft.com/office/drawing/2014/main" val="1460735911"/>
                  </a:ext>
                </a:extLst>
              </a:tr>
              <a:tr h="370840">
                <a:tc>
                  <a:txBody>
                    <a:bodyPr/>
                    <a:lstStyle/>
                    <a:p>
                      <a:r>
                        <a:rPr kumimoji="1" lang="ja-JP" altLang="en-US" sz="1200" b="1" dirty="0"/>
                        <a:t>拷問およびその他の残虐な、非人道的なまたは品位を傷つける取扱いまたは刑罰に関する条約</a:t>
                      </a:r>
                    </a:p>
                  </a:txBody>
                  <a:tcPr/>
                </a:tc>
                <a:tc>
                  <a:txBody>
                    <a:bodyPr/>
                    <a:lstStyle/>
                    <a:p>
                      <a:pPr algn="ctr"/>
                      <a:r>
                        <a:rPr kumimoji="1" lang="en-US" altLang="ja-JP" sz="1200" b="1" dirty="0"/>
                        <a:t>1984</a:t>
                      </a:r>
                      <a:r>
                        <a:rPr kumimoji="1" lang="ja-JP" altLang="en-US" sz="1200" b="1" dirty="0"/>
                        <a:t>・</a:t>
                      </a:r>
                      <a:r>
                        <a:rPr kumimoji="1" lang="en-US" altLang="ja-JP" sz="1200" b="1" dirty="0"/>
                        <a:t>12</a:t>
                      </a:r>
                      <a:r>
                        <a:rPr kumimoji="1" lang="ja-JP" altLang="en-US" sz="1200" b="1" dirty="0"/>
                        <a:t>・</a:t>
                      </a:r>
                      <a:r>
                        <a:rPr kumimoji="1" lang="en-US" altLang="ja-JP" sz="1200" b="1" dirty="0"/>
                        <a:t>10</a:t>
                      </a:r>
                      <a:endParaRPr kumimoji="1" lang="ja-JP" altLang="en-US" sz="1200" b="1" dirty="0"/>
                    </a:p>
                  </a:txBody>
                  <a:tcPr/>
                </a:tc>
                <a:tc>
                  <a:txBody>
                    <a:bodyPr/>
                    <a:lstStyle/>
                    <a:p>
                      <a:pPr algn="ctr"/>
                      <a:r>
                        <a:rPr kumimoji="1" lang="en-US" altLang="ja-JP" sz="1200" b="1" dirty="0"/>
                        <a:t>1987</a:t>
                      </a:r>
                      <a:r>
                        <a:rPr kumimoji="1" lang="ja-JP" altLang="en-US" sz="1200" b="1" dirty="0"/>
                        <a:t>・</a:t>
                      </a:r>
                      <a:r>
                        <a:rPr kumimoji="1" lang="en-US" altLang="ja-JP" sz="1200" b="1" dirty="0"/>
                        <a:t>06</a:t>
                      </a:r>
                      <a:r>
                        <a:rPr kumimoji="1" lang="ja-JP" altLang="en-US" sz="1200" b="1" dirty="0"/>
                        <a:t>・</a:t>
                      </a:r>
                      <a:r>
                        <a:rPr kumimoji="1" lang="en-US" altLang="ja-JP" sz="1200" b="1" dirty="0"/>
                        <a:t>26</a:t>
                      </a:r>
                      <a:endParaRPr kumimoji="1" lang="ja-JP" altLang="en-US" sz="1200" b="1" dirty="0"/>
                    </a:p>
                  </a:txBody>
                  <a:tcPr/>
                </a:tc>
                <a:tc>
                  <a:txBody>
                    <a:bodyPr/>
                    <a:lstStyle/>
                    <a:p>
                      <a:pPr algn="ctr"/>
                      <a:r>
                        <a:rPr kumimoji="1" lang="en-US" altLang="ja-JP" sz="1200" b="1" dirty="0"/>
                        <a:t>155</a:t>
                      </a:r>
                      <a:endParaRPr kumimoji="1" lang="ja-JP" altLang="en-US" sz="1200" b="1" dirty="0"/>
                    </a:p>
                  </a:txBody>
                  <a:tcPr/>
                </a:tc>
                <a:tc>
                  <a:txBody>
                    <a:bodyPr/>
                    <a:lstStyle/>
                    <a:p>
                      <a:pPr algn="ctr"/>
                      <a:r>
                        <a:rPr kumimoji="1" lang="en-US" altLang="ja-JP" sz="1200" b="1" dirty="0"/>
                        <a:t>1999</a:t>
                      </a:r>
                      <a:r>
                        <a:rPr kumimoji="1" lang="ja-JP" altLang="en-US" sz="1200" b="1" dirty="0"/>
                        <a:t>・</a:t>
                      </a:r>
                      <a:r>
                        <a:rPr kumimoji="1" lang="en-US" altLang="ja-JP" sz="1200" b="1" dirty="0"/>
                        <a:t>06</a:t>
                      </a:r>
                      <a:r>
                        <a:rPr kumimoji="1" lang="ja-JP" altLang="en-US" sz="1200" b="1" dirty="0"/>
                        <a:t>・</a:t>
                      </a:r>
                      <a:r>
                        <a:rPr kumimoji="1" lang="en-US" altLang="ja-JP" sz="1200" b="1" dirty="0"/>
                        <a:t>29</a:t>
                      </a:r>
                      <a:endParaRPr kumimoji="1" lang="ja-JP" altLang="en-US" sz="1200" b="1" dirty="0"/>
                    </a:p>
                  </a:txBody>
                  <a:tcPr/>
                </a:tc>
                <a:extLst>
                  <a:ext uri="{0D108BD9-81ED-4DB2-BD59-A6C34878D82A}">
                    <a16:rowId xmlns:a16="http://schemas.microsoft.com/office/drawing/2014/main" val="143223352"/>
                  </a:ext>
                </a:extLst>
              </a:tr>
              <a:tr h="370840">
                <a:tc>
                  <a:txBody>
                    <a:bodyPr/>
                    <a:lstStyle/>
                    <a:p>
                      <a:r>
                        <a:rPr kumimoji="1" lang="ja-JP" altLang="en-US" sz="1200" b="1" dirty="0"/>
                        <a:t>子どもの権利に関する条約</a:t>
                      </a:r>
                    </a:p>
                  </a:txBody>
                  <a:tcPr/>
                </a:tc>
                <a:tc>
                  <a:txBody>
                    <a:bodyPr/>
                    <a:lstStyle/>
                    <a:p>
                      <a:pPr algn="ctr"/>
                      <a:r>
                        <a:rPr kumimoji="1" lang="en-US" altLang="ja-JP" sz="1200" b="1" dirty="0"/>
                        <a:t>1989</a:t>
                      </a:r>
                      <a:r>
                        <a:rPr kumimoji="1" lang="ja-JP" altLang="en-US" sz="1200" b="1" dirty="0"/>
                        <a:t>・</a:t>
                      </a:r>
                      <a:r>
                        <a:rPr kumimoji="1" lang="en-US" altLang="ja-JP" sz="1200" b="1" dirty="0"/>
                        <a:t>11</a:t>
                      </a:r>
                      <a:r>
                        <a:rPr kumimoji="1" lang="ja-JP" altLang="en-US" sz="1200" b="1" dirty="0"/>
                        <a:t>・</a:t>
                      </a:r>
                      <a:r>
                        <a:rPr kumimoji="1" lang="en-US" altLang="ja-JP" sz="1200" b="1" dirty="0"/>
                        <a:t>20</a:t>
                      </a:r>
                      <a:endParaRPr kumimoji="1" lang="ja-JP" altLang="en-US" sz="1200" b="1" dirty="0"/>
                    </a:p>
                  </a:txBody>
                  <a:tcPr/>
                </a:tc>
                <a:tc>
                  <a:txBody>
                    <a:bodyPr/>
                    <a:lstStyle/>
                    <a:p>
                      <a:pPr algn="ctr"/>
                      <a:r>
                        <a:rPr kumimoji="1" lang="en-US" altLang="ja-JP" sz="1200" b="1" dirty="0"/>
                        <a:t>1990</a:t>
                      </a:r>
                      <a:r>
                        <a:rPr kumimoji="1" lang="ja-JP" altLang="en-US" sz="1200" b="1" dirty="0"/>
                        <a:t>・</a:t>
                      </a:r>
                      <a:r>
                        <a:rPr kumimoji="1" lang="en-US" altLang="ja-JP" sz="1200" b="1" dirty="0"/>
                        <a:t>09</a:t>
                      </a:r>
                      <a:r>
                        <a:rPr kumimoji="1" lang="ja-JP" altLang="en-US" sz="1200" b="1" dirty="0"/>
                        <a:t>・</a:t>
                      </a:r>
                      <a:r>
                        <a:rPr kumimoji="1" lang="en-US" altLang="ja-JP" sz="1200" b="1" dirty="0"/>
                        <a:t>02</a:t>
                      </a:r>
                      <a:endParaRPr kumimoji="1" lang="ja-JP" altLang="en-US" sz="1200" b="1" dirty="0"/>
                    </a:p>
                  </a:txBody>
                  <a:tcPr/>
                </a:tc>
                <a:tc>
                  <a:txBody>
                    <a:bodyPr/>
                    <a:lstStyle/>
                    <a:p>
                      <a:pPr algn="ctr"/>
                      <a:r>
                        <a:rPr kumimoji="1" lang="en-US" altLang="ja-JP" sz="1200" b="1" dirty="0"/>
                        <a:t>194</a:t>
                      </a:r>
                      <a:endParaRPr kumimoji="1" lang="ja-JP" altLang="en-US" sz="1200" b="1" dirty="0"/>
                    </a:p>
                  </a:txBody>
                  <a:tcPr/>
                </a:tc>
                <a:tc>
                  <a:txBody>
                    <a:bodyPr/>
                    <a:lstStyle/>
                    <a:p>
                      <a:pPr algn="ctr"/>
                      <a:r>
                        <a:rPr kumimoji="1" lang="en-US" altLang="ja-JP" sz="1200" b="1" dirty="0"/>
                        <a:t>1994</a:t>
                      </a:r>
                      <a:r>
                        <a:rPr kumimoji="1" lang="ja-JP" altLang="en-US" sz="1200" b="1" dirty="0"/>
                        <a:t>・</a:t>
                      </a:r>
                      <a:r>
                        <a:rPr kumimoji="1" lang="en-US" altLang="ja-JP" sz="1200" b="1" dirty="0"/>
                        <a:t>04</a:t>
                      </a:r>
                      <a:r>
                        <a:rPr kumimoji="1" lang="ja-JP" altLang="en-US" sz="1200" b="1" dirty="0"/>
                        <a:t>・</a:t>
                      </a:r>
                      <a:r>
                        <a:rPr kumimoji="1" lang="en-US" altLang="ja-JP" sz="1200" b="1" dirty="0"/>
                        <a:t>22</a:t>
                      </a:r>
                      <a:endParaRPr kumimoji="1" lang="ja-JP" altLang="en-US" sz="1200" b="1" dirty="0"/>
                    </a:p>
                  </a:txBody>
                  <a:tcPr/>
                </a:tc>
                <a:extLst>
                  <a:ext uri="{0D108BD9-81ED-4DB2-BD59-A6C34878D82A}">
                    <a16:rowId xmlns:a16="http://schemas.microsoft.com/office/drawing/2014/main" val="2145076766"/>
                  </a:ext>
                </a:extLst>
              </a:tr>
              <a:tr h="370840">
                <a:tc>
                  <a:txBody>
                    <a:bodyPr/>
                    <a:lstStyle/>
                    <a:p>
                      <a:r>
                        <a:rPr kumimoji="1" lang="ja-JP" altLang="en-US" sz="1200" b="1" dirty="0"/>
                        <a:t>武力紛争における子どもの関与に関する選択議定書</a:t>
                      </a:r>
                    </a:p>
                  </a:txBody>
                  <a:tcPr/>
                </a:tc>
                <a:tc>
                  <a:txBody>
                    <a:bodyPr/>
                    <a:lstStyle/>
                    <a:p>
                      <a:pPr algn="ctr"/>
                      <a:r>
                        <a:rPr kumimoji="1" lang="en-US" altLang="ja-JP" sz="1200" b="1" dirty="0"/>
                        <a:t>2000</a:t>
                      </a:r>
                      <a:r>
                        <a:rPr kumimoji="1" lang="ja-JP" altLang="en-US" sz="1200" b="1" dirty="0"/>
                        <a:t>・</a:t>
                      </a:r>
                      <a:r>
                        <a:rPr kumimoji="1" lang="en-US" altLang="ja-JP" sz="1200" b="1" dirty="0"/>
                        <a:t>05</a:t>
                      </a:r>
                      <a:r>
                        <a:rPr kumimoji="1" lang="ja-JP" altLang="en-US" sz="1200" b="1" dirty="0"/>
                        <a:t>・</a:t>
                      </a:r>
                      <a:r>
                        <a:rPr kumimoji="1" lang="en-US" altLang="ja-JP" sz="1200" b="1" dirty="0"/>
                        <a:t>25</a:t>
                      </a:r>
                      <a:endParaRPr kumimoji="1" lang="ja-JP" altLang="en-US" sz="1200" b="1" dirty="0"/>
                    </a:p>
                  </a:txBody>
                  <a:tcPr/>
                </a:tc>
                <a:tc>
                  <a:txBody>
                    <a:bodyPr/>
                    <a:lstStyle/>
                    <a:p>
                      <a:pPr algn="ctr"/>
                      <a:r>
                        <a:rPr kumimoji="1" lang="en-US" altLang="ja-JP" sz="1200" b="1" dirty="0"/>
                        <a:t>2002</a:t>
                      </a:r>
                      <a:r>
                        <a:rPr kumimoji="1" lang="ja-JP" altLang="en-US" sz="1200" b="1" dirty="0"/>
                        <a:t>・</a:t>
                      </a:r>
                      <a:r>
                        <a:rPr kumimoji="1" lang="en-US" altLang="ja-JP" sz="1200" b="1" dirty="0"/>
                        <a:t>02</a:t>
                      </a:r>
                      <a:r>
                        <a:rPr kumimoji="1" lang="ja-JP" altLang="en-US" sz="1200" b="1" dirty="0"/>
                        <a:t>・</a:t>
                      </a:r>
                      <a:r>
                        <a:rPr kumimoji="1" lang="en-US" altLang="ja-JP" sz="1200" b="1" dirty="0"/>
                        <a:t>12</a:t>
                      </a:r>
                      <a:endParaRPr kumimoji="1" lang="ja-JP" altLang="en-US" sz="1200" b="1" dirty="0"/>
                    </a:p>
                  </a:txBody>
                  <a:tcPr/>
                </a:tc>
                <a:tc>
                  <a:txBody>
                    <a:bodyPr/>
                    <a:lstStyle/>
                    <a:p>
                      <a:pPr algn="ctr"/>
                      <a:r>
                        <a:rPr kumimoji="1" lang="en-US" altLang="ja-JP" sz="1200" b="1" dirty="0"/>
                        <a:t>156</a:t>
                      </a:r>
                      <a:endParaRPr kumimoji="1" lang="ja-JP" altLang="en-US" sz="1200" b="1" dirty="0"/>
                    </a:p>
                  </a:txBody>
                  <a:tcPr/>
                </a:tc>
                <a:tc>
                  <a:txBody>
                    <a:bodyPr/>
                    <a:lstStyle/>
                    <a:p>
                      <a:pPr algn="ctr"/>
                      <a:r>
                        <a:rPr kumimoji="1" lang="en-US" altLang="ja-JP" sz="1200" b="1" dirty="0"/>
                        <a:t>2004</a:t>
                      </a:r>
                      <a:r>
                        <a:rPr kumimoji="1" lang="ja-JP" altLang="en-US" sz="1200" b="1" dirty="0"/>
                        <a:t>・</a:t>
                      </a:r>
                      <a:r>
                        <a:rPr kumimoji="1" lang="en-US" altLang="ja-JP" sz="1200" b="1" dirty="0"/>
                        <a:t>08</a:t>
                      </a:r>
                      <a:r>
                        <a:rPr kumimoji="1" lang="ja-JP" altLang="en-US" sz="1200" b="1" dirty="0"/>
                        <a:t>・</a:t>
                      </a:r>
                      <a:r>
                        <a:rPr kumimoji="1" lang="en-US" altLang="ja-JP" sz="1200" b="1" dirty="0"/>
                        <a:t>02</a:t>
                      </a:r>
                      <a:endParaRPr kumimoji="1" lang="ja-JP" altLang="en-US" sz="1200" b="1" dirty="0"/>
                    </a:p>
                  </a:txBody>
                  <a:tcPr/>
                </a:tc>
                <a:extLst>
                  <a:ext uri="{0D108BD9-81ED-4DB2-BD59-A6C34878D82A}">
                    <a16:rowId xmlns:a16="http://schemas.microsoft.com/office/drawing/2014/main" val="3302546678"/>
                  </a:ext>
                </a:extLst>
              </a:tr>
              <a:tr h="370840">
                <a:tc>
                  <a:txBody>
                    <a:bodyPr/>
                    <a:lstStyle/>
                    <a:p>
                      <a:r>
                        <a:rPr kumimoji="1" lang="ja-JP" altLang="en-US" sz="1200" b="1" dirty="0"/>
                        <a:t>児童売買、児童売春および児童ポルノに関する選択議定書</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a:t>2000</a:t>
                      </a:r>
                      <a:r>
                        <a:rPr kumimoji="1" lang="ja-JP" altLang="en-US" sz="1200" b="1" dirty="0"/>
                        <a:t>・</a:t>
                      </a:r>
                      <a:r>
                        <a:rPr kumimoji="1" lang="en-US" altLang="ja-JP" sz="1200" b="1" dirty="0"/>
                        <a:t>05</a:t>
                      </a:r>
                      <a:r>
                        <a:rPr kumimoji="1" lang="ja-JP" altLang="en-US" sz="1200" b="1" dirty="0"/>
                        <a:t>・</a:t>
                      </a:r>
                      <a:r>
                        <a:rPr kumimoji="1" lang="en-US" altLang="ja-JP" sz="1200" b="1" dirty="0"/>
                        <a:t>25</a:t>
                      </a:r>
                      <a:endParaRPr kumimoji="1" lang="ja-JP" altLang="en-US" sz="1200" b="1" dirty="0"/>
                    </a:p>
                    <a:p>
                      <a:pPr algn="ctr"/>
                      <a:endParaRPr kumimoji="1" lang="ja-JP" altLang="en-US" sz="1200" b="1" dirty="0"/>
                    </a:p>
                  </a:txBody>
                  <a:tcPr/>
                </a:tc>
                <a:tc>
                  <a:txBody>
                    <a:bodyPr/>
                    <a:lstStyle/>
                    <a:p>
                      <a:pPr algn="ctr"/>
                      <a:r>
                        <a:rPr kumimoji="1" lang="en-US" altLang="ja-JP" sz="1200" b="1" dirty="0"/>
                        <a:t>2002</a:t>
                      </a:r>
                      <a:r>
                        <a:rPr kumimoji="1" lang="ja-JP" altLang="en-US" sz="1200" b="1" dirty="0"/>
                        <a:t>・</a:t>
                      </a:r>
                      <a:r>
                        <a:rPr kumimoji="1" lang="en-US" altLang="ja-JP" sz="1200" b="1" dirty="0"/>
                        <a:t>01</a:t>
                      </a:r>
                      <a:r>
                        <a:rPr kumimoji="1" lang="ja-JP" altLang="en-US" sz="1200" b="1" dirty="0"/>
                        <a:t>・</a:t>
                      </a:r>
                      <a:r>
                        <a:rPr kumimoji="1" lang="en-US" altLang="ja-JP" sz="1200" b="1" dirty="0"/>
                        <a:t>18</a:t>
                      </a:r>
                      <a:endParaRPr kumimoji="1" lang="ja-JP" altLang="en-US" sz="1200" b="1" dirty="0"/>
                    </a:p>
                  </a:txBody>
                  <a:tcPr/>
                </a:tc>
                <a:tc>
                  <a:txBody>
                    <a:bodyPr/>
                    <a:lstStyle/>
                    <a:p>
                      <a:pPr algn="ctr"/>
                      <a:r>
                        <a:rPr kumimoji="1" lang="en-US" altLang="ja-JP" sz="1200" b="1" dirty="0"/>
                        <a:t>167</a:t>
                      </a:r>
                      <a:endParaRPr kumimoji="1" lang="ja-JP" altLang="en-US" sz="1200" b="1" dirty="0"/>
                    </a:p>
                  </a:txBody>
                  <a:tcPr/>
                </a:tc>
                <a:tc>
                  <a:txBody>
                    <a:bodyPr/>
                    <a:lstStyle/>
                    <a:p>
                      <a:pPr algn="ctr"/>
                      <a:r>
                        <a:rPr kumimoji="1" lang="en-US" altLang="ja-JP" sz="1200" b="1" dirty="0"/>
                        <a:t>2005</a:t>
                      </a:r>
                      <a:r>
                        <a:rPr kumimoji="1" lang="ja-JP" altLang="en-US" sz="1200" b="1" dirty="0"/>
                        <a:t>・</a:t>
                      </a:r>
                      <a:r>
                        <a:rPr kumimoji="1" lang="en-US" altLang="ja-JP" sz="1200" b="1" dirty="0"/>
                        <a:t>01</a:t>
                      </a:r>
                      <a:r>
                        <a:rPr kumimoji="1" lang="ja-JP" altLang="en-US" sz="1200" b="1" dirty="0"/>
                        <a:t>・</a:t>
                      </a:r>
                      <a:r>
                        <a:rPr kumimoji="1" lang="en-US" altLang="ja-JP" sz="1200" b="1" dirty="0"/>
                        <a:t>24</a:t>
                      </a:r>
                      <a:endParaRPr kumimoji="1" lang="ja-JP" altLang="en-US" sz="1200" b="1" dirty="0"/>
                    </a:p>
                  </a:txBody>
                  <a:tcPr/>
                </a:tc>
                <a:extLst>
                  <a:ext uri="{0D108BD9-81ED-4DB2-BD59-A6C34878D82A}">
                    <a16:rowId xmlns:a16="http://schemas.microsoft.com/office/drawing/2014/main" val="3546010293"/>
                  </a:ext>
                </a:extLst>
              </a:tr>
              <a:tr h="370840">
                <a:tc>
                  <a:txBody>
                    <a:bodyPr/>
                    <a:lstStyle/>
                    <a:p>
                      <a:r>
                        <a:rPr kumimoji="1" lang="ja-JP" altLang="en-US" sz="1200" b="1" dirty="0"/>
                        <a:t>障がい者の権利条約</a:t>
                      </a:r>
                    </a:p>
                  </a:txBody>
                  <a:tcPr/>
                </a:tc>
                <a:tc>
                  <a:txBody>
                    <a:bodyPr/>
                    <a:lstStyle/>
                    <a:p>
                      <a:pPr algn="ctr"/>
                      <a:r>
                        <a:rPr kumimoji="1" lang="en-US" altLang="ja-JP" sz="1200" b="1" dirty="0"/>
                        <a:t>2006</a:t>
                      </a:r>
                      <a:r>
                        <a:rPr kumimoji="1" lang="ja-JP" altLang="en-US" sz="1200" b="1" dirty="0"/>
                        <a:t>・</a:t>
                      </a:r>
                      <a:r>
                        <a:rPr kumimoji="1" lang="en-US" altLang="ja-JP" sz="1200" b="1" dirty="0"/>
                        <a:t>12</a:t>
                      </a:r>
                      <a:r>
                        <a:rPr kumimoji="1" lang="ja-JP" altLang="en-US" sz="1200" b="1" dirty="0"/>
                        <a:t>・</a:t>
                      </a:r>
                      <a:r>
                        <a:rPr kumimoji="1" lang="en-US" altLang="ja-JP" sz="1200" b="1" dirty="0"/>
                        <a:t>13</a:t>
                      </a:r>
                      <a:endParaRPr kumimoji="1" lang="ja-JP" altLang="en-US" sz="1200" b="1" dirty="0"/>
                    </a:p>
                  </a:txBody>
                  <a:tcPr/>
                </a:tc>
                <a:tc>
                  <a:txBody>
                    <a:bodyPr/>
                    <a:lstStyle/>
                    <a:p>
                      <a:pPr algn="ctr"/>
                      <a:r>
                        <a:rPr kumimoji="1" lang="en-US" altLang="ja-JP" sz="1200" b="1" dirty="0"/>
                        <a:t>2008</a:t>
                      </a:r>
                      <a:r>
                        <a:rPr kumimoji="1" lang="ja-JP" altLang="en-US" sz="1200" b="1" dirty="0"/>
                        <a:t>・</a:t>
                      </a:r>
                      <a:r>
                        <a:rPr kumimoji="1" lang="en-US" altLang="ja-JP" sz="1200" b="1" dirty="0"/>
                        <a:t>05</a:t>
                      </a:r>
                      <a:r>
                        <a:rPr kumimoji="1" lang="ja-JP" altLang="en-US" sz="1200" b="1" dirty="0"/>
                        <a:t>・</a:t>
                      </a:r>
                      <a:r>
                        <a:rPr kumimoji="1" lang="en-US" altLang="ja-JP" sz="1200" b="1" dirty="0"/>
                        <a:t>03</a:t>
                      </a:r>
                      <a:endParaRPr kumimoji="1" lang="ja-JP" altLang="en-US" sz="1200" b="1" dirty="0"/>
                    </a:p>
                  </a:txBody>
                  <a:tcPr/>
                </a:tc>
                <a:tc>
                  <a:txBody>
                    <a:bodyPr/>
                    <a:lstStyle/>
                    <a:p>
                      <a:pPr algn="ctr"/>
                      <a:r>
                        <a:rPr kumimoji="1" lang="en-US" altLang="ja-JP" sz="1200" b="1" dirty="0"/>
                        <a:t>147</a:t>
                      </a:r>
                      <a:endParaRPr kumimoji="1" lang="ja-JP" altLang="en-US" sz="1200" b="1" dirty="0"/>
                    </a:p>
                  </a:txBody>
                  <a:tcPr/>
                </a:tc>
                <a:tc>
                  <a:txBody>
                    <a:bodyPr/>
                    <a:lstStyle/>
                    <a:p>
                      <a:pPr algn="ctr"/>
                      <a:r>
                        <a:rPr kumimoji="1" lang="en-US" altLang="ja-JP" sz="1200" b="1" dirty="0"/>
                        <a:t>2014</a:t>
                      </a:r>
                      <a:r>
                        <a:rPr kumimoji="1" lang="ja-JP" altLang="en-US" sz="1200" b="1" dirty="0"/>
                        <a:t>・１・</a:t>
                      </a:r>
                      <a:r>
                        <a:rPr kumimoji="1" lang="en-US" altLang="ja-JP" sz="1200" b="1" dirty="0"/>
                        <a:t>20</a:t>
                      </a:r>
                      <a:endParaRPr kumimoji="1" lang="ja-JP" altLang="en-US" sz="1200" b="1" dirty="0"/>
                    </a:p>
                  </a:txBody>
                  <a:tcPr/>
                </a:tc>
                <a:extLst>
                  <a:ext uri="{0D108BD9-81ED-4DB2-BD59-A6C34878D82A}">
                    <a16:rowId xmlns:a16="http://schemas.microsoft.com/office/drawing/2014/main" val="830749389"/>
                  </a:ext>
                </a:extLst>
              </a:tr>
              <a:tr h="370840">
                <a:tc>
                  <a:txBody>
                    <a:bodyPr/>
                    <a:lstStyle/>
                    <a:p>
                      <a:r>
                        <a:rPr kumimoji="1" lang="ja-JP" altLang="en-US" sz="1200" b="1" dirty="0"/>
                        <a:t>強制失踪からのすべての者の保護に関する国際条約</a:t>
                      </a:r>
                    </a:p>
                  </a:txBody>
                  <a:tcPr/>
                </a:tc>
                <a:tc>
                  <a:txBody>
                    <a:bodyPr/>
                    <a:lstStyle/>
                    <a:p>
                      <a:pPr algn="ctr"/>
                      <a:r>
                        <a:rPr kumimoji="1" lang="en-US" altLang="ja-JP" sz="1200" b="1" dirty="0"/>
                        <a:t>2006</a:t>
                      </a:r>
                      <a:r>
                        <a:rPr kumimoji="1" lang="ja-JP" altLang="en-US" sz="1200" b="1" dirty="0"/>
                        <a:t>・</a:t>
                      </a:r>
                      <a:r>
                        <a:rPr kumimoji="1" lang="en-US" altLang="ja-JP" sz="1200" b="1" dirty="0"/>
                        <a:t>12</a:t>
                      </a:r>
                      <a:r>
                        <a:rPr kumimoji="1" lang="ja-JP" altLang="en-US" sz="1200" b="1" dirty="0"/>
                        <a:t>・</a:t>
                      </a:r>
                      <a:r>
                        <a:rPr kumimoji="1" lang="en-US" altLang="ja-JP" sz="1200" b="1" dirty="0"/>
                        <a:t>20</a:t>
                      </a:r>
                      <a:endParaRPr kumimoji="1" lang="ja-JP" altLang="en-US" sz="1200" b="1" dirty="0"/>
                    </a:p>
                  </a:txBody>
                  <a:tcPr/>
                </a:tc>
                <a:tc>
                  <a:txBody>
                    <a:bodyPr/>
                    <a:lstStyle/>
                    <a:p>
                      <a:pPr algn="ctr"/>
                      <a:r>
                        <a:rPr kumimoji="1" lang="en-US" altLang="ja-JP" sz="1200" b="1" dirty="0"/>
                        <a:t>2010</a:t>
                      </a:r>
                      <a:r>
                        <a:rPr kumimoji="1" lang="ja-JP" altLang="en-US" sz="1200" b="1" dirty="0"/>
                        <a:t>・</a:t>
                      </a:r>
                      <a:r>
                        <a:rPr kumimoji="1" lang="en-US" altLang="ja-JP" sz="1200" b="1" dirty="0"/>
                        <a:t>12</a:t>
                      </a:r>
                      <a:r>
                        <a:rPr kumimoji="1" lang="ja-JP" altLang="en-US" sz="1200" b="1" dirty="0"/>
                        <a:t>・</a:t>
                      </a:r>
                      <a:r>
                        <a:rPr kumimoji="1" lang="en-US" altLang="ja-JP" sz="1200" b="1" dirty="0"/>
                        <a:t>23</a:t>
                      </a:r>
                      <a:endParaRPr kumimoji="1" lang="ja-JP" altLang="en-US" sz="1200" b="1" dirty="0"/>
                    </a:p>
                  </a:txBody>
                  <a:tcPr/>
                </a:tc>
                <a:tc>
                  <a:txBody>
                    <a:bodyPr/>
                    <a:lstStyle/>
                    <a:p>
                      <a:pPr algn="ctr"/>
                      <a:r>
                        <a:rPr kumimoji="1" lang="en-US" altLang="ja-JP" sz="1200" b="1" dirty="0"/>
                        <a:t>42</a:t>
                      </a:r>
                      <a:endParaRPr kumimoji="1" lang="ja-JP" altLang="en-US" sz="1200" b="1" dirty="0"/>
                    </a:p>
                  </a:txBody>
                  <a:tcPr/>
                </a:tc>
                <a:tc>
                  <a:txBody>
                    <a:bodyPr/>
                    <a:lstStyle/>
                    <a:p>
                      <a:pPr algn="ctr"/>
                      <a:r>
                        <a:rPr kumimoji="1" lang="en-US" altLang="ja-JP" sz="1200" b="1" dirty="0"/>
                        <a:t>2009</a:t>
                      </a:r>
                      <a:r>
                        <a:rPr kumimoji="1" lang="ja-JP" altLang="en-US" sz="1200" b="1" dirty="0"/>
                        <a:t>・７・</a:t>
                      </a:r>
                      <a:r>
                        <a:rPr kumimoji="1" lang="en-US" altLang="ja-JP" sz="1200" b="1" dirty="0"/>
                        <a:t>23</a:t>
                      </a:r>
                      <a:endParaRPr kumimoji="1" lang="ja-JP" altLang="en-US" sz="1200" b="1" dirty="0"/>
                    </a:p>
                  </a:txBody>
                  <a:tcPr/>
                </a:tc>
                <a:extLst>
                  <a:ext uri="{0D108BD9-81ED-4DB2-BD59-A6C34878D82A}">
                    <a16:rowId xmlns:a16="http://schemas.microsoft.com/office/drawing/2014/main" val="4011454635"/>
                  </a:ext>
                </a:extLst>
              </a:tr>
            </a:tbl>
          </a:graphicData>
        </a:graphic>
      </p:graphicFrame>
    </p:spTree>
    <p:extLst>
      <p:ext uri="{BB962C8B-B14F-4D97-AF65-F5344CB8AC3E}">
        <p14:creationId xmlns:p14="http://schemas.microsoft.com/office/powerpoint/2010/main" val="3277838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64459" y="933186"/>
            <a:ext cx="11663082"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「法の支配」（</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rule of law</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）とは、「人」のによつ支配（君主による恣意的な支配）ではなく、国家権力を正義に適う「法」で拘束することによって、国民の権利・自由を保障しようとするもので、英米法に由来する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類似するものに、ドイツで発達してきた「法治国家」（</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Rechtstaat</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）があるが、これには、国家作用の形成または手続を示すに過ぎないとの批判があった⇒これは、形式的な法治国家という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第二次世界大戦後、法律の内容的正統性も要求する実質的な法治国家に対する思想が主流となり、今日では、法の支配とほぼ同義と捉えられるようになった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明治憲法の時代に日本に形式的な法治国家が導入されたが、日本国憲法は、法の支配＝実質的な法治国家を取り入れていることが明らかである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ちなみに、法の支配＝実質的な法治国家における「法」という概念は、基本的に「憲法」を意味しており、「憲法の最高法規性」という考え方に直接つながる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467394" y="308958"/>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法の支配と法治国家</a:t>
            </a:r>
            <a:endParaRPr lang="ja-JP" altLang="en-US" sz="2000" b="1" dirty="0">
              <a:solidFill>
                <a:srgbClr val="FF0000"/>
              </a:solidFill>
            </a:endParaRPr>
          </a:p>
        </p:txBody>
      </p:sp>
    </p:spTree>
    <p:extLst>
      <p:ext uri="{BB962C8B-B14F-4D97-AF65-F5344CB8AC3E}">
        <p14:creationId xmlns:p14="http://schemas.microsoft.com/office/powerpoint/2010/main" val="41228956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50684</TotalTime>
  <Words>3659</Words>
  <Application>Microsoft Office PowerPoint</Application>
  <PresentationFormat>ワイド画面</PresentationFormat>
  <Paragraphs>191</Paragraphs>
  <Slides>17</Slides>
  <Notes>17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游ゴシック Light</vt:lpstr>
      <vt:lpstr>游明朝</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Pedriza Luis</dc:creator>
  <cp:lastModifiedBy>Luis Pedriza</cp:lastModifiedBy>
  <cp:revision>87</cp:revision>
  <dcterms:created xsi:type="dcterms:W3CDTF">2023-03-15T07:27:50Z</dcterms:created>
  <dcterms:modified xsi:type="dcterms:W3CDTF">2023-11-09T08:42:41Z</dcterms:modified>
</cp:coreProperties>
</file>