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88" r:id="rId2"/>
    <p:sldId id="292" r:id="rId3"/>
    <p:sldId id="366" r:id="rId4"/>
    <p:sldId id="369" r:id="rId5"/>
    <p:sldId id="360" r:id="rId6"/>
    <p:sldId id="370" r:id="rId7"/>
    <p:sldId id="371" r:id="rId8"/>
    <p:sldId id="361" r:id="rId9"/>
    <p:sldId id="362" r:id="rId10"/>
    <p:sldId id="372" r:id="rId11"/>
    <p:sldId id="363" r:id="rId12"/>
    <p:sldId id="373" r:id="rId13"/>
    <p:sldId id="340" r:id="rId14"/>
    <p:sldId id="374" r:id="rId15"/>
    <p:sldId id="355" r:id="rId16"/>
    <p:sldId id="375" r:id="rId17"/>
    <p:sldId id="376" r:id="rId18"/>
    <p:sldId id="364" r:id="rId19"/>
    <p:sldId id="377"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184" autoAdjust="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31A51-D0E1-4DB1-9186-9F2DCA640417}" type="datetimeFigureOut">
              <a:rPr kumimoji="1" lang="ja-JP" altLang="en-US" smtClean="0"/>
              <a:t>2023/11/8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B3F364-0BEE-4912-AF66-3203F889F45B}" type="slidenum">
              <a:rPr kumimoji="1" lang="ja-JP" altLang="en-US" smtClean="0"/>
              <a:t>‹#›</a:t>
            </a:fld>
            <a:endParaRPr kumimoji="1" lang="ja-JP" altLang="en-US"/>
          </a:p>
        </p:txBody>
      </p:sp>
    </p:spTree>
    <p:extLst>
      <p:ext uri="{BB962C8B-B14F-4D97-AF65-F5344CB8AC3E}">
        <p14:creationId xmlns:p14="http://schemas.microsoft.com/office/powerpoint/2010/main" val="16285368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a:t>
            </a:fld>
            <a:endParaRPr kumimoji="1" lang="ja-JP" altLang="en-US"/>
          </a:p>
        </p:txBody>
      </p:sp>
    </p:spTree>
    <p:extLst>
      <p:ext uri="{BB962C8B-B14F-4D97-AF65-F5344CB8AC3E}">
        <p14:creationId xmlns:p14="http://schemas.microsoft.com/office/powerpoint/2010/main" val="1622655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10</a:t>
            </a:fld>
            <a:endParaRPr kumimoji="1" lang="ja-JP" altLang="en-US"/>
          </a:p>
        </p:txBody>
      </p:sp>
    </p:spTree>
    <p:extLst>
      <p:ext uri="{BB962C8B-B14F-4D97-AF65-F5344CB8AC3E}">
        <p14:creationId xmlns:p14="http://schemas.microsoft.com/office/powerpoint/2010/main" val="1692333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11</a:t>
            </a:fld>
            <a:endParaRPr kumimoji="1" lang="ja-JP" altLang="en-US"/>
          </a:p>
        </p:txBody>
      </p:sp>
    </p:spTree>
    <p:extLst>
      <p:ext uri="{BB962C8B-B14F-4D97-AF65-F5344CB8AC3E}">
        <p14:creationId xmlns:p14="http://schemas.microsoft.com/office/powerpoint/2010/main" val="3159277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12</a:t>
            </a:fld>
            <a:endParaRPr kumimoji="1" lang="ja-JP" altLang="en-US"/>
          </a:p>
        </p:txBody>
      </p:sp>
    </p:spTree>
    <p:extLst>
      <p:ext uri="{BB962C8B-B14F-4D97-AF65-F5344CB8AC3E}">
        <p14:creationId xmlns:p14="http://schemas.microsoft.com/office/powerpoint/2010/main" val="3442446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13</a:t>
            </a:fld>
            <a:endParaRPr kumimoji="1" lang="ja-JP" altLang="en-US"/>
          </a:p>
        </p:txBody>
      </p:sp>
    </p:spTree>
    <p:extLst>
      <p:ext uri="{BB962C8B-B14F-4D97-AF65-F5344CB8AC3E}">
        <p14:creationId xmlns:p14="http://schemas.microsoft.com/office/powerpoint/2010/main" val="1058629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14</a:t>
            </a:fld>
            <a:endParaRPr kumimoji="1" lang="ja-JP" altLang="en-US"/>
          </a:p>
        </p:txBody>
      </p:sp>
    </p:spTree>
    <p:extLst>
      <p:ext uri="{BB962C8B-B14F-4D97-AF65-F5344CB8AC3E}">
        <p14:creationId xmlns:p14="http://schemas.microsoft.com/office/powerpoint/2010/main" val="3474025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15</a:t>
            </a:fld>
            <a:endParaRPr kumimoji="1" lang="ja-JP" altLang="en-US"/>
          </a:p>
        </p:txBody>
      </p:sp>
    </p:spTree>
    <p:extLst>
      <p:ext uri="{BB962C8B-B14F-4D97-AF65-F5344CB8AC3E}">
        <p14:creationId xmlns:p14="http://schemas.microsoft.com/office/powerpoint/2010/main" val="1856888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16</a:t>
            </a:fld>
            <a:endParaRPr kumimoji="1" lang="ja-JP" altLang="en-US"/>
          </a:p>
        </p:txBody>
      </p:sp>
    </p:spTree>
    <p:extLst>
      <p:ext uri="{BB962C8B-B14F-4D97-AF65-F5344CB8AC3E}">
        <p14:creationId xmlns:p14="http://schemas.microsoft.com/office/powerpoint/2010/main" val="65804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17</a:t>
            </a:fld>
            <a:endParaRPr kumimoji="1" lang="ja-JP" altLang="en-US"/>
          </a:p>
        </p:txBody>
      </p:sp>
    </p:spTree>
    <p:extLst>
      <p:ext uri="{BB962C8B-B14F-4D97-AF65-F5344CB8AC3E}">
        <p14:creationId xmlns:p14="http://schemas.microsoft.com/office/powerpoint/2010/main" val="3018947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18</a:t>
            </a:fld>
            <a:endParaRPr kumimoji="1" lang="ja-JP" altLang="en-US"/>
          </a:p>
        </p:txBody>
      </p:sp>
    </p:spTree>
    <p:extLst>
      <p:ext uri="{BB962C8B-B14F-4D97-AF65-F5344CB8AC3E}">
        <p14:creationId xmlns:p14="http://schemas.microsoft.com/office/powerpoint/2010/main" val="1703687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19</a:t>
            </a:fld>
            <a:endParaRPr kumimoji="1" lang="ja-JP" altLang="en-US"/>
          </a:p>
        </p:txBody>
      </p:sp>
    </p:spTree>
    <p:extLst>
      <p:ext uri="{BB962C8B-B14F-4D97-AF65-F5344CB8AC3E}">
        <p14:creationId xmlns:p14="http://schemas.microsoft.com/office/powerpoint/2010/main" val="3388179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2</a:t>
            </a:fld>
            <a:endParaRPr kumimoji="1" lang="ja-JP" altLang="en-US"/>
          </a:p>
        </p:txBody>
      </p:sp>
    </p:spTree>
    <p:extLst>
      <p:ext uri="{BB962C8B-B14F-4D97-AF65-F5344CB8AC3E}">
        <p14:creationId xmlns:p14="http://schemas.microsoft.com/office/powerpoint/2010/main" val="3194775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3</a:t>
            </a:fld>
            <a:endParaRPr kumimoji="1" lang="ja-JP" altLang="en-US"/>
          </a:p>
        </p:txBody>
      </p:sp>
    </p:spTree>
    <p:extLst>
      <p:ext uri="{BB962C8B-B14F-4D97-AF65-F5344CB8AC3E}">
        <p14:creationId xmlns:p14="http://schemas.microsoft.com/office/powerpoint/2010/main" val="479011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4</a:t>
            </a:fld>
            <a:endParaRPr kumimoji="1" lang="ja-JP" altLang="en-US"/>
          </a:p>
        </p:txBody>
      </p:sp>
    </p:spTree>
    <p:extLst>
      <p:ext uri="{BB962C8B-B14F-4D97-AF65-F5344CB8AC3E}">
        <p14:creationId xmlns:p14="http://schemas.microsoft.com/office/powerpoint/2010/main" val="2062453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5</a:t>
            </a:fld>
            <a:endParaRPr kumimoji="1" lang="ja-JP" altLang="en-US"/>
          </a:p>
        </p:txBody>
      </p:sp>
    </p:spTree>
    <p:extLst>
      <p:ext uri="{BB962C8B-B14F-4D97-AF65-F5344CB8AC3E}">
        <p14:creationId xmlns:p14="http://schemas.microsoft.com/office/powerpoint/2010/main" val="2319445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6</a:t>
            </a:fld>
            <a:endParaRPr kumimoji="1" lang="ja-JP" altLang="en-US"/>
          </a:p>
        </p:txBody>
      </p:sp>
    </p:spTree>
    <p:extLst>
      <p:ext uri="{BB962C8B-B14F-4D97-AF65-F5344CB8AC3E}">
        <p14:creationId xmlns:p14="http://schemas.microsoft.com/office/powerpoint/2010/main" val="3288615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7</a:t>
            </a:fld>
            <a:endParaRPr kumimoji="1" lang="ja-JP" altLang="en-US"/>
          </a:p>
        </p:txBody>
      </p:sp>
    </p:spTree>
    <p:extLst>
      <p:ext uri="{BB962C8B-B14F-4D97-AF65-F5344CB8AC3E}">
        <p14:creationId xmlns:p14="http://schemas.microsoft.com/office/powerpoint/2010/main" val="923381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8</a:t>
            </a:fld>
            <a:endParaRPr kumimoji="1" lang="ja-JP" altLang="en-US"/>
          </a:p>
        </p:txBody>
      </p:sp>
    </p:spTree>
    <p:extLst>
      <p:ext uri="{BB962C8B-B14F-4D97-AF65-F5344CB8AC3E}">
        <p14:creationId xmlns:p14="http://schemas.microsoft.com/office/powerpoint/2010/main" val="825992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7B3F364-0BEE-4912-AF66-3203F889F45B}" type="slidenum">
              <a:rPr kumimoji="1" lang="ja-JP" altLang="en-US" smtClean="0"/>
              <a:t>9</a:t>
            </a:fld>
            <a:endParaRPr kumimoji="1" lang="ja-JP" altLang="en-US"/>
          </a:p>
        </p:txBody>
      </p:sp>
    </p:spTree>
    <p:extLst>
      <p:ext uri="{BB962C8B-B14F-4D97-AF65-F5344CB8AC3E}">
        <p14:creationId xmlns:p14="http://schemas.microsoft.com/office/powerpoint/2010/main" val="214985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A7A546-E232-C75D-ED7E-0092AD6CA0E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D510CEA-4502-8E1B-D8FD-13D8B93F5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EFE6A0-7CF5-BCFD-EA1A-B5DA87BEDD72}"/>
              </a:ext>
            </a:extLst>
          </p:cNvPr>
          <p:cNvSpPr>
            <a:spLocks noGrp="1"/>
          </p:cNvSpPr>
          <p:nvPr>
            <p:ph type="dt" sz="half" idx="10"/>
          </p:nvPr>
        </p:nvSpPr>
        <p:spPr/>
        <p:txBody>
          <a:bodyPr/>
          <a:lstStyle/>
          <a:p>
            <a:fld id="{48ADB3B1-3126-4024-A829-99B749DD8D14}" type="datetimeFigureOut">
              <a:rPr kumimoji="1" lang="ja-JP" altLang="en-US" smtClean="0"/>
              <a:t>2023/11/8</a:t>
            </a:fld>
            <a:endParaRPr kumimoji="1" lang="ja-JP" altLang="en-US"/>
          </a:p>
        </p:txBody>
      </p:sp>
      <p:sp>
        <p:nvSpPr>
          <p:cNvPr id="5" name="フッター プレースホルダー 4">
            <a:extLst>
              <a:ext uri="{FF2B5EF4-FFF2-40B4-BE49-F238E27FC236}">
                <a16:creationId xmlns:a16="http://schemas.microsoft.com/office/drawing/2014/main" id="{34140FCB-DC3E-5F01-1946-90F5245917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EF95A61-C850-1E52-FC65-C4E50E81D0CE}"/>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2846112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CD76A2-69B3-21E4-C52C-DB7547BE64E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3682E8C-8AD4-7960-36AE-112C4F149F9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ED20A1-41A8-437A-14AB-EE1FF9E3BB16}"/>
              </a:ext>
            </a:extLst>
          </p:cNvPr>
          <p:cNvSpPr>
            <a:spLocks noGrp="1"/>
          </p:cNvSpPr>
          <p:nvPr>
            <p:ph type="dt" sz="half" idx="10"/>
          </p:nvPr>
        </p:nvSpPr>
        <p:spPr/>
        <p:txBody>
          <a:bodyPr/>
          <a:lstStyle/>
          <a:p>
            <a:fld id="{48ADB3B1-3126-4024-A829-99B749DD8D14}" type="datetimeFigureOut">
              <a:rPr kumimoji="1" lang="ja-JP" altLang="en-US" smtClean="0"/>
              <a:t>2023/11/8</a:t>
            </a:fld>
            <a:endParaRPr kumimoji="1" lang="ja-JP" altLang="en-US"/>
          </a:p>
        </p:txBody>
      </p:sp>
      <p:sp>
        <p:nvSpPr>
          <p:cNvPr id="5" name="フッター プレースホルダー 4">
            <a:extLst>
              <a:ext uri="{FF2B5EF4-FFF2-40B4-BE49-F238E27FC236}">
                <a16:creationId xmlns:a16="http://schemas.microsoft.com/office/drawing/2014/main" id="{7135FEDB-A1A1-2117-848E-EE0778DE75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B07469-20B9-3632-0F8C-3F3CC2843410}"/>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62258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80CCBC-3FA4-9458-C688-9A65F74FBF8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E99551-5A09-FE6C-DF7F-5FD0A95DC9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361876-7FB8-73A5-6971-7FC226701131}"/>
              </a:ext>
            </a:extLst>
          </p:cNvPr>
          <p:cNvSpPr>
            <a:spLocks noGrp="1"/>
          </p:cNvSpPr>
          <p:nvPr>
            <p:ph type="dt" sz="half" idx="10"/>
          </p:nvPr>
        </p:nvSpPr>
        <p:spPr/>
        <p:txBody>
          <a:bodyPr/>
          <a:lstStyle/>
          <a:p>
            <a:fld id="{48ADB3B1-3126-4024-A829-99B749DD8D14}" type="datetimeFigureOut">
              <a:rPr kumimoji="1" lang="ja-JP" altLang="en-US" smtClean="0"/>
              <a:t>2023/11/8</a:t>
            </a:fld>
            <a:endParaRPr kumimoji="1" lang="ja-JP" altLang="en-US"/>
          </a:p>
        </p:txBody>
      </p:sp>
      <p:sp>
        <p:nvSpPr>
          <p:cNvPr id="5" name="フッター プレースホルダー 4">
            <a:extLst>
              <a:ext uri="{FF2B5EF4-FFF2-40B4-BE49-F238E27FC236}">
                <a16:creationId xmlns:a16="http://schemas.microsoft.com/office/drawing/2014/main" id="{60FF11B5-6428-8338-901E-B46E1CF12E9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202812-6F9D-A0E1-A8CD-45C772D76274}"/>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04557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DDD05D-9C3F-A2C0-E307-2DCBF59B988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3A2B42-0AE4-728E-52C7-8D35820906B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241EB01-95B8-D433-4997-3FE896353A99}"/>
              </a:ext>
            </a:extLst>
          </p:cNvPr>
          <p:cNvSpPr>
            <a:spLocks noGrp="1"/>
          </p:cNvSpPr>
          <p:nvPr>
            <p:ph type="dt" sz="half" idx="10"/>
          </p:nvPr>
        </p:nvSpPr>
        <p:spPr/>
        <p:txBody>
          <a:bodyPr/>
          <a:lstStyle/>
          <a:p>
            <a:fld id="{48ADB3B1-3126-4024-A829-99B749DD8D14}" type="datetimeFigureOut">
              <a:rPr kumimoji="1" lang="ja-JP" altLang="en-US" smtClean="0"/>
              <a:t>2023/11/8</a:t>
            </a:fld>
            <a:endParaRPr kumimoji="1" lang="ja-JP" altLang="en-US"/>
          </a:p>
        </p:txBody>
      </p:sp>
      <p:sp>
        <p:nvSpPr>
          <p:cNvPr id="5" name="フッター プレースホルダー 4">
            <a:extLst>
              <a:ext uri="{FF2B5EF4-FFF2-40B4-BE49-F238E27FC236}">
                <a16:creationId xmlns:a16="http://schemas.microsoft.com/office/drawing/2014/main" id="{751C196B-9D8E-645B-778C-18930C50CC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BD5D87-F231-4F25-C33F-326496ABC346}"/>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78965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79298-9C64-8FAB-498D-9DBCE118D34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A92CCE-3F88-B51F-A214-BA15D91D52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04CE570-ABE3-1035-AAF5-FD4A08931CC0}"/>
              </a:ext>
            </a:extLst>
          </p:cNvPr>
          <p:cNvSpPr>
            <a:spLocks noGrp="1"/>
          </p:cNvSpPr>
          <p:nvPr>
            <p:ph type="dt" sz="half" idx="10"/>
          </p:nvPr>
        </p:nvSpPr>
        <p:spPr/>
        <p:txBody>
          <a:bodyPr/>
          <a:lstStyle/>
          <a:p>
            <a:fld id="{48ADB3B1-3126-4024-A829-99B749DD8D14}" type="datetimeFigureOut">
              <a:rPr kumimoji="1" lang="ja-JP" altLang="en-US" smtClean="0"/>
              <a:t>2023/11/8</a:t>
            </a:fld>
            <a:endParaRPr kumimoji="1" lang="ja-JP" altLang="en-US"/>
          </a:p>
        </p:txBody>
      </p:sp>
      <p:sp>
        <p:nvSpPr>
          <p:cNvPr id="5" name="フッター プレースホルダー 4">
            <a:extLst>
              <a:ext uri="{FF2B5EF4-FFF2-40B4-BE49-F238E27FC236}">
                <a16:creationId xmlns:a16="http://schemas.microsoft.com/office/drawing/2014/main" id="{4D108A33-14E3-B9FE-10F2-14D880E292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48E4DA-8EA4-7E6F-7E92-9A8171F347A3}"/>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240163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661FF-E322-FC6A-B198-489D5A1C128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6E4BFDF-453C-921C-FFDC-25732FC19F3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969F7E6-DC83-76BE-C569-66D1D9D14D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E21CFB2-E07E-6A4E-3D6F-DA465334666F}"/>
              </a:ext>
            </a:extLst>
          </p:cNvPr>
          <p:cNvSpPr>
            <a:spLocks noGrp="1"/>
          </p:cNvSpPr>
          <p:nvPr>
            <p:ph type="dt" sz="half" idx="10"/>
          </p:nvPr>
        </p:nvSpPr>
        <p:spPr/>
        <p:txBody>
          <a:bodyPr/>
          <a:lstStyle/>
          <a:p>
            <a:fld id="{48ADB3B1-3126-4024-A829-99B749DD8D14}" type="datetimeFigureOut">
              <a:rPr kumimoji="1" lang="ja-JP" altLang="en-US" smtClean="0"/>
              <a:t>2023/11/8</a:t>
            </a:fld>
            <a:endParaRPr kumimoji="1" lang="ja-JP" altLang="en-US"/>
          </a:p>
        </p:txBody>
      </p:sp>
      <p:sp>
        <p:nvSpPr>
          <p:cNvPr id="6" name="フッター プレースホルダー 5">
            <a:extLst>
              <a:ext uri="{FF2B5EF4-FFF2-40B4-BE49-F238E27FC236}">
                <a16:creationId xmlns:a16="http://schemas.microsoft.com/office/drawing/2014/main" id="{F01D0639-0623-4864-10D0-758911D1DDE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36EDFC-FDC4-FDE9-EBA3-D187B6F60CFB}"/>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169063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D26F3E-F3C7-4510-CA52-FDAC8A9259C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4AAF3C-A480-D935-9EDB-7C5FB063B4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2658C56-EF78-B73D-816A-62E70DAEBC3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02CF544-0DD2-ED60-6846-C34AA2AED7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FCB4B81-62D8-E659-BF17-8F4196E7CB7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F102988-6F98-071A-AC63-81C49C63D7F0}"/>
              </a:ext>
            </a:extLst>
          </p:cNvPr>
          <p:cNvSpPr>
            <a:spLocks noGrp="1"/>
          </p:cNvSpPr>
          <p:nvPr>
            <p:ph type="dt" sz="half" idx="10"/>
          </p:nvPr>
        </p:nvSpPr>
        <p:spPr/>
        <p:txBody>
          <a:bodyPr/>
          <a:lstStyle/>
          <a:p>
            <a:fld id="{48ADB3B1-3126-4024-A829-99B749DD8D14}" type="datetimeFigureOut">
              <a:rPr kumimoji="1" lang="ja-JP" altLang="en-US" smtClean="0"/>
              <a:t>2023/11/8</a:t>
            </a:fld>
            <a:endParaRPr kumimoji="1" lang="ja-JP" altLang="en-US"/>
          </a:p>
        </p:txBody>
      </p:sp>
      <p:sp>
        <p:nvSpPr>
          <p:cNvPr id="8" name="フッター プレースホルダー 7">
            <a:extLst>
              <a:ext uri="{FF2B5EF4-FFF2-40B4-BE49-F238E27FC236}">
                <a16:creationId xmlns:a16="http://schemas.microsoft.com/office/drawing/2014/main" id="{C1BF80AE-58F8-777F-DC24-3DE4E19DE3E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7D4EAA7-A4D3-65C7-C739-D94D71D2182F}"/>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58096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2F0BB7-3FBA-4AC6-4296-0BB5F727B46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9B165B6-7373-09F2-94BD-B7244EC93B2D}"/>
              </a:ext>
            </a:extLst>
          </p:cNvPr>
          <p:cNvSpPr>
            <a:spLocks noGrp="1"/>
          </p:cNvSpPr>
          <p:nvPr>
            <p:ph type="dt" sz="half" idx="10"/>
          </p:nvPr>
        </p:nvSpPr>
        <p:spPr/>
        <p:txBody>
          <a:bodyPr/>
          <a:lstStyle/>
          <a:p>
            <a:fld id="{48ADB3B1-3126-4024-A829-99B749DD8D14}" type="datetimeFigureOut">
              <a:rPr kumimoji="1" lang="ja-JP" altLang="en-US" smtClean="0"/>
              <a:t>2023/11/8</a:t>
            </a:fld>
            <a:endParaRPr kumimoji="1" lang="ja-JP" altLang="en-US"/>
          </a:p>
        </p:txBody>
      </p:sp>
      <p:sp>
        <p:nvSpPr>
          <p:cNvPr id="4" name="フッター プレースホルダー 3">
            <a:extLst>
              <a:ext uri="{FF2B5EF4-FFF2-40B4-BE49-F238E27FC236}">
                <a16:creationId xmlns:a16="http://schemas.microsoft.com/office/drawing/2014/main" id="{1DBB0CC3-6EAB-7F73-303F-5F8758F439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532E6B8-9DE5-EC74-8AF5-FB850340AEB5}"/>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1505302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DA8445F-DFA0-43A6-9057-C4DBA0BF7831}"/>
              </a:ext>
            </a:extLst>
          </p:cNvPr>
          <p:cNvSpPr>
            <a:spLocks noGrp="1"/>
          </p:cNvSpPr>
          <p:nvPr>
            <p:ph type="dt" sz="half" idx="10"/>
          </p:nvPr>
        </p:nvSpPr>
        <p:spPr/>
        <p:txBody>
          <a:bodyPr/>
          <a:lstStyle/>
          <a:p>
            <a:fld id="{48ADB3B1-3126-4024-A829-99B749DD8D14}" type="datetimeFigureOut">
              <a:rPr kumimoji="1" lang="ja-JP" altLang="en-US" smtClean="0"/>
              <a:t>2023/11/8</a:t>
            </a:fld>
            <a:endParaRPr kumimoji="1" lang="ja-JP" altLang="en-US"/>
          </a:p>
        </p:txBody>
      </p:sp>
      <p:sp>
        <p:nvSpPr>
          <p:cNvPr id="3" name="フッター プレースホルダー 2">
            <a:extLst>
              <a:ext uri="{FF2B5EF4-FFF2-40B4-BE49-F238E27FC236}">
                <a16:creationId xmlns:a16="http://schemas.microsoft.com/office/drawing/2014/main" id="{D2C750AB-7E09-F14D-E7E9-E07F7FCFF9F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25B4F73-84AE-C6D7-2055-764A22E6C470}"/>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1301176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E0C03D-25EB-D5E2-E5B8-76012F38A84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957817-B4F5-2067-9218-C94AD2E7F1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7A56CD0-D769-FF5E-1772-74776432D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7429575-7FCC-751A-A55E-3E991BD80716}"/>
              </a:ext>
            </a:extLst>
          </p:cNvPr>
          <p:cNvSpPr>
            <a:spLocks noGrp="1"/>
          </p:cNvSpPr>
          <p:nvPr>
            <p:ph type="dt" sz="half" idx="10"/>
          </p:nvPr>
        </p:nvSpPr>
        <p:spPr/>
        <p:txBody>
          <a:bodyPr/>
          <a:lstStyle/>
          <a:p>
            <a:fld id="{48ADB3B1-3126-4024-A829-99B749DD8D14}" type="datetimeFigureOut">
              <a:rPr kumimoji="1" lang="ja-JP" altLang="en-US" smtClean="0"/>
              <a:t>2023/11/8</a:t>
            </a:fld>
            <a:endParaRPr kumimoji="1" lang="ja-JP" altLang="en-US"/>
          </a:p>
        </p:txBody>
      </p:sp>
      <p:sp>
        <p:nvSpPr>
          <p:cNvPr id="6" name="フッター プレースホルダー 5">
            <a:extLst>
              <a:ext uri="{FF2B5EF4-FFF2-40B4-BE49-F238E27FC236}">
                <a16:creationId xmlns:a16="http://schemas.microsoft.com/office/drawing/2014/main" id="{8B3E619B-C16D-ED90-E82B-63CA76F45D0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122BAE4-A16D-F917-8CCD-D5D4356834AB}"/>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412680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378651-37CA-0FFF-B07C-E3216C81553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0E9379E-5B91-ADD7-866A-820C3571B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B3B9156-B937-9325-525C-A3C6B6C77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D00807D-1E20-34BE-A1B8-B5038F1F6728}"/>
              </a:ext>
            </a:extLst>
          </p:cNvPr>
          <p:cNvSpPr>
            <a:spLocks noGrp="1"/>
          </p:cNvSpPr>
          <p:nvPr>
            <p:ph type="dt" sz="half" idx="10"/>
          </p:nvPr>
        </p:nvSpPr>
        <p:spPr/>
        <p:txBody>
          <a:bodyPr/>
          <a:lstStyle/>
          <a:p>
            <a:fld id="{48ADB3B1-3126-4024-A829-99B749DD8D14}" type="datetimeFigureOut">
              <a:rPr kumimoji="1" lang="ja-JP" altLang="en-US" smtClean="0"/>
              <a:t>2023/11/8</a:t>
            </a:fld>
            <a:endParaRPr kumimoji="1" lang="ja-JP" altLang="en-US"/>
          </a:p>
        </p:txBody>
      </p:sp>
      <p:sp>
        <p:nvSpPr>
          <p:cNvPr id="6" name="フッター プレースホルダー 5">
            <a:extLst>
              <a:ext uri="{FF2B5EF4-FFF2-40B4-BE49-F238E27FC236}">
                <a16:creationId xmlns:a16="http://schemas.microsoft.com/office/drawing/2014/main" id="{230338B9-D856-2EC8-7EC7-4D6D3D00658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6D365B-1B98-C018-7C91-18742EA73BCC}"/>
              </a:ext>
            </a:extLst>
          </p:cNvPr>
          <p:cNvSpPr>
            <a:spLocks noGrp="1"/>
          </p:cNvSpPr>
          <p:nvPr>
            <p:ph type="sldNum" sz="quarter" idx="12"/>
          </p:nvPr>
        </p:nvSpPr>
        <p:spPr/>
        <p:txBody>
          <a:body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2839960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98D723F-45AA-1C1E-C760-3ADA86B1F8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E035419-8003-FC6F-A4E3-19A289312C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6C7CE3F-4B54-4EDB-BFC5-5E75961B0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DB3B1-3126-4024-A829-99B749DD8D14}" type="datetimeFigureOut">
              <a:rPr kumimoji="1" lang="ja-JP" altLang="en-US" smtClean="0"/>
              <a:t>2023/11/8</a:t>
            </a:fld>
            <a:endParaRPr kumimoji="1" lang="ja-JP" altLang="en-US"/>
          </a:p>
        </p:txBody>
      </p:sp>
      <p:sp>
        <p:nvSpPr>
          <p:cNvPr id="5" name="フッター プレースホルダー 4">
            <a:extLst>
              <a:ext uri="{FF2B5EF4-FFF2-40B4-BE49-F238E27FC236}">
                <a16:creationId xmlns:a16="http://schemas.microsoft.com/office/drawing/2014/main" id="{DB4F32EE-0467-EE1F-4395-17CC77DB28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83C49B9-F277-329E-1D9E-E5C89921E6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DAEDF-CD1C-434D-A6DA-BC6BAA6384FD}" type="slidenum">
              <a:rPr kumimoji="1" lang="ja-JP" altLang="en-US" smtClean="0"/>
              <a:t>‹#›</a:t>
            </a:fld>
            <a:endParaRPr kumimoji="1" lang="ja-JP" altLang="en-US"/>
          </a:p>
        </p:txBody>
      </p:sp>
    </p:spTree>
    <p:extLst>
      <p:ext uri="{BB962C8B-B14F-4D97-AF65-F5344CB8AC3E}">
        <p14:creationId xmlns:p14="http://schemas.microsoft.com/office/powerpoint/2010/main" val="3448081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mod.go.jp/j/press/wp/wp2023/html/n210202000.html"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1317089" y="4572212"/>
            <a:ext cx="3596833" cy="970074"/>
          </a:xfrm>
          <a:prstGeom prst="rect">
            <a:avLst/>
          </a:prstGeom>
          <a:noFill/>
        </p:spPr>
        <p:txBody>
          <a:bodyPr wrap="square">
            <a:spAutoFit/>
          </a:bodyPr>
          <a:lstStyle/>
          <a:p>
            <a:pPr algn="just">
              <a:lnSpc>
                <a:spcPct val="150000"/>
              </a:lnSpc>
            </a:pPr>
            <a:r>
              <a:rPr lang="ja-JP" altLang="en-US" sz="2000" kern="100" dirty="0">
                <a:effectLst/>
                <a:latin typeface="游明朝" panose="02020400000000000000" pitchFamily="18" charset="-128"/>
                <a:ea typeface="游明朝" panose="02020400000000000000" pitchFamily="18" charset="-128"/>
                <a:cs typeface="Times New Roman" panose="02020603050405020304" pitchFamily="18" charset="0"/>
              </a:rPr>
              <a:t>法学（２）</a:t>
            </a:r>
            <a:endPar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ct val="150000"/>
              </a:lnSpc>
            </a:pPr>
            <a:r>
              <a:rPr lang="ja-JP" altLang="en-US" sz="2000" kern="100" dirty="0">
                <a:latin typeface="游明朝" panose="02020400000000000000" pitchFamily="18" charset="-128"/>
                <a:ea typeface="游明朝" panose="02020400000000000000" pitchFamily="18" charset="-128"/>
                <a:cs typeface="Times New Roman" panose="02020603050405020304" pitchFamily="18" charset="0"/>
              </a:rPr>
              <a:t>ペドリサ・ルイス</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2" name="テキスト ボックス 1">
            <a:extLst>
              <a:ext uri="{FF2B5EF4-FFF2-40B4-BE49-F238E27FC236}">
                <a16:creationId xmlns:a16="http://schemas.microsoft.com/office/drawing/2014/main" id="{48781F5B-7019-F4B4-4F03-90FB2EE3425B}"/>
              </a:ext>
            </a:extLst>
          </p:cNvPr>
          <p:cNvSpPr txBox="1"/>
          <p:nvPr/>
        </p:nvSpPr>
        <p:spPr>
          <a:xfrm>
            <a:off x="2146139" y="2587744"/>
            <a:ext cx="6847390" cy="841256"/>
          </a:xfrm>
          <a:prstGeom prst="rect">
            <a:avLst/>
          </a:prstGeom>
          <a:noFill/>
        </p:spPr>
        <p:txBody>
          <a:bodyPr wrap="square">
            <a:spAutoFit/>
          </a:bodyPr>
          <a:lstStyle/>
          <a:p>
            <a:pPr algn="ctr">
              <a:lnSpc>
                <a:spcPct val="150000"/>
              </a:lnSpc>
            </a:pPr>
            <a:r>
              <a:rPr lang="ja-JP" altLang="en-US" sz="3600" kern="100" dirty="0">
                <a:effectLst/>
                <a:latin typeface="游明朝" panose="02020400000000000000" pitchFamily="18" charset="-128"/>
                <a:ea typeface="游明朝" panose="02020400000000000000" pitchFamily="18" charset="-128"/>
                <a:cs typeface="Times New Roman" panose="02020603050405020304" pitchFamily="18" charset="0"/>
              </a:rPr>
              <a:t>第７章：憲法の</a:t>
            </a:r>
            <a:r>
              <a:rPr lang="ja-JP" altLang="en-US" sz="3600" kern="100">
                <a:effectLst/>
                <a:latin typeface="游明朝" panose="02020400000000000000" pitchFamily="18" charset="-128"/>
                <a:ea typeface="游明朝" panose="02020400000000000000" pitchFamily="18" charset="-128"/>
                <a:cs typeface="Times New Roman" panose="02020603050405020304" pitchFamily="18" charset="0"/>
              </a:rPr>
              <a:t>基礎（２）</a:t>
            </a:r>
            <a:endParaRPr lang="ja-JP" altLang="ja-JP" sz="36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238798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06189" y="673210"/>
            <a:ext cx="11537576" cy="327839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次に在監者について検討する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在監者とは、受刑者や被疑者など、いわゆる「拘禁施設」に収容された者をいう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彼らには「刑事収容施設及び被収容者等の処遇に関する法律」（旧監獄法）が適用され、その外部交通の許可・禁止が定められている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在監者の人権に関わる重要判例は「よど号ハイジャック記事抹消事件」（最大判昭</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58</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6</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22 </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）である⇒未決拘禁者の閲読の自由制限について、施設内の規律・秩序の維持上放置することが出来ない程度の障害が生じる「蓋然性がある場合」に限って許される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公務員・在監者の人権（２）</a:t>
            </a:r>
            <a:endParaRPr lang="ja-JP" altLang="en-US" sz="2000" b="1" dirty="0">
              <a:solidFill>
                <a:srgbClr val="FF0000"/>
              </a:solidFill>
            </a:endParaRPr>
          </a:p>
        </p:txBody>
      </p:sp>
    </p:spTree>
    <p:extLst>
      <p:ext uri="{BB962C8B-B14F-4D97-AF65-F5344CB8AC3E}">
        <p14:creationId xmlns:p14="http://schemas.microsoft.com/office/powerpoint/2010/main" val="1964925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06188" y="673210"/>
            <a:ext cx="11725835" cy="420172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未成年者（現行法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18</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歳未満の人）は、国民である以上、当然に人権の享有主体になる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同時に、未成年者は心身の健全な発達をはかるために、成年と異なった、特別の人権制約が必要であると考えられる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多くの自治体は青少年保護育成条例を制定し、未成年者の特定の出版物（有害図書）へのアクセスを制限することがそのためである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未成年者の飲酒、喫煙、労働の自由を制約する理屈もここに含められる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つまり、未成年者の人権を制約する根拠として、「公共の福祉」（＝他者加害、公的な利益の保護）に加えて、自己加害の原理も挙げられる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上のような考え方は、パターナリズム（</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paternalism</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＝親のような、後見的な考え方）という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未成年の人権（１）</a:t>
            </a:r>
            <a:endParaRPr lang="ja-JP" altLang="en-US" sz="2000" b="1" dirty="0">
              <a:solidFill>
                <a:srgbClr val="FF0000"/>
              </a:solidFill>
            </a:endParaRPr>
          </a:p>
        </p:txBody>
      </p:sp>
    </p:spTree>
    <p:extLst>
      <p:ext uri="{BB962C8B-B14F-4D97-AF65-F5344CB8AC3E}">
        <p14:creationId xmlns:p14="http://schemas.microsoft.com/office/powerpoint/2010/main" val="2645813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30B56BE-F3A6-3491-3B56-B6D6014AB24F}"/>
              </a:ext>
            </a:extLst>
          </p:cNvPr>
          <p:cNvSpPr txBox="1"/>
          <p:nvPr/>
        </p:nvSpPr>
        <p:spPr>
          <a:xfrm>
            <a:off x="2951489" y="23721"/>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未成年の人権（２）</a:t>
            </a:r>
            <a:endParaRPr lang="ja-JP" altLang="en-US" sz="2000" b="1" dirty="0">
              <a:solidFill>
                <a:srgbClr val="FF0000"/>
              </a:solidFill>
            </a:endParaRPr>
          </a:p>
        </p:txBody>
      </p:sp>
      <p:graphicFrame>
        <p:nvGraphicFramePr>
          <p:cNvPr id="2" name="表 1">
            <a:extLst>
              <a:ext uri="{FF2B5EF4-FFF2-40B4-BE49-F238E27FC236}">
                <a16:creationId xmlns:a16="http://schemas.microsoft.com/office/drawing/2014/main" id="{DCF08A1D-94E7-533A-9E16-FE23FA35A88A}"/>
              </a:ext>
            </a:extLst>
          </p:cNvPr>
          <p:cNvGraphicFramePr>
            <a:graphicFrameLocks noGrp="1"/>
          </p:cNvGraphicFramePr>
          <p:nvPr>
            <p:extLst>
              <p:ext uri="{D42A27DB-BD31-4B8C-83A1-F6EECF244321}">
                <p14:modId xmlns:p14="http://schemas.microsoft.com/office/powerpoint/2010/main" val="1511594861"/>
              </p:ext>
            </p:extLst>
          </p:nvPr>
        </p:nvGraphicFramePr>
        <p:xfrm>
          <a:off x="1250218" y="1183342"/>
          <a:ext cx="9496611" cy="5054600"/>
        </p:xfrm>
        <a:graphic>
          <a:graphicData uri="http://schemas.openxmlformats.org/drawingml/2006/table">
            <a:tbl>
              <a:tblPr firstRow="1" bandRow="1">
                <a:tableStyleId>{5C22544A-7EE6-4342-B048-85BDC9FD1C3A}</a:tableStyleId>
              </a:tblPr>
              <a:tblGrid>
                <a:gridCol w="2553088">
                  <a:extLst>
                    <a:ext uri="{9D8B030D-6E8A-4147-A177-3AD203B41FA5}">
                      <a16:colId xmlns:a16="http://schemas.microsoft.com/office/drawing/2014/main" val="2856136996"/>
                    </a:ext>
                  </a:extLst>
                </a:gridCol>
                <a:gridCol w="6943523">
                  <a:extLst>
                    <a:ext uri="{9D8B030D-6E8A-4147-A177-3AD203B41FA5}">
                      <a16:colId xmlns:a16="http://schemas.microsoft.com/office/drawing/2014/main" val="1691180541"/>
                    </a:ext>
                  </a:extLst>
                </a:gridCol>
              </a:tblGrid>
              <a:tr h="265753">
                <a:tc>
                  <a:txBody>
                    <a:bodyPr/>
                    <a:lstStyle/>
                    <a:p>
                      <a:pPr algn="ctr"/>
                      <a:r>
                        <a:rPr kumimoji="1" lang="ja-JP" altLang="en-US" dirty="0"/>
                        <a:t>年齢</a:t>
                      </a:r>
                    </a:p>
                  </a:txBody>
                  <a:tcPr/>
                </a:tc>
                <a:tc>
                  <a:txBody>
                    <a:bodyPr/>
                    <a:lstStyle/>
                    <a:p>
                      <a:pPr algn="ctr"/>
                      <a:r>
                        <a:rPr kumimoji="1" lang="ja-JP" altLang="en-US" dirty="0"/>
                        <a:t>事項</a:t>
                      </a:r>
                    </a:p>
                  </a:txBody>
                  <a:tcPr/>
                </a:tc>
                <a:extLst>
                  <a:ext uri="{0D108BD9-81ED-4DB2-BD59-A6C34878D82A}">
                    <a16:rowId xmlns:a16="http://schemas.microsoft.com/office/drawing/2014/main" val="3349449992"/>
                  </a:ext>
                </a:extLst>
              </a:tr>
              <a:tr h="370840">
                <a:tc>
                  <a:txBody>
                    <a:bodyPr/>
                    <a:lstStyle/>
                    <a:p>
                      <a:r>
                        <a:rPr kumimoji="1" lang="ja-JP" altLang="en-US" dirty="0"/>
                        <a:t>胎児</a:t>
                      </a:r>
                    </a:p>
                  </a:txBody>
                  <a:tcPr/>
                </a:tc>
                <a:tc>
                  <a:txBody>
                    <a:bodyPr/>
                    <a:lstStyle/>
                    <a:p>
                      <a:r>
                        <a:rPr kumimoji="1" lang="ja-JP" altLang="en-US" dirty="0"/>
                        <a:t>損害賠償請求権（民</a:t>
                      </a:r>
                      <a:r>
                        <a:rPr kumimoji="1" lang="en-US" altLang="ja-JP" dirty="0"/>
                        <a:t>721</a:t>
                      </a:r>
                      <a:r>
                        <a:rPr kumimoji="1" lang="ja-JP" altLang="en-US" dirty="0"/>
                        <a:t>条）、相続権（民</a:t>
                      </a:r>
                      <a:r>
                        <a:rPr kumimoji="1" lang="en-US" altLang="ja-JP" dirty="0"/>
                        <a:t>886</a:t>
                      </a:r>
                      <a:r>
                        <a:rPr kumimoji="1" lang="ja-JP" altLang="en-US" dirty="0"/>
                        <a:t>条）、受遺者になる権利（民</a:t>
                      </a:r>
                      <a:r>
                        <a:rPr kumimoji="1" lang="en-US" altLang="ja-JP" dirty="0"/>
                        <a:t>965</a:t>
                      </a:r>
                      <a:r>
                        <a:rPr kumimoji="1" lang="ja-JP" altLang="en-US" dirty="0"/>
                        <a:t>条）</a:t>
                      </a:r>
                    </a:p>
                  </a:txBody>
                  <a:tcPr/>
                </a:tc>
                <a:extLst>
                  <a:ext uri="{0D108BD9-81ED-4DB2-BD59-A6C34878D82A}">
                    <a16:rowId xmlns:a16="http://schemas.microsoft.com/office/drawing/2014/main" val="988472600"/>
                  </a:ext>
                </a:extLst>
              </a:tr>
              <a:tr h="370840">
                <a:tc>
                  <a:txBody>
                    <a:bodyPr/>
                    <a:lstStyle/>
                    <a:p>
                      <a:r>
                        <a:rPr kumimoji="1" lang="en-US" altLang="ja-JP" dirty="0"/>
                        <a:t>0</a:t>
                      </a:r>
                      <a:r>
                        <a:rPr kumimoji="1" lang="ja-JP" altLang="en-US" dirty="0"/>
                        <a:t>歳以上</a:t>
                      </a:r>
                    </a:p>
                  </a:txBody>
                  <a:tcPr/>
                </a:tc>
                <a:tc>
                  <a:txBody>
                    <a:bodyPr/>
                    <a:lstStyle/>
                    <a:p>
                      <a:r>
                        <a:rPr kumimoji="1" lang="ja-JP" altLang="en-US" dirty="0"/>
                        <a:t>私法上の権利能力（民</a:t>
                      </a:r>
                      <a:r>
                        <a:rPr kumimoji="1" lang="en-US" altLang="ja-JP" dirty="0"/>
                        <a:t>3</a:t>
                      </a:r>
                      <a:r>
                        <a:rPr kumimoji="1" lang="ja-JP" altLang="en-US" dirty="0"/>
                        <a:t>条）</a:t>
                      </a:r>
                    </a:p>
                  </a:txBody>
                  <a:tcPr/>
                </a:tc>
                <a:extLst>
                  <a:ext uri="{0D108BD9-81ED-4DB2-BD59-A6C34878D82A}">
                    <a16:rowId xmlns:a16="http://schemas.microsoft.com/office/drawing/2014/main" val="4014355726"/>
                  </a:ext>
                </a:extLst>
              </a:tr>
              <a:tr h="370840">
                <a:tc>
                  <a:txBody>
                    <a:bodyPr/>
                    <a:lstStyle/>
                    <a:p>
                      <a:r>
                        <a:rPr kumimoji="1" lang="en-US" altLang="ja-JP" dirty="0"/>
                        <a:t>13</a:t>
                      </a:r>
                      <a:r>
                        <a:rPr kumimoji="1" lang="ja-JP" altLang="en-US" dirty="0"/>
                        <a:t>歳以上</a:t>
                      </a:r>
                    </a:p>
                  </a:txBody>
                  <a:tcPr/>
                </a:tc>
                <a:tc>
                  <a:txBody>
                    <a:bodyPr/>
                    <a:lstStyle/>
                    <a:p>
                      <a:r>
                        <a:rPr kumimoji="1" lang="ja-JP" altLang="en-US" dirty="0"/>
                        <a:t>性行為への同意（刑</a:t>
                      </a:r>
                      <a:r>
                        <a:rPr kumimoji="1" lang="en-US" altLang="ja-JP" dirty="0"/>
                        <a:t>176</a:t>
                      </a:r>
                      <a:r>
                        <a:rPr kumimoji="1" lang="ja-JP" altLang="en-US" dirty="0"/>
                        <a:t>条・</a:t>
                      </a:r>
                      <a:r>
                        <a:rPr kumimoji="1" lang="en-US" altLang="ja-JP" dirty="0"/>
                        <a:t>177</a:t>
                      </a:r>
                      <a:r>
                        <a:rPr kumimoji="1" lang="ja-JP" altLang="en-US" dirty="0"/>
                        <a:t>条）</a:t>
                      </a:r>
                    </a:p>
                  </a:txBody>
                  <a:tcPr/>
                </a:tc>
                <a:extLst>
                  <a:ext uri="{0D108BD9-81ED-4DB2-BD59-A6C34878D82A}">
                    <a16:rowId xmlns:a16="http://schemas.microsoft.com/office/drawing/2014/main" val="1418348426"/>
                  </a:ext>
                </a:extLst>
              </a:tr>
              <a:tr h="370840">
                <a:tc>
                  <a:txBody>
                    <a:bodyPr/>
                    <a:lstStyle/>
                    <a:p>
                      <a:r>
                        <a:rPr kumimoji="1" lang="en-US" altLang="ja-JP" dirty="0"/>
                        <a:t>14</a:t>
                      </a:r>
                      <a:r>
                        <a:rPr kumimoji="1" lang="ja-JP" altLang="en-US" dirty="0"/>
                        <a:t>歳以上</a:t>
                      </a:r>
                    </a:p>
                  </a:txBody>
                  <a:tcPr/>
                </a:tc>
                <a:tc>
                  <a:txBody>
                    <a:bodyPr/>
                    <a:lstStyle/>
                    <a:p>
                      <a:r>
                        <a:rPr kumimoji="1" lang="ja-JP" altLang="en-US" dirty="0"/>
                        <a:t>刑事責任能力（刑</a:t>
                      </a:r>
                      <a:r>
                        <a:rPr kumimoji="1" lang="en-US" altLang="ja-JP" dirty="0"/>
                        <a:t>41</a:t>
                      </a:r>
                      <a:r>
                        <a:rPr kumimoji="1" lang="ja-JP" altLang="en-US" dirty="0"/>
                        <a:t>条）</a:t>
                      </a:r>
                    </a:p>
                  </a:txBody>
                  <a:tcPr/>
                </a:tc>
                <a:extLst>
                  <a:ext uri="{0D108BD9-81ED-4DB2-BD59-A6C34878D82A}">
                    <a16:rowId xmlns:a16="http://schemas.microsoft.com/office/drawing/2014/main" val="1772221486"/>
                  </a:ext>
                </a:extLst>
              </a:tr>
              <a:tr h="370840">
                <a:tc>
                  <a:txBody>
                    <a:bodyPr/>
                    <a:lstStyle/>
                    <a:p>
                      <a:r>
                        <a:rPr kumimoji="1" lang="en-US" altLang="ja-JP" dirty="0"/>
                        <a:t>15</a:t>
                      </a:r>
                      <a:r>
                        <a:rPr kumimoji="1" lang="ja-JP" altLang="en-US" dirty="0"/>
                        <a:t>歳以上</a:t>
                      </a:r>
                    </a:p>
                  </a:txBody>
                  <a:tcPr/>
                </a:tc>
                <a:tc>
                  <a:txBody>
                    <a:bodyPr/>
                    <a:lstStyle/>
                    <a:p>
                      <a:r>
                        <a:rPr kumimoji="1" lang="ja-JP" altLang="en-US" dirty="0"/>
                        <a:t>遺言（民</a:t>
                      </a:r>
                      <a:r>
                        <a:rPr kumimoji="1" lang="en-US" altLang="ja-JP" dirty="0"/>
                        <a:t>961</a:t>
                      </a:r>
                      <a:r>
                        <a:rPr kumimoji="1" lang="ja-JP" altLang="en-US" dirty="0"/>
                        <a:t>条）、養子縁組同意（民</a:t>
                      </a:r>
                      <a:r>
                        <a:rPr kumimoji="1" lang="en-US" altLang="ja-JP" dirty="0"/>
                        <a:t>797</a:t>
                      </a:r>
                      <a:r>
                        <a:rPr kumimoji="1" lang="ja-JP" altLang="en-US" dirty="0"/>
                        <a:t>条）</a:t>
                      </a:r>
                    </a:p>
                  </a:txBody>
                  <a:tcPr/>
                </a:tc>
                <a:extLst>
                  <a:ext uri="{0D108BD9-81ED-4DB2-BD59-A6C34878D82A}">
                    <a16:rowId xmlns:a16="http://schemas.microsoft.com/office/drawing/2014/main" val="100561253"/>
                  </a:ext>
                </a:extLst>
              </a:tr>
              <a:tr h="370840">
                <a:tc>
                  <a:txBody>
                    <a:bodyPr/>
                    <a:lstStyle/>
                    <a:p>
                      <a:r>
                        <a:rPr kumimoji="1" lang="en-US" altLang="ja-JP" dirty="0"/>
                        <a:t>16</a:t>
                      </a:r>
                      <a:r>
                        <a:rPr kumimoji="1" lang="ja-JP" altLang="en-US" dirty="0"/>
                        <a:t>歳以上</a:t>
                      </a:r>
                    </a:p>
                  </a:txBody>
                  <a:tcPr/>
                </a:tc>
                <a:tc>
                  <a:txBody>
                    <a:bodyPr/>
                    <a:lstStyle/>
                    <a:p>
                      <a:r>
                        <a:rPr kumimoji="1" lang="ja-JP" altLang="en-US" dirty="0"/>
                        <a:t>普通二輪・原付免許（道交</a:t>
                      </a:r>
                      <a:r>
                        <a:rPr kumimoji="1" lang="en-US" altLang="ja-JP" dirty="0"/>
                        <a:t>88</a:t>
                      </a:r>
                      <a:r>
                        <a:rPr kumimoji="1" lang="ja-JP" altLang="en-US" dirty="0"/>
                        <a:t>条）、民事的公証人宣誓能力（民訴</a:t>
                      </a:r>
                      <a:r>
                        <a:rPr kumimoji="1" lang="en-US" altLang="ja-JP" dirty="0"/>
                        <a:t>201</a:t>
                      </a:r>
                      <a:r>
                        <a:rPr kumimoji="1" lang="ja-JP" altLang="en-US" dirty="0"/>
                        <a:t>条）</a:t>
                      </a:r>
                    </a:p>
                  </a:txBody>
                  <a:tcPr/>
                </a:tc>
                <a:extLst>
                  <a:ext uri="{0D108BD9-81ED-4DB2-BD59-A6C34878D82A}">
                    <a16:rowId xmlns:a16="http://schemas.microsoft.com/office/drawing/2014/main" val="2947731647"/>
                  </a:ext>
                </a:extLst>
              </a:tr>
              <a:tr h="370840">
                <a:tc>
                  <a:txBody>
                    <a:bodyPr/>
                    <a:lstStyle/>
                    <a:p>
                      <a:r>
                        <a:rPr kumimoji="1" lang="en-US" altLang="ja-JP" dirty="0"/>
                        <a:t>18</a:t>
                      </a:r>
                      <a:r>
                        <a:rPr kumimoji="1" lang="ja-JP" altLang="en-US" dirty="0"/>
                        <a:t>歳以上</a:t>
                      </a:r>
                    </a:p>
                  </a:txBody>
                  <a:tcPr/>
                </a:tc>
                <a:tc>
                  <a:txBody>
                    <a:bodyPr/>
                    <a:lstStyle/>
                    <a:p>
                      <a:r>
                        <a:rPr kumimoji="1" lang="ja-JP" altLang="en-US" dirty="0"/>
                        <a:t>民事成年（民</a:t>
                      </a:r>
                      <a:r>
                        <a:rPr kumimoji="1" lang="en-US" altLang="ja-JP" dirty="0"/>
                        <a:t>4</a:t>
                      </a:r>
                      <a:r>
                        <a:rPr kumimoji="1" lang="ja-JP" altLang="en-US" dirty="0"/>
                        <a:t>条）、死刑可（少年</a:t>
                      </a:r>
                      <a:r>
                        <a:rPr kumimoji="1" lang="en-US" altLang="ja-JP" dirty="0"/>
                        <a:t>51</a:t>
                      </a:r>
                      <a:r>
                        <a:rPr kumimoji="1" lang="ja-JP" altLang="en-US" dirty="0"/>
                        <a:t>条）、婚姻（民</a:t>
                      </a:r>
                      <a:r>
                        <a:rPr kumimoji="1" lang="en-US" altLang="ja-JP" dirty="0"/>
                        <a:t>731</a:t>
                      </a:r>
                      <a:r>
                        <a:rPr kumimoji="1" lang="ja-JP" altLang="en-US" dirty="0"/>
                        <a:t>条）、普通免許（道交</a:t>
                      </a:r>
                      <a:r>
                        <a:rPr kumimoji="1" lang="en-US" altLang="ja-JP" dirty="0"/>
                        <a:t>88</a:t>
                      </a:r>
                      <a:r>
                        <a:rPr kumimoji="1" lang="ja-JP" altLang="en-US" dirty="0"/>
                        <a:t>条）、銃砲刀剣所持許可（銃刀</a:t>
                      </a:r>
                      <a:r>
                        <a:rPr kumimoji="1" lang="en-US" altLang="ja-JP" dirty="0"/>
                        <a:t>5</a:t>
                      </a:r>
                      <a:r>
                        <a:rPr kumimoji="1" lang="ja-JP" altLang="en-US" dirty="0"/>
                        <a:t>条）、風俗業（公選</a:t>
                      </a:r>
                      <a:r>
                        <a:rPr kumimoji="1" lang="en-US" altLang="ja-JP" dirty="0"/>
                        <a:t>9</a:t>
                      </a:r>
                      <a:r>
                        <a:rPr kumimoji="1" lang="ja-JP" altLang="en-US" dirty="0"/>
                        <a:t>条）、帰化（国籍</a:t>
                      </a:r>
                      <a:r>
                        <a:rPr kumimoji="1" lang="en-US" altLang="ja-JP" dirty="0"/>
                        <a:t>5</a:t>
                      </a:r>
                      <a:r>
                        <a:rPr kumimoji="1" lang="ja-JP" altLang="en-US" dirty="0"/>
                        <a:t>条）、医師免許（医師</a:t>
                      </a:r>
                      <a:r>
                        <a:rPr kumimoji="1" lang="en-US" altLang="ja-JP" dirty="0"/>
                        <a:t>3</a:t>
                      </a:r>
                      <a:r>
                        <a:rPr kumimoji="1" lang="ja-JP" altLang="en-US" dirty="0"/>
                        <a:t>条）</a:t>
                      </a:r>
                    </a:p>
                  </a:txBody>
                  <a:tcPr/>
                </a:tc>
                <a:extLst>
                  <a:ext uri="{0D108BD9-81ED-4DB2-BD59-A6C34878D82A}">
                    <a16:rowId xmlns:a16="http://schemas.microsoft.com/office/drawing/2014/main" val="15827996"/>
                  </a:ext>
                </a:extLst>
              </a:tr>
              <a:tr h="370840">
                <a:tc>
                  <a:txBody>
                    <a:bodyPr/>
                    <a:lstStyle/>
                    <a:p>
                      <a:r>
                        <a:rPr kumimoji="1" lang="en-US" altLang="ja-JP" dirty="0"/>
                        <a:t>19</a:t>
                      </a:r>
                      <a:r>
                        <a:rPr kumimoji="1" lang="ja-JP" altLang="en-US" dirty="0"/>
                        <a:t>歳以上</a:t>
                      </a:r>
                    </a:p>
                  </a:txBody>
                  <a:tcPr/>
                </a:tc>
                <a:tc>
                  <a:txBody>
                    <a:bodyPr/>
                    <a:lstStyle/>
                    <a:p>
                      <a:r>
                        <a:rPr kumimoji="1" lang="ja-JP" altLang="en-US" dirty="0"/>
                        <a:t>サッカーくじ購入（スポーツ振興投票</a:t>
                      </a:r>
                      <a:r>
                        <a:rPr kumimoji="1" lang="en-US" altLang="ja-JP" dirty="0"/>
                        <a:t>9</a:t>
                      </a:r>
                      <a:r>
                        <a:rPr kumimoji="1" lang="ja-JP" altLang="en-US" dirty="0"/>
                        <a:t>条）</a:t>
                      </a:r>
                    </a:p>
                  </a:txBody>
                  <a:tcPr/>
                </a:tc>
                <a:extLst>
                  <a:ext uri="{0D108BD9-81ED-4DB2-BD59-A6C34878D82A}">
                    <a16:rowId xmlns:a16="http://schemas.microsoft.com/office/drawing/2014/main" val="3262116290"/>
                  </a:ext>
                </a:extLst>
              </a:tr>
              <a:tr h="370840">
                <a:tc>
                  <a:txBody>
                    <a:bodyPr/>
                    <a:lstStyle/>
                    <a:p>
                      <a:r>
                        <a:rPr kumimoji="1" lang="en-US" altLang="ja-JP" dirty="0"/>
                        <a:t>20</a:t>
                      </a:r>
                      <a:r>
                        <a:rPr kumimoji="1" lang="ja-JP" altLang="en-US" dirty="0"/>
                        <a:t>歳以上</a:t>
                      </a:r>
                    </a:p>
                  </a:txBody>
                  <a:tcPr/>
                </a:tc>
                <a:tc>
                  <a:txBody>
                    <a:bodyPr/>
                    <a:lstStyle/>
                    <a:p>
                      <a:r>
                        <a:rPr kumimoji="1" lang="ja-JP" altLang="en-US" dirty="0"/>
                        <a:t>飲酒喫煙（未成年者飲酒（喫煙）禁止法</a:t>
                      </a:r>
                      <a:r>
                        <a:rPr kumimoji="1" lang="en-US" altLang="ja-JP" dirty="0"/>
                        <a:t>1</a:t>
                      </a:r>
                      <a:r>
                        <a:rPr kumimoji="1" lang="ja-JP" altLang="en-US" dirty="0"/>
                        <a:t>条）、勝馬投票券の購入（競馬法</a:t>
                      </a:r>
                      <a:r>
                        <a:rPr kumimoji="1" lang="en-US" altLang="ja-JP" dirty="0"/>
                        <a:t>28</a:t>
                      </a:r>
                      <a:r>
                        <a:rPr kumimoji="1" lang="ja-JP" altLang="en-US" dirty="0"/>
                        <a:t>条）</a:t>
                      </a:r>
                    </a:p>
                  </a:txBody>
                  <a:tcPr/>
                </a:tc>
                <a:extLst>
                  <a:ext uri="{0D108BD9-81ED-4DB2-BD59-A6C34878D82A}">
                    <a16:rowId xmlns:a16="http://schemas.microsoft.com/office/drawing/2014/main" val="1975604198"/>
                  </a:ext>
                </a:extLst>
              </a:tr>
            </a:tbl>
          </a:graphicData>
        </a:graphic>
      </p:graphicFrame>
      <p:sp>
        <p:nvSpPr>
          <p:cNvPr id="5" name="テキスト ボックス 4">
            <a:extLst>
              <a:ext uri="{FF2B5EF4-FFF2-40B4-BE49-F238E27FC236}">
                <a16:creationId xmlns:a16="http://schemas.microsoft.com/office/drawing/2014/main" id="{939000B5-47F9-EA84-00A5-1A5C8C186481}"/>
              </a:ext>
            </a:extLst>
          </p:cNvPr>
          <p:cNvSpPr txBox="1"/>
          <p:nvPr/>
        </p:nvSpPr>
        <p:spPr>
          <a:xfrm>
            <a:off x="1685365" y="549337"/>
            <a:ext cx="6096000" cy="369332"/>
          </a:xfrm>
          <a:prstGeom prst="rect">
            <a:avLst/>
          </a:prstGeom>
          <a:noFill/>
        </p:spPr>
        <p:txBody>
          <a:bodyPr wrap="square">
            <a:spAutoFit/>
          </a:bodyPr>
          <a:lstStyle/>
          <a:p>
            <a:pPr marL="285750" indent="-285750">
              <a:buFont typeface="Arial" panose="020B0604020202020204" pitchFamily="34" charset="0"/>
              <a:buChar char="•"/>
            </a:pPr>
            <a:r>
              <a:rPr lang="ja-JP" altLang="en-US" sz="1800" b="1" kern="100" dirty="0">
                <a:latin typeface="游明朝" panose="02020400000000000000" pitchFamily="18" charset="-128"/>
                <a:ea typeface="游明朝" panose="02020400000000000000" pitchFamily="18" charset="-128"/>
                <a:cs typeface="Times New Roman" panose="02020603050405020304" pitchFamily="18" charset="0"/>
              </a:rPr>
              <a:t>日本法における年齢に関わる諸規定</a:t>
            </a:r>
            <a:endParaRPr lang="ja-JP" altLang="en-US" dirty="0"/>
          </a:p>
        </p:txBody>
      </p:sp>
    </p:spTree>
    <p:extLst>
      <p:ext uri="{BB962C8B-B14F-4D97-AF65-F5344CB8AC3E}">
        <p14:creationId xmlns:p14="http://schemas.microsoft.com/office/powerpoint/2010/main" val="360609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64459" y="933186"/>
            <a:ext cx="11663082" cy="420172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明治憲法は、権力分立による仕組みを採用しながら、天皇を国家の中心に据える政治体制を形成していた⇒天皇主権の原理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日本国憲法は、強大な権力を有する天皇を止めて、国民の総意に基づき（国民主権の原理）「日本国および日本国民の統合の象徴」（憲</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条）とした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憲法によると、天の地位（皇位）は世襲であり、国会の議決した皇室典範によって承継される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原則として、皇位継承の原因は、天皇の崩御のみで生前退位は認められない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ところが、</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2017</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年</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7</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年、皇室典範</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4</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条の特例として、天皇の退位と皇太子の即位を認める「天皇の退位等に関する皇室典範特例法」が制定された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また、承継の資格は、「皇統に属する男系男子」とされる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422570" y="291028"/>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象徴天皇制（１）</a:t>
            </a:r>
            <a:endParaRPr lang="ja-JP" altLang="en-US" sz="2000" b="1" dirty="0">
              <a:solidFill>
                <a:srgbClr val="FF0000"/>
              </a:solidFill>
            </a:endParaRPr>
          </a:p>
        </p:txBody>
      </p:sp>
    </p:spTree>
    <p:extLst>
      <p:ext uri="{BB962C8B-B14F-4D97-AF65-F5344CB8AC3E}">
        <p14:creationId xmlns:p14="http://schemas.microsoft.com/office/powerpoint/2010/main" val="4122895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64459" y="691138"/>
            <a:ext cx="11663082" cy="604838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天皇は、「国政に関する権能」を持たず「国事に関する行為」をすると規定されている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国事行為には、「内閣の助言と承認」が必要であり、内閣がその責任を負う</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憲法に規定のない行為、例えば、外国訪問や国会開会式での「おことば」を述べることについて、それは公的行為とする考え方は一般的である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天皇も「人として」人権を有するが、地位の特性（非政治的立場）から、政治的表現の自由、政党への加入、選挙権などが認められない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天皇の法的責任について議論されることがある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まず、刑事責任については、皇室典範</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条は天皇の代行を行う「摂政」（せっしょう）は訴追されないとなっている以上、天皇にも刑事責任がないと解釈でできる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民事責任について最高裁の判例によれば、「天皇は日本国の象徴であり日本国民統合の象徴であるにかんがみ、天皇には民事裁判権が及ばない」（最判平１・</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20 </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最後に、非民主的な制度である天皇制の民主的統制が重要である⇒そこで、皇室財産の国有化、皇室費用の予算化、財産授受の規制などがある</a:t>
            </a:r>
            <a:endParaRPr lang="es-E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422570" y="291028"/>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象徴天皇制（２）</a:t>
            </a:r>
            <a:endParaRPr lang="ja-JP" altLang="en-US" sz="2000" b="1" dirty="0">
              <a:solidFill>
                <a:srgbClr val="FF0000"/>
              </a:solidFill>
            </a:endParaRPr>
          </a:p>
        </p:txBody>
      </p:sp>
    </p:spTree>
    <p:extLst>
      <p:ext uri="{BB962C8B-B14F-4D97-AF65-F5344CB8AC3E}">
        <p14:creationId xmlns:p14="http://schemas.microsoft.com/office/powerpoint/2010/main" val="358810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376518" y="679343"/>
            <a:ext cx="11663082" cy="604838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日本国憲法の重要な特徴として平和（主義）が挙げられる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では、平和主義の由来はどこにあるのか⇒日本国憲法は平和主義を採択していることは、どこまでオリジナルなのか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犠牲者の数といい、破壊の範囲・規模といい、未曾有の出来事であった第一世界大戦後に「戦争」に対する国際社会の考え方が変わった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大戦後、平和を維持し国際紛争をなるべく外交で解決するために「国際連盟」が結成され、そのもどで「侵略戦争」を国際法違反とする</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1928</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年のパリ不戦条約が制定された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結局、同条約を批准した国は少なく、第二次世界大戦が勃発するのを防ぐことが出来なかった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大戦後、「国際連合」（国連）が結成されたが、国連憲章によると戦争の惨害から人類を救うために「平和および安全を維持すること、そのために、平和に対する脅威の防止および除去と侵略行為その他の平和の破壊の鎮圧のための有効な集団的措置をとること」を提唱し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要するに、国連憲章は、紛争は平和的解決によるものとし、例外的に自衛戦争と国連の承認した国際法違反を排除するための武力行使を容認した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63230" y="279233"/>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平和主義（１）</a:t>
            </a:r>
          </a:p>
        </p:txBody>
      </p:sp>
    </p:spTree>
    <p:extLst>
      <p:ext uri="{BB962C8B-B14F-4D97-AF65-F5344CB8AC3E}">
        <p14:creationId xmlns:p14="http://schemas.microsoft.com/office/powerpoint/2010/main" val="4013472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376518" y="679343"/>
            <a:ext cx="11663082" cy="558672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つまり、日本国憲法は平和主義にコミットするために戦争をしない（戦争放棄）ことを定めているが、第二次関大戦後、国際法により国家が他国に戦争を仕掛けることが認められていない（理屈の上では）ので、その意味では憲法はそれほど独創性があるわけでは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では、平和主義を原則とする日本国憲法の独創性がどこにあるのか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そもそも、平和主義は憲法の</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か所に出ている⇒前文および第</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9</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前文第二段落は、次のように述べる。「日本国民は、恒久の平和を念願し、人間相互の関係を支配する崇高な理想を深く自覚するのであつて、平和を愛する諸国民の公正と信義に信頼して、われらの安全と生存を保持しようと決意した。われらは、平和を維持し、専制と隷従、圧迫と偏狭を地上から永遠に除去しようと努めてゐる国際社会において、名誉ある地位を占めたいと思ふ。われらは、全世界の国民が、ひとしく恐怖と欠乏から免かれ、平和のうちに生存する権利を有することを確認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63230" y="279233"/>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平和主義（１）</a:t>
            </a:r>
          </a:p>
        </p:txBody>
      </p:sp>
    </p:spTree>
    <p:extLst>
      <p:ext uri="{BB962C8B-B14F-4D97-AF65-F5344CB8AC3E}">
        <p14:creationId xmlns:p14="http://schemas.microsoft.com/office/powerpoint/2010/main" val="2857218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376518" y="679343"/>
            <a:ext cx="11663082" cy="604838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「平和のうちに生存する権利」という文言の法的性質について、従来から議論されているが、「長沼ナイキ事件」（札幌高判昭</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48</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9</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7</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）において「平和的生存権」を具体的・個別的な権利（＝裁判所の前で使われる権利）として認められていない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一方、憲法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9</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は次のように定めている「日本国民は、正義と秩序を基調とする国際平和を誠実に希求し、国権の発動たる戦争と、武力による威嚇又は武力の行使は、国際紛争を解決する手段としては、永久にこれを放棄する。②　前項の目的を達するため、陸海空軍その他の戦力は、これを保持しない。国の交戦権は、これを認めない」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この規定の歴史が非常に興味深い⇒第</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9</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条の下となったものはいわゆるマッカーサー・ノートであり、ここには「自衛戦争の放棄」まで含められていた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ところが、第</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9</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条の草案が帝国議会で改正されたとき、「前項の目的を達するため」という文言が付け加えられ、後に自衛隊の憲法上の根拠となる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63230" y="279233"/>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平和主義（２）</a:t>
            </a:r>
          </a:p>
        </p:txBody>
      </p:sp>
    </p:spTree>
    <p:extLst>
      <p:ext uri="{BB962C8B-B14F-4D97-AF65-F5344CB8AC3E}">
        <p14:creationId xmlns:p14="http://schemas.microsoft.com/office/powerpoint/2010/main" val="1846640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376518" y="679343"/>
            <a:ext cx="11663082" cy="51250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9</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条に対する従来の政府解釈において、憲法は一切の軍備を放棄する新体制が創設された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しかし、</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1951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年の日米安保条約と、</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1954</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年の自衛隊の創設によってこの捉え方は変貌した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1951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年、サンフランシスコ平和条約の締結を契機に、日米安全保障条約（安保）が締結された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安保の交渉過程で、日本政府はアメリカに再軍備を迫られ、次々「警察予備隊」、「保安隊」、そして「自衛隊」を編成していく</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さらに</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1960</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年、安保の改正が憲法解釈上の大きな問題となった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砂川事件」において東京地裁は安保は違憲であると判断したが、そこで最高裁判所は「統治行為論」（＝政治性の高い事柄に対して違憲審査をしない）を用いて、日本は「国家固有のの権利としての自衛権」を放棄していないとしつつ、安保の合憲性について判断しなかっ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その後、裁判所は原則として自衛隊などの合憲性に関する判断を開始し、政府の見解に任せる状況が定着している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63230" y="279233"/>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日米安保体制と自衛隊（１）</a:t>
            </a:r>
          </a:p>
        </p:txBody>
      </p:sp>
    </p:spTree>
    <p:extLst>
      <p:ext uri="{BB962C8B-B14F-4D97-AF65-F5344CB8AC3E}">
        <p14:creationId xmlns:p14="http://schemas.microsoft.com/office/powerpoint/2010/main" val="527808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376518" y="679343"/>
            <a:ext cx="11663082" cy="420172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防衛省のホームページに「憲法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9</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条と自衛隊」に関する政府の見解が公示されている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hlinkClick r:id="rId3"/>
              </a:rPr>
              <a:t>https://www.mod.go.jp/j/press/wp/wp2023/html/n210202000.html</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自衛隊の存在意義、すなわち憲法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9</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条のもとで許容される自衛権の発動に対する「新三要件」が次のようである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mj-lt"/>
              <a:buAutoNum type="arabicPeriod"/>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日本に対する武力攻撃が発生したこと、または日本と密接な関係にある他国に対する武力攻撃が発生し、これにより日本の存立が脅かされ、国民の生命・自由・幸福追求の権利が根底から覆される明白な危険があること</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mj-lt"/>
              <a:buAutoNum type="arabicPeriod"/>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これを排除し、日本の存立を全うし、国民を守るために他に適当な手段がないこと</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457200" indent="-457200" algn="just">
              <a:lnSpc>
                <a:spcPct val="150000"/>
              </a:lnSpc>
              <a:buFont typeface="+mj-lt"/>
              <a:buAutoNum type="arabicPeriod"/>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必要最小限度の実力行使にとどまるべきこと</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63230" y="279233"/>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日米安保体制と自衛隊（２）</a:t>
            </a:r>
          </a:p>
        </p:txBody>
      </p:sp>
    </p:spTree>
    <p:extLst>
      <p:ext uri="{BB962C8B-B14F-4D97-AF65-F5344CB8AC3E}">
        <p14:creationId xmlns:p14="http://schemas.microsoft.com/office/powerpoint/2010/main" val="1676367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439271" y="673210"/>
            <a:ext cx="10978627" cy="235506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日本国憲法は、第三章において「国民の権利及び義務」について定める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憲法は「基本的人権」（</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97</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条など）、「権利及び自由」（</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条）という表現を用いてるは、「憲法が保障する権利・自由」のことを憲法学者は「人権」と呼んでいる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「基本権」という表現も一般的であるが、以下より、憲法の中に定められている諸々の権利、自由、利益（および場合によって義務）を単に「人権」と呼ぶことにする</a:t>
            </a:r>
            <a:endParaRPr lang="ja-JP"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341889"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言葉使いについてまず「一言」</a:t>
            </a:r>
            <a:endParaRPr lang="ja-JP" altLang="en-US" sz="2000" b="1" dirty="0">
              <a:solidFill>
                <a:srgbClr val="FF0000"/>
              </a:solidFill>
            </a:endParaRPr>
          </a:p>
        </p:txBody>
      </p:sp>
    </p:spTree>
    <p:extLst>
      <p:ext uri="{BB962C8B-B14F-4D97-AF65-F5344CB8AC3E}">
        <p14:creationId xmlns:p14="http://schemas.microsoft.com/office/powerpoint/2010/main" val="3307249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439271" y="673210"/>
            <a:ext cx="11304494" cy="51250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先ず、憲法が保障する人権は「誰の権利」かについて説明する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そもそも、文字通り、「人権」（</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human rights</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など）は「人」の「権利」である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人権は、「人であれば誰にでも」、「人間ならではの」、権利であるので、人権は誰の権利という設問事態はしっくりこないしれない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ところが、憲法第三章は人権の「主体」（＝持ち主）として「国民」（＝一応、日本国籍保有者）に限定しているので、そもそも、「国民以外の人」の人権が保障されるのだろうか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なお、同じ国民でも、公務員、在監者（＝何かしらの理由で拘置されている人）、未成年者など、いわゆる「一般市民」とは異なる状況に置かれている人もおり、彼らも人権の主体になるかどうか疑問が生じ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さらに、宗教団体、企業、組合、大学などのように、「自然人」（＝生身の人間）の他に、法の世界で活躍する法人もあって、これらも人権の主体になりうるかどうかも問われる必要がある</a:t>
            </a:r>
            <a:endParaRPr lang="ja-JP"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人権の主体（１）</a:t>
            </a:r>
            <a:endParaRPr lang="ja-JP" altLang="en-US" sz="2000" b="1" dirty="0">
              <a:solidFill>
                <a:srgbClr val="FF0000"/>
              </a:solidFill>
            </a:endParaRPr>
          </a:p>
        </p:txBody>
      </p:sp>
    </p:spTree>
    <p:extLst>
      <p:ext uri="{BB962C8B-B14F-4D97-AF65-F5344CB8AC3E}">
        <p14:creationId xmlns:p14="http://schemas.microsoft.com/office/powerpoint/2010/main" val="1144106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439271" y="673210"/>
            <a:ext cx="11304494" cy="235506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こうして、憲法学の世界では、「人権は誰ものか」、「憲法は誰に対して人権を保障しているか」という問題は、人権の「享有主体論」で扱られており、憲法の基礎に属する議論ではあるが、人権のいわば「入口」としてきわめて重要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以下より、「外国人・法人」、「公務員」、「未成年者」および「在監者」の順に日本憲法学における人権の享有主体論を検討していく</a:t>
            </a:r>
            <a:endParaRPr lang="ja-JP"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人権の主体（２）</a:t>
            </a:r>
            <a:endParaRPr lang="ja-JP" altLang="en-US" sz="2000" b="1" dirty="0">
              <a:solidFill>
                <a:srgbClr val="FF0000"/>
              </a:solidFill>
            </a:endParaRPr>
          </a:p>
        </p:txBody>
      </p:sp>
    </p:spTree>
    <p:extLst>
      <p:ext uri="{BB962C8B-B14F-4D97-AF65-F5344CB8AC3E}">
        <p14:creationId xmlns:p14="http://schemas.microsoft.com/office/powerpoint/2010/main" val="2621856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06189" y="347948"/>
            <a:ext cx="11211710" cy="651005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まず外国人について述べる⇒結論から言うと、そもそも、憲法が外国人に対しても人権を保障しているかどうかという問いに対して、学説・判例とも外国人の人権享有主体性を認めている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では、なぜ外国人の人権について議論する意義はどこにあるのだろうか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それは、外国人は人権の主体とはいいえ、例えば、選挙への参加、日本への自由な入国など、日本国民とは異なる立場に置かれているので、「外国人の人権は国民のそれとはどこが違うのか」、すなわち、「外国人の人権享有主体性の範囲はどこまで及ぶか」、要するに、「どの人権が外国人にも保障され、どの人権が保障されないか」という問題について考える必要があるからであ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当初の考え方において、外国人に保障される人権のメルクマール（目印）として、憲法自体の言葉を確認する学説があった⇒これは「文言説」と呼ばれる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文言説によると人権を保障する諸々の規定を見れば、「国民は」あるいは「何人も」という表現を用いるものがあるので、前者の場合「日本国民のみの人権」、後者の場合「外国人にも保障される人権」と切り分けて考えればい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ところが、「国籍離脱の自由」（憲法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項）のように、「何人も」の人権の性質を考えれば、これを外国人のも保障するのは、違和感が生じる</a:t>
            </a:r>
            <a:endParaRPr lang="ja-JP"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65009" y="129665"/>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外国人・法人の人権（１）</a:t>
            </a:r>
            <a:endParaRPr lang="ja-JP" altLang="en-US" sz="2000" b="1" dirty="0">
              <a:solidFill>
                <a:srgbClr val="FF0000"/>
              </a:solidFill>
            </a:endParaRPr>
          </a:p>
        </p:txBody>
      </p:sp>
    </p:spTree>
    <p:extLst>
      <p:ext uri="{BB962C8B-B14F-4D97-AF65-F5344CB8AC3E}">
        <p14:creationId xmlns:p14="http://schemas.microsoft.com/office/powerpoint/2010/main" val="2999195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06189" y="529775"/>
            <a:ext cx="11211710" cy="420172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そこで、外国人にある具体的な人権の保障が及ぶか否か、それから及ぶ場合、保障の範囲をどこまで拡大するかを判断するに際して、ケースバイケースに、各人権の性質および各個人として外国人が置かれている状況を念頭に置いて決定すべきであるという考え方が一般的になっている⇒この考え方は「性質説」と呼ばれ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最高裁判所は、マクリーン事件（最大昭</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5</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３・１０・４）において、性質説を採用している⇒「外国人にも権利の性質上、日本国民のを対象としていると解されるものを除き、外国人にも保障される」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ちなみに、「日本国民のを対象としていると解されるもの」として、伝統的に、参政権（投票権および公務就任権）、入国・再入国の自由、社会保障を受ける権利が挙げられる</a:t>
            </a:r>
            <a:endParaRPr lang="ja-JP"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65009" y="129665"/>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外国人・法人の人権（２）</a:t>
            </a:r>
            <a:endParaRPr lang="ja-JP" altLang="en-US" sz="2000" b="1" dirty="0">
              <a:solidFill>
                <a:srgbClr val="FF0000"/>
              </a:solidFill>
            </a:endParaRPr>
          </a:p>
        </p:txBody>
      </p:sp>
    </p:spTree>
    <p:extLst>
      <p:ext uri="{BB962C8B-B14F-4D97-AF65-F5344CB8AC3E}">
        <p14:creationId xmlns:p14="http://schemas.microsoft.com/office/powerpoint/2010/main" val="3092042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06189" y="529775"/>
            <a:ext cx="11211710" cy="51250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最後に、法人の人権について検討する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従来から、人権は「生身の人」の権利して理解されてきた、</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19</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世紀末以降の経済社会の発展に伴い、法人（＝法人格が認められる団体）その他の団体の活動の重要性が増大し、人権享有主体性の可能性について議論されてきた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ドイツ憲法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19</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3</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項において「基本権（＝人権）は、内国法人に対しても、本質上 （</a:t>
            </a:r>
            <a:r>
              <a:rPr lang="en-US" altLang="ja-JP" sz="2000" b="1" kern="100" dirty="0" err="1">
                <a:latin typeface="游明朝" panose="02020400000000000000" pitchFamily="18" charset="-128"/>
                <a:ea typeface="游明朝" panose="02020400000000000000" pitchFamily="18" charset="-128"/>
                <a:cs typeface="Times New Roman" panose="02020603050405020304" pitchFamily="18" charset="0"/>
              </a:rPr>
              <a:t>ihrem</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2000" b="1" kern="100" dirty="0" err="1">
                <a:latin typeface="游明朝" panose="02020400000000000000" pitchFamily="18" charset="-128"/>
                <a:ea typeface="游明朝" panose="02020400000000000000" pitchFamily="18" charset="-128"/>
                <a:cs typeface="Times New Roman" panose="02020603050405020304" pitchFamily="18" charset="0"/>
              </a:rPr>
              <a:t>Wesen</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2000" b="1" kern="100" dirty="0" err="1">
                <a:latin typeface="游明朝" panose="02020400000000000000" pitchFamily="18" charset="-128"/>
                <a:ea typeface="游明朝" panose="02020400000000000000" pitchFamily="18" charset="-128"/>
                <a:cs typeface="Times New Roman" panose="02020603050405020304" pitchFamily="18" charset="0"/>
              </a:rPr>
              <a:t>nach</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適用 可能な場合には、その限りでこれを適用する」  と述べているが、日本国憲法には同様の規定は存在しない</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しかし、学説・判例とも、当該人権および当該法人の性質に応じて、法人その他の団体の人権享有主体性を認めている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たとえば、八幡製鉄事件（最大昭</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45</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6</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４）において民間企業が社員に対して政治献金を行う自由を認めてみる</a:t>
            </a:r>
            <a:endParaRPr lang="ja-JP"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65009" y="129665"/>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外国人・法人の人権（３）</a:t>
            </a:r>
            <a:endParaRPr lang="ja-JP" altLang="en-US" sz="2000" b="1" dirty="0">
              <a:solidFill>
                <a:srgbClr val="FF0000"/>
              </a:solidFill>
            </a:endParaRPr>
          </a:p>
        </p:txBody>
      </p:sp>
    </p:spTree>
    <p:extLst>
      <p:ext uri="{BB962C8B-B14F-4D97-AF65-F5344CB8AC3E}">
        <p14:creationId xmlns:p14="http://schemas.microsoft.com/office/powerpoint/2010/main" val="600870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06189" y="673210"/>
            <a:ext cx="11211710" cy="51250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例えば、公務員や在監者など、公権力と特殊な関係にいる人には、一般市民と異なる特別な人権制限が許されると考えられる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しかし、どのような根拠に基づいて制限が許されるのかが、問題となる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従来（</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19</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世紀～</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20</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世紀前半）、特別の公法上の原因により成立する国・国民の関係を「特別権力関係」と呼ばれていて、専ら公務員、在監者、国立大学生に適用されていた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特別権力関係論の下では、公権力（＝国、刑務所当局、大学当局など）が公務員、受刑者、大学生の人権を包括的に、かつ具体的な法律の根拠なしに制約できると考えられていた⇒しかも、その制約に対して裁判所の審査が及ばないと解され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ところが、現在（＝日本国憲法の下では）特別な法律関係にいる人の人権の制約には、具体的な根拠、目的、程度・範囲が必要であると考えられる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以下より公務員と在監者のそれぞれの人権を検討する</a:t>
            </a:r>
            <a:endParaRPr lang="ja-JP"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特別な法律関係における人権</a:t>
            </a:r>
            <a:endParaRPr lang="ja-JP" altLang="en-US" sz="2000" b="1" dirty="0">
              <a:solidFill>
                <a:srgbClr val="FF0000"/>
              </a:solidFill>
            </a:endParaRPr>
          </a:p>
        </p:txBody>
      </p:sp>
    </p:spTree>
    <p:extLst>
      <p:ext uri="{BB962C8B-B14F-4D97-AF65-F5344CB8AC3E}">
        <p14:creationId xmlns:p14="http://schemas.microsoft.com/office/powerpoint/2010/main" val="3853421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A782228-98F2-5DA4-AF79-01968DA7FDFC}"/>
              </a:ext>
            </a:extLst>
          </p:cNvPr>
          <p:cNvSpPr txBox="1"/>
          <p:nvPr/>
        </p:nvSpPr>
        <p:spPr>
          <a:xfrm>
            <a:off x="206189" y="673210"/>
            <a:ext cx="11537576" cy="604838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公務員（国家・地方を含む）の人権については、国家（地方）公務員法の他、人事院規則により、選挙権の行使を除く一切の政治的行為が禁止されている⇒政治活動の自由制限そのもの、公務員・公共企業団体の労働基本権の制限が問題となってい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公務員の政治活動制限に関わるリーダィングケース（＝重要判例）は、「猿払事件」（最大昭</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49</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11</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6</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）である⇒公務員の政治活動を禁止する国家公務員法が、公務員の中立性を担保するために合理的で必要やむを得ない限度に止まるものである限り憲法上許される</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ところが、近年の判例である「堀越訴訟」（最判平</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24</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12</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7 </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）は、国家公務員違反の被告人に対して、管理職的地位ではなく、その職の内容や権限に関係ない政治的ビラの配布行為は処罰されないとした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a:p>
            <a:pPr marL="285750" indent="-285750" algn="just">
              <a:lnSpc>
                <a:spcPct val="150000"/>
              </a:lnSpc>
              <a:buFont typeface="Arial" panose="020B0604020202020204" pitchFamily="34" charset="0"/>
              <a:buChar char="•"/>
            </a:pP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一方、公務員の労働基本権の制限について「全農林警職法事件」（最大判</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48</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4</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25</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）は、公務員の争議権を一律全面的に禁止することは、憲法</a:t>
            </a:r>
            <a:r>
              <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rPr>
              <a:t>28</a:t>
            </a:r>
            <a:r>
              <a:rPr lang="ja-JP" altLang="en-US" sz="2000" b="1" kern="100" dirty="0">
                <a:latin typeface="游明朝" panose="02020400000000000000" pitchFamily="18" charset="-128"/>
                <a:ea typeface="游明朝" panose="02020400000000000000" pitchFamily="18" charset="-128"/>
                <a:cs typeface="Times New Roman" panose="02020603050405020304" pitchFamily="18" charset="0"/>
              </a:rPr>
              <a:t>条に反しないかにつき、公務員の地位の特殊性と職務の公共性を理由に必要やむを得ない限度の制限を加えることは、十分に号履歴な理由があるとした</a:t>
            </a:r>
            <a:endParaRPr lang="en-US" altLang="ja-JP" sz="2000" b="1"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C30B56BE-F3A6-3491-3B56-B6D6014AB24F}"/>
              </a:ext>
            </a:extLst>
          </p:cNvPr>
          <p:cNvSpPr txBox="1"/>
          <p:nvPr/>
        </p:nvSpPr>
        <p:spPr>
          <a:xfrm>
            <a:off x="2790124" y="273100"/>
            <a:ext cx="6094070" cy="400110"/>
          </a:xfrm>
          <a:prstGeom prst="rect">
            <a:avLst/>
          </a:prstGeom>
          <a:noFill/>
        </p:spPr>
        <p:txBody>
          <a:bodyPr wrap="square">
            <a:spAutoFit/>
          </a:bodyPr>
          <a:lstStyle/>
          <a:p>
            <a:pPr algn="ctr"/>
            <a:r>
              <a:rPr lang="ja-JP" altLang="en-US" sz="2000" b="1" kern="100" dirty="0">
                <a:solidFill>
                  <a:srgbClr val="FF0000"/>
                </a:solidFill>
                <a:latin typeface="游明朝" panose="02020400000000000000" pitchFamily="18" charset="-128"/>
                <a:ea typeface="游明朝" panose="02020400000000000000" pitchFamily="18" charset="-128"/>
                <a:cs typeface="Times New Roman" panose="02020603050405020304" pitchFamily="18" charset="0"/>
              </a:rPr>
              <a:t>公務員・在監者の人権（１）</a:t>
            </a:r>
            <a:endParaRPr lang="ja-JP" altLang="en-US" sz="2000" b="1" dirty="0">
              <a:solidFill>
                <a:srgbClr val="FF0000"/>
              </a:solidFill>
            </a:endParaRPr>
          </a:p>
        </p:txBody>
      </p:sp>
    </p:spTree>
    <p:extLst>
      <p:ext uri="{BB962C8B-B14F-4D97-AF65-F5344CB8AC3E}">
        <p14:creationId xmlns:p14="http://schemas.microsoft.com/office/powerpoint/2010/main" val="254459547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51094</TotalTime>
  <Words>3788</Words>
  <Application>Microsoft Office PowerPoint</Application>
  <PresentationFormat>ワイド画面</PresentationFormat>
  <Paragraphs>148</Paragraphs>
  <Slides>19</Slides>
  <Notes>19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游ゴシック</vt:lpstr>
      <vt:lpstr>游ゴシック Light</vt:lpstr>
      <vt:lpstr>游明朝</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Pedriza Luis</dc:creator>
  <cp:lastModifiedBy>Luis Pedriza</cp:lastModifiedBy>
  <cp:revision>88</cp:revision>
  <dcterms:created xsi:type="dcterms:W3CDTF">2023-03-15T07:27:50Z</dcterms:created>
  <dcterms:modified xsi:type="dcterms:W3CDTF">2023-11-08T10:12:13Z</dcterms:modified>
</cp:coreProperties>
</file>