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8" r:id="rId2"/>
    <p:sldId id="273" r:id="rId3"/>
    <p:sldId id="292" r:id="rId4"/>
    <p:sldId id="308" r:id="rId5"/>
    <p:sldId id="307" r:id="rId6"/>
    <p:sldId id="309" r:id="rId7"/>
    <p:sldId id="311" r:id="rId8"/>
    <p:sldId id="310" r:id="rId9"/>
    <p:sldId id="312" r:id="rId10"/>
    <p:sldId id="314" r:id="rId11"/>
    <p:sldId id="313" r:id="rId12"/>
    <p:sldId id="315" r:id="rId13"/>
    <p:sldId id="297" r:id="rId14"/>
    <p:sldId id="316" r:id="rId15"/>
    <p:sldId id="317" r:id="rId16"/>
    <p:sldId id="318" r:id="rId17"/>
    <p:sldId id="319" r:id="rId18"/>
    <p:sldId id="320" r:id="rId19"/>
    <p:sldId id="321" r:id="rId20"/>
    <p:sldId id="322" r:id="rId21"/>
    <p:sldId id="323"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84"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31A51-D0E1-4DB1-9186-9F2DCA640417}" type="datetimeFigureOut">
              <a:rPr kumimoji="1" lang="ja-JP" altLang="en-US" smtClean="0"/>
              <a:t>2023/9/4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3F364-0BEE-4912-AF66-3203F889F45B}" type="slidenum">
              <a:rPr kumimoji="1" lang="ja-JP" altLang="en-US" smtClean="0"/>
              <a:t>‹#›</a:t>
            </a:fld>
            <a:endParaRPr kumimoji="1" lang="ja-JP" altLang="en-US"/>
          </a:p>
        </p:txBody>
      </p:sp>
    </p:spTree>
    <p:extLst>
      <p:ext uri="{BB962C8B-B14F-4D97-AF65-F5344CB8AC3E}">
        <p14:creationId xmlns:p14="http://schemas.microsoft.com/office/powerpoint/2010/main" val="1628536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a:t>
            </a:fld>
            <a:endParaRPr kumimoji="1" lang="ja-JP" altLang="en-US"/>
          </a:p>
        </p:txBody>
      </p:sp>
    </p:spTree>
    <p:extLst>
      <p:ext uri="{BB962C8B-B14F-4D97-AF65-F5344CB8AC3E}">
        <p14:creationId xmlns:p14="http://schemas.microsoft.com/office/powerpoint/2010/main" val="162265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10</a:t>
            </a:fld>
            <a:endParaRPr kumimoji="1" lang="ja-JP" altLang="en-US"/>
          </a:p>
        </p:txBody>
      </p:sp>
    </p:spTree>
    <p:extLst>
      <p:ext uri="{BB962C8B-B14F-4D97-AF65-F5344CB8AC3E}">
        <p14:creationId xmlns:p14="http://schemas.microsoft.com/office/powerpoint/2010/main" val="2466514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11</a:t>
            </a:fld>
            <a:endParaRPr kumimoji="1" lang="ja-JP" altLang="en-US"/>
          </a:p>
        </p:txBody>
      </p:sp>
    </p:spTree>
    <p:extLst>
      <p:ext uri="{BB962C8B-B14F-4D97-AF65-F5344CB8AC3E}">
        <p14:creationId xmlns:p14="http://schemas.microsoft.com/office/powerpoint/2010/main" val="1981786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12</a:t>
            </a:fld>
            <a:endParaRPr kumimoji="1" lang="ja-JP" altLang="en-US"/>
          </a:p>
        </p:txBody>
      </p:sp>
    </p:spTree>
    <p:extLst>
      <p:ext uri="{BB962C8B-B14F-4D97-AF65-F5344CB8AC3E}">
        <p14:creationId xmlns:p14="http://schemas.microsoft.com/office/powerpoint/2010/main" val="1346526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13</a:t>
            </a:fld>
            <a:endParaRPr kumimoji="1" lang="ja-JP" altLang="en-US"/>
          </a:p>
        </p:txBody>
      </p:sp>
    </p:spTree>
    <p:extLst>
      <p:ext uri="{BB962C8B-B14F-4D97-AF65-F5344CB8AC3E}">
        <p14:creationId xmlns:p14="http://schemas.microsoft.com/office/powerpoint/2010/main" val="387616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14</a:t>
            </a:fld>
            <a:endParaRPr kumimoji="1" lang="ja-JP" altLang="en-US"/>
          </a:p>
        </p:txBody>
      </p:sp>
    </p:spTree>
    <p:extLst>
      <p:ext uri="{BB962C8B-B14F-4D97-AF65-F5344CB8AC3E}">
        <p14:creationId xmlns:p14="http://schemas.microsoft.com/office/powerpoint/2010/main" val="66443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15</a:t>
            </a:fld>
            <a:endParaRPr kumimoji="1" lang="ja-JP" altLang="en-US"/>
          </a:p>
        </p:txBody>
      </p:sp>
    </p:spTree>
    <p:extLst>
      <p:ext uri="{BB962C8B-B14F-4D97-AF65-F5344CB8AC3E}">
        <p14:creationId xmlns:p14="http://schemas.microsoft.com/office/powerpoint/2010/main" val="1084696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16</a:t>
            </a:fld>
            <a:endParaRPr kumimoji="1" lang="ja-JP" altLang="en-US"/>
          </a:p>
        </p:txBody>
      </p:sp>
    </p:spTree>
    <p:extLst>
      <p:ext uri="{BB962C8B-B14F-4D97-AF65-F5344CB8AC3E}">
        <p14:creationId xmlns:p14="http://schemas.microsoft.com/office/powerpoint/2010/main" val="315448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17</a:t>
            </a:fld>
            <a:endParaRPr kumimoji="1" lang="ja-JP" altLang="en-US"/>
          </a:p>
        </p:txBody>
      </p:sp>
    </p:spTree>
    <p:extLst>
      <p:ext uri="{BB962C8B-B14F-4D97-AF65-F5344CB8AC3E}">
        <p14:creationId xmlns:p14="http://schemas.microsoft.com/office/powerpoint/2010/main" val="20684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18</a:t>
            </a:fld>
            <a:endParaRPr kumimoji="1" lang="ja-JP" altLang="en-US"/>
          </a:p>
        </p:txBody>
      </p:sp>
    </p:spTree>
    <p:extLst>
      <p:ext uri="{BB962C8B-B14F-4D97-AF65-F5344CB8AC3E}">
        <p14:creationId xmlns:p14="http://schemas.microsoft.com/office/powerpoint/2010/main" val="606935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19</a:t>
            </a:fld>
            <a:endParaRPr kumimoji="1" lang="ja-JP" altLang="en-US"/>
          </a:p>
        </p:txBody>
      </p:sp>
    </p:spTree>
    <p:extLst>
      <p:ext uri="{BB962C8B-B14F-4D97-AF65-F5344CB8AC3E}">
        <p14:creationId xmlns:p14="http://schemas.microsoft.com/office/powerpoint/2010/main" val="396608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2</a:t>
            </a:fld>
            <a:endParaRPr kumimoji="1" lang="ja-JP" altLang="en-US"/>
          </a:p>
        </p:txBody>
      </p:sp>
    </p:spTree>
    <p:extLst>
      <p:ext uri="{BB962C8B-B14F-4D97-AF65-F5344CB8AC3E}">
        <p14:creationId xmlns:p14="http://schemas.microsoft.com/office/powerpoint/2010/main" val="3696298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20</a:t>
            </a:fld>
            <a:endParaRPr kumimoji="1" lang="ja-JP" altLang="en-US"/>
          </a:p>
        </p:txBody>
      </p:sp>
    </p:spTree>
    <p:extLst>
      <p:ext uri="{BB962C8B-B14F-4D97-AF65-F5344CB8AC3E}">
        <p14:creationId xmlns:p14="http://schemas.microsoft.com/office/powerpoint/2010/main" val="716157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21</a:t>
            </a:fld>
            <a:endParaRPr kumimoji="1" lang="ja-JP" altLang="en-US"/>
          </a:p>
        </p:txBody>
      </p:sp>
    </p:spTree>
    <p:extLst>
      <p:ext uri="{BB962C8B-B14F-4D97-AF65-F5344CB8AC3E}">
        <p14:creationId xmlns:p14="http://schemas.microsoft.com/office/powerpoint/2010/main" val="57750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3</a:t>
            </a:fld>
            <a:endParaRPr kumimoji="1" lang="ja-JP" altLang="en-US"/>
          </a:p>
        </p:txBody>
      </p:sp>
    </p:spTree>
    <p:extLst>
      <p:ext uri="{BB962C8B-B14F-4D97-AF65-F5344CB8AC3E}">
        <p14:creationId xmlns:p14="http://schemas.microsoft.com/office/powerpoint/2010/main" val="3194775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4</a:t>
            </a:fld>
            <a:endParaRPr kumimoji="1" lang="ja-JP" altLang="en-US"/>
          </a:p>
        </p:txBody>
      </p:sp>
    </p:spTree>
    <p:extLst>
      <p:ext uri="{BB962C8B-B14F-4D97-AF65-F5344CB8AC3E}">
        <p14:creationId xmlns:p14="http://schemas.microsoft.com/office/powerpoint/2010/main" val="3692083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5</a:t>
            </a:fld>
            <a:endParaRPr kumimoji="1" lang="ja-JP" altLang="en-US"/>
          </a:p>
        </p:txBody>
      </p:sp>
    </p:spTree>
    <p:extLst>
      <p:ext uri="{BB962C8B-B14F-4D97-AF65-F5344CB8AC3E}">
        <p14:creationId xmlns:p14="http://schemas.microsoft.com/office/powerpoint/2010/main" val="354908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6</a:t>
            </a:fld>
            <a:endParaRPr kumimoji="1" lang="ja-JP" altLang="en-US"/>
          </a:p>
        </p:txBody>
      </p:sp>
    </p:spTree>
    <p:extLst>
      <p:ext uri="{BB962C8B-B14F-4D97-AF65-F5344CB8AC3E}">
        <p14:creationId xmlns:p14="http://schemas.microsoft.com/office/powerpoint/2010/main" val="290017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7</a:t>
            </a:fld>
            <a:endParaRPr kumimoji="1" lang="ja-JP" altLang="en-US"/>
          </a:p>
        </p:txBody>
      </p:sp>
    </p:spTree>
    <p:extLst>
      <p:ext uri="{BB962C8B-B14F-4D97-AF65-F5344CB8AC3E}">
        <p14:creationId xmlns:p14="http://schemas.microsoft.com/office/powerpoint/2010/main" val="110696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8</a:t>
            </a:fld>
            <a:endParaRPr kumimoji="1" lang="ja-JP" altLang="en-US"/>
          </a:p>
        </p:txBody>
      </p:sp>
    </p:spTree>
    <p:extLst>
      <p:ext uri="{BB962C8B-B14F-4D97-AF65-F5344CB8AC3E}">
        <p14:creationId xmlns:p14="http://schemas.microsoft.com/office/powerpoint/2010/main" val="2839952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9</a:t>
            </a:fld>
            <a:endParaRPr kumimoji="1" lang="ja-JP" altLang="en-US"/>
          </a:p>
        </p:txBody>
      </p:sp>
    </p:spTree>
    <p:extLst>
      <p:ext uri="{BB962C8B-B14F-4D97-AF65-F5344CB8AC3E}">
        <p14:creationId xmlns:p14="http://schemas.microsoft.com/office/powerpoint/2010/main" val="2648152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7A546-E232-C75D-ED7E-0092AD6CA0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510CEA-4502-8E1B-D8FD-13D8B93F5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EFE6A0-7CF5-BCFD-EA1A-B5DA87BEDD72}"/>
              </a:ext>
            </a:extLst>
          </p:cNvPr>
          <p:cNvSpPr>
            <a:spLocks noGrp="1"/>
          </p:cNvSpPr>
          <p:nvPr>
            <p:ph type="dt" sz="half" idx="10"/>
          </p:nvPr>
        </p:nvSpPr>
        <p:spPr/>
        <p:txBody>
          <a:bodyPr/>
          <a:lstStyle/>
          <a:p>
            <a:fld id="{48ADB3B1-3126-4024-A829-99B749DD8D14}"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34140FCB-DC3E-5F01-1946-90F524591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95A61-C850-1E52-FC65-C4E50E81D0CE}"/>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4611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D76A2-69B3-21E4-C52C-DB7547BE64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682E8C-8AD4-7960-36AE-112C4F149F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ED20A1-41A8-437A-14AB-EE1FF9E3BB16}"/>
              </a:ext>
            </a:extLst>
          </p:cNvPr>
          <p:cNvSpPr>
            <a:spLocks noGrp="1"/>
          </p:cNvSpPr>
          <p:nvPr>
            <p:ph type="dt" sz="half" idx="10"/>
          </p:nvPr>
        </p:nvSpPr>
        <p:spPr/>
        <p:txBody>
          <a:bodyPr/>
          <a:lstStyle/>
          <a:p>
            <a:fld id="{48ADB3B1-3126-4024-A829-99B749DD8D14}"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7135FEDB-A1A1-2117-848E-EE0778DE7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B07469-20B9-3632-0F8C-3F3CC284341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62258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80CCBC-3FA4-9458-C688-9A65F74FBF8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E99551-5A09-FE6C-DF7F-5FD0A95DC9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361876-7FB8-73A5-6971-7FC226701131}"/>
              </a:ext>
            </a:extLst>
          </p:cNvPr>
          <p:cNvSpPr>
            <a:spLocks noGrp="1"/>
          </p:cNvSpPr>
          <p:nvPr>
            <p:ph type="dt" sz="half" idx="10"/>
          </p:nvPr>
        </p:nvSpPr>
        <p:spPr/>
        <p:txBody>
          <a:bodyPr/>
          <a:lstStyle/>
          <a:p>
            <a:fld id="{48ADB3B1-3126-4024-A829-99B749DD8D14}"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60FF11B5-6428-8338-901E-B46E1CF12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202812-6F9D-A0E1-A8CD-45C772D76274}"/>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045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DD05D-9C3F-A2C0-E307-2DCBF59B98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3A2B42-0AE4-728E-52C7-8D35820906B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41EB01-95B8-D433-4997-3FE896353A99}"/>
              </a:ext>
            </a:extLst>
          </p:cNvPr>
          <p:cNvSpPr>
            <a:spLocks noGrp="1"/>
          </p:cNvSpPr>
          <p:nvPr>
            <p:ph type="dt" sz="half" idx="10"/>
          </p:nvPr>
        </p:nvSpPr>
        <p:spPr/>
        <p:txBody>
          <a:bodyPr/>
          <a:lstStyle/>
          <a:p>
            <a:fld id="{48ADB3B1-3126-4024-A829-99B749DD8D14}"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751C196B-9D8E-645B-778C-18930C50CC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D5D87-F231-4F25-C33F-326496ABC346}"/>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7896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79298-9C64-8FAB-498D-9DBCE118D3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A92CCE-3F88-B51F-A214-BA15D91D5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04CE570-ABE3-1035-AAF5-FD4A08931CC0}"/>
              </a:ext>
            </a:extLst>
          </p:cNvPr>
          <p:cNvSpPr>
            <a:spLocks noGrp="1"/>
          </p:cNvSpPr>
          <p:nvPr>
            <p:ph type="dt" sz="half" idx="10"/>
          </p:nvPr>
        </p:nvSpPr>
        <p:spPr/>
        <p:txBody>
          <a:bodyPr/>
          <a:lstStyle/>
          <a:p>
            <a:fld id="{48ADB3B1-3126-4024-A829-99B749DD8D14}"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4D108A33-14E3-B9FE-10F2-14D880E292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48E4DA-8EA4-7E6F-7E92-9A8171F347A3}"/>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24016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661FF-E322-FC6A-B198-489D5A1C128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E4BFDF-453C-921C-FFDC-25732FC19F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969F7E6-DC83-76BE-C569-66D1D9D14D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21CFB2-E07E-6A4E-3D6F-DA465334666F}"/>
              </a:ext>
            </a:extLst>
          </p:cNvPr>
          <p:cNvSpPr>
            <a:spLocks noGrp="1"/>
          </p:cNvSpPr>
          <p:nvPr>
            <p:ph type="dt" sz="half" idx="10"/>
          </p:nvPr>
        </p:nvSpPr>
        <p:spPr/>
        <p:txBody>
          <a:bodyPr/>
          <a:lstStyle/>
          <a:p>
            <a:fld id="{48ADB3B1-3126-4024-A829-99B749DD8D14}" type="datetimeFigureOut">
              <a:rPr kumimoji="1" lang="ja-JP" altLang="en-US" smtClean="0"/>
              <a:t>2023/9/4</a:t>
            </a:fld>
            <a:endParaRPr kumimoji="1" lang="ja-JP" altLang="en-US"/>
          </a:p>
        </p:txBody>
      </p:sp>
      <p:sp>
        <p:nvSpPr>
          <p:cNvPr id="6" name="フッター プレースホルダー 5">
            <a:extLst>
              <a:ext uri="{FF2B5EF4-FFF2-40B4-BE49-F238E27FC236}">
                <a16:creationId xmlns:a16="http://schemas.microsoft.com/office/drawing/2014/main" id="{F01D0639-0623-4864-10D0-758911D1DD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36EDFC-FDC4-FDE9-EBA3-D187B6F60CF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16906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26F3E-F3C7-4510-CA52-FDAC8A9259C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AAF3C-A480-D935-9EDB-7C5FB063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658C56-EF78-B73D-816A-62E70DAEBC3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02CF544-0DD2-ED60-6846-C34AA2AED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FCB4B81-62D8-E659-BF17-8F4196E7CB7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102988-6F98-071A-AC63-81C49C63D7F0}"/>
              </a:ext>
            </a:extLst>
          </p:cNvPr>
          <p:cNvSpPr>
            <a:spLocks noGrp="1"/>
          </p:cNvSpPr>
          <p:nvPr>
            <p:ph type="dt" sz="half" idx="10"/>
          </p:nvPr>
        </p:nvSpPr>
        <p:spPr/>
        <p:txBody>
          <a:bodyPr/>
          <a:lstStyle/>
          <a:p>
            <a:fld id="{48ADB3B1-3126-4024-A829-99B749DD8D14}" type="datetimeFigureOut">
              <a:rPr kumimoji="1" lang="ja-JP" altLang="en-US" smtClean="0"/>
              <a:t>2023/9/4</a:t>
            </a:fld>
            <a:endParaRPr kumimoji="1" lang="ja-JP" altLang="en-US"/>
          </a:p>
        </p:txBody>
      </p:sp>
      <p:sp>
        <p:nvSpPr>
          <p:cNvPr id="8" name="フッター プレースホルダー 7">
            <a:extLst>
              <a:ext uri="{FF2B5EF4-FFF2-40B4-BE49-F238E27FC236}">
                <a16:creationId xmlns:a16="http://schemas.microsoft.com/office/drawing/2014/main" id="{C1BF80AE-58F8-777F-DC24-3DE4E19DE3E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7D4EAA7-A4D3-65C7-C739-D94D71D2182F}"/>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58096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2F0BB7-3FBA-4AC6-4296-0BB5F727B4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B165B6-7373-09F2-94BD-B7244EC93B2D}"/>
              </a:ext>
            </a:extLst>
          </p:cNvPr>
          <p:cNvSpPr>
            <a:spLocks noGrp="1"/>
          </p:cNvSpPr>
          <p:nvPr>
            <p:ph type="dt" sz="half" idx="10"/>
          </p:nvPr>
        </p:nvSpPr>
        <p:spPr/>
        <p:txBody>
          <a:bodyPr/>
          <a:lstStyle/>
          <a:p>
            <a:fld id="{48ADB3B1-3126-4024-A829-99B749DD8D14}" type="datetimeFigureOut">
              <a:rPr kumimoji="1" lang="ja-JP" altLang="en-US" smtClean="0"/>
              <a:t>2023/9/4</a:t>
            </a:fld>
            <a:endParaRPr kumimoji="1" lang="ja-JP" altLang="en-US"/>
          </a:p>
        </p:txBody>
      </p:sp>
      <p:sp>
        <p:nvSpPr>
          <p:cNvPr id="4" name="フッター プレースホルダー 3">
            <a:extLst>
              <a:ext uri="{FF2B5EF4-FFF2-40B4-BE49-F238E27FC236}">
                <a16:creationId xmlns:a16="http://schemas.microsoft.com/office/drawing/2014/main" id="{1DBB0CC3-6EAB-7F73-303F-5F8758F439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532E6B8-9DE5-EC74-8AF5-FB850340AEB5}"/>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50530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DA8445F-DFA0-43A6-9057-C4DBA0BF7831}"/>
              </a:ext>
            </a:extLst>
          </p:cNvPr>
          <p:cNvSpPr>
            <a:spLocks noGrp="1"/>
          </p:cNvSpPr>
          <p:nvPr>
            <p:ph type="dt" sz="half" idx="10"/>
          </p:nvPr>
        </p:nvSpPr>
        <p:spPr/>
        <p:txBody>
          <a:bodyPr/>
          <a:lstStyle/>
          <a:p>
            <a:fld id="{48ADB3B1-3126-4024-A829-99B749DD8D14}" type="datetimeFigureOut">
              <a:rPr kumimoji="1" lang="ja-JP" altLang="en-US" smtClean="0"/>
              <a:t>2023/9/4</a:t>
            </a:fld>
            <a:endParaRPr kumimoji="1" lang="ja-JP" altLang="en-US"/>
          </a:p>
        </p:txBody>
      </p:sp>
      <p:sp>
        <p:nvSpPr>
          <p:cNvPr id="3" name="フッター プレースホルダー 2">
            <a:extLst>
              <a:ext uri="{FF2B5EF4-FFF2-40B4-BE49-F238E27FC236}">
                <a16:creationId xmlns:a16="http://schemas.microsoft.com/office/drawing/2014/main" id="{D2C750AB-7E09-F14D-E7E9-E07F7FCFF9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5B4F73-84AE-C6D7-2055-764A22E6C47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30117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0C03D-25EB-D5E2-E5B8-76012F38A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957817-B4F5-2067-9218-C94AD2E7F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7A56CD0-D769-FF5E-1772-74776432D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429575-7FCC-751A-A55E-3E991BD80716}"/>
              </a:ext>
            </a:extLst>
          </p:cNvPr>
          <p:cNvSpPr>
            <a:spLocks noGrp="1"/>
          </p:cNvSpPr>
          <p:nvPr>
            <p:ph type="dt" sz="half" idx="10"/>
          </p:nvPr>
        </p:nvSpPr>
        <p:spPr/>
        <p:txBody>
          <a:bodyPr/>
          <a:lstStyle/>
          <a:p>
            <a:fld id="{48ADB3B1-3126-4024-A829-99B749DD8D14}" type="datetimeFigureOut">
              <a:rPr kumimoji="1" lang="ja-JP" altLang="en-US" smtClean="0"/>
              <a:t>2023/9/4</a:t>
            </a:fld>
            <a:endParaRPr kumimoji="1" lang="ja-JP" altLang="en-US"/>
          </a:p>
        </p:txBody>
      </p:sp>
      <p:sp>
        <p:nvSpPr>
          <p:cNvPr id="6" name="フッター プレースホルダー 5">
            <a:extLst>
              <a:ext uri="{FF2B5EF4-FFF2-40B4-BE49-F238E27FC236}">
                <a16:creationId xmlns:a16="http://schemas.microsoft.com/office/drawing/2014/main" id="{8B3E619B-C16D-ED90-E82B-63CA76F45D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22BAE4-A16D-F917-8CCD-D5D4356834A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412680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78651-37CA-0FFF-B07C-E3216C8155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E9379E-5B91-ADD7-866A-820C3571B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3B9156-B937-9325-525C-A3C6B6C77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00807D-1E20-34BE-A1B8-B5038F1F6728}"/>
              </a:ext>
            </a:extLst>
          </p:cNvPr>
          <p:cNvSpPr>
            <a:spLocks noGrp="1"/>
          </p:cNvSpPr>
          <p:nvPr>
            <p:ph type="dt" sz="half" idx="10"/>
          </p:nvPr>
        </p:nvSpPr>
        <p:spPr/>
        <p:txBody>
          <a:bodyPr/>
          <a:lstStyle/>
          <a:p>
            <a:fld id="{48ADB3B1-3126-4024-A829-99B749DD8D14}" type="datetimeFigureOut">
              <a:rPr kumimoji="1" lang="ja-JP" altLang="en-US" smtClean="0"/>
              <a:t>2023/9/4</a:t>
            </a:fld>
            <a:endParaRPr kumimoji="1" lang="ja-JP" altLang="en-US"/>
          </a:p>
        </p:txBody>
      </p:sp>
      <p:sp>
        <p:nvSpPr>
          <p:cNvPr id="6" name="フッター プレースホルダー 5">
            <a:extLst>
              <a:ext uri="{FF2B5EF4-FFF2-40B4-BE49-F238E27FC236}">
                <a16:creationId xmlns:a16="http://schemas.microsoft.com/office/drawing/2014/main" id="{230338B9-D856-2EC8-7EC7-4D6D3D0065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6D365B-1B98-C018-7C91-18742EA73BCC}"/>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3996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98D723F-45AA-1C1E-C760-3ADA86B1F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035419-8003-FC6F-A4E3-19A289312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C7CE3F-4B54-4EDB-BFC5-5E75961B0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DB3B1-3126-4024-A829-99B749DD8D14}"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DB4F32EE-0467-EE1F-4395-17CC77DB2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83C49B9-F277-329E-1D9E-E5C89921E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44808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317089" y="4572212"/>
            <a:ext cx="3596833" cy="970074"/>
          </a:xfrm>
          <a:prstGeom prst="rect">
            <a:avLst/>
          </a:prstGeom>
          <a:noFill/>
        </p:spPr>
        <p:txBody>
          <a:bodyPr wrap="square">
            <a:spAutoFit/>
          </a:bodyPr>
          <a:lstStyle/>
          <a:p>
            <a:pPr algn="just">
              <a:lnSpc>
                <a:spcPct val="150000"/>
              </a:lnSpc>
            </a:pPr>
            <a:r>
              <a:rPr lang="ja-JP" altLang="en-US" sz="2000" kern="100" dirty="0">
                <a:effectLst/>
                <a:latin typeface="游明朝" panose="02020400000000000000" pitchFamily="18" charset="-128"/>
                <a:ea typeface="游明朝" panose="02020400000000000000" pitchFamily="18" charset="-128"/>
                <a:cs typeface="Times New Roman" panose="02020603050405020304" pitchFamily="18" charset="0"/>
              </a:rPr>
              <a:t>法学（２）</a:t>
            </a:r>
            <a:endPar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50000"/>
              </a:lnSpc>
            </a:pP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ペドリサ・ルイス</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48781F5B-7019-F4B4-4F03-90FB2EE3425B}"/>
              </a:ext>
            </a:extLst>
          </p:cNvPr>
          <p:cNvSpPr txBox="1"/>
          <p:nvPr/>
        </p:nvSpPr>
        <p:spPr>
          <a:xfrm>
            <a:off x="2146139" y="2587744"/>
            <a:ext cx="6847390" cy="841256"/>
          </a:xfrm>
          <a:prstGeom prst="rect">
            <a:avLst/>
          </a:prstGeom>
          <a:noFill/>
        </p:spPr>
        <p:txBody>
          <a:bodyPr wrap="square">
            <a:spAutoFit/>
          </a:bodyPr>
          <a:lstStyle/>
          <a:p>
            <a:pPr algn="ctr">
              <a:lnSpc>
                <a:spcPct val="150000"/>
              </a:lnSpc>
            </a:pPr>
            <a:r>
              <a:rPr lang="ja-JP" altLang="en-US" sz="3600" kern="100" dirty="0">
                <a:effectLst/>
                <a:latin typeface="游明朝" panose="02020400000000000000" pitchFamily="18" charset="-128"/>
                <a:ea typeface="游明朝" panose="02020400000000000000" pitchFamily="18" charset="-128"/>
                <a:cs typeface="Times New Roman" panose="02020603050405020304" pitchFamily="18" charset="0"/>
              </a:rPr>
              <a:t>第２章：「犯罪」の概念</a:t>
            </a:r>
            <a:endPar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23879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21023" y="849972"/>
            <a:ext cx="11949953" cy="37400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③は、たとえば競馬法や競輪法による勝ち馬投票券・勝者投票券の販売のような行為は、賭博罪にならないで、一定の政策的理由から違法性が阻却されるものをいう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④は、母体保護法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条による不妊手術・人工中絶のように、実質的に違法ではあるが、法律上、注意的に違法性阻却事由であることを明確したものをいう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次に、正当業務行為とは、法令に直接の規定がなくとも、社会通念上、正当なものとして認められる業務上の行為⇒例えば、手術などの治療行為、スポーツ、報道機関による取材活動が挙げられる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最後に、その他の正当行為とはそれ以外に、例えば労働争議行為、被害者の承諾（同意）、安楽死など、違法性阻却事由として認められうる行為がある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39112" y="13640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正当行為（２）　　　　　　　　　　　　　　　　　　　　　　　　　　　　　　　　　　　　　　　　　　　　　　　　　　　　　　　　　　　　　　　　　　　　　　　　　　　　　　　　　　　　　　　　　　　　　　　　　　　　　　　　　　　　　　　　　　　　　　　　　　　　　　　　　　　　　　　　　　　　　　　　　　　　　　　　　　　　　　　　　　　　　　　　　　　　　　　　　　　　　　　　　　　　　　　　　　　　　　　　　　　　　　　　　　　　　　　　　　　　　　　　　　　　　　　　　　　　　　　　　　　　　　　　　　　　　　　　　　　　　　　　　　　　　　　　　　　　　　　　　　　　　　　　　　　　　　　　　　　　　　　　　　　　　　　　　　　　　　　　　　　　　　　　　　　　　　　　　　　　　　　　　　　　　　　　　　　　　　　　　　　　　　　　　　　　　　　　　　　　　　　　　　　　　　　　　　　　　　　　　　　　　　　　　　　　　　　　　　　　　　　　　　　　　　　　　　　　　　　　　　　　　　　　　　　　　　　　　　　　　　　　　　　　　　　　　　　　　　　　　　　　　　　　　　　　　　　　　　　　　　　　　　　　　　　　　　　　　　　　　　　　　　　　　　　　　　　　　　　　　　　　　　　　　　　　　　　　　　　　　　　　　　　　　　　　　　　　　　　　　　　　　　　　　　　　　　　　　　　　　　　　　　　　　　　　　　　　　　　　　　　　　　　　　　　　　　　　　　　　　　　　　　　　　　　　　　　　　　　　　　　　　　　　　　　　　　　　　　　　　　　　　　　　　　　　　　　　　　　　　　　　　　　　　　　　　　　　　　　　　　　　　　　　　　　　　　　　　　　　　　　　　　　　　　　　　　　　　　　　　　　　　　　　　　　　　　　　　　　　　　　　　　　　　　　　　　　　　　　　　　　　　　　　　　　　　　　　　　　　　　　　　　　　　　　　　　　　　　　　　　　　　　　　　　　　　　　　　　　　　　　　　　　　　　　　　　　　　　　　　　　　　　　　　　　　　　　　　　　　　　　　　　　　　　　　　　　　　　　　　　　　　　　　　　　　　　　　　　　　　　　　　　　　　　　　　　　　　　　　　　　　　　　　　　　　　　　　　　　　　　　　　　　　　　　　　　　　　　　　　　　　　　　　　　　　　　　　　　　　　　　　　　　　　　　　　　　　　　　　　　　　　　　　　　　　　　　　　　　　　　　　　　　　　　　　　　　　　　　　　　　　　　　　　　　　　　　　　　　　　　　　　　　　　　　　　　　　　　　　　　　　　　　　　　　　　　　　　　　　　　　　　　　　　　　　　　　　　　　　　　　　　　　　　　　　　　　　　　　　　　　　　　　　　　　　　　　　　　　　　　　　</a:t>
            </a:r>
            <a:endParaRPr lang="ja-JP" altLang="en-US" sz="2000" b="1" dirty="0">
              <a:solidFill>
                <a:srgbClr val="FF0000"/>
              </a:solidFill>
            </a:endParaRPr>
          </a:p>
        </p:txBody>
      </p:sp>
    </p:spTree>
    <p:extLst>
      <p:ext uri="{BB962C8B-B14F-4D97-AF65-F5344CB8AC3E}">
        <p14:creationId xmlns:p14="http://schemas.microsoft.com/office/powerpoint/2010/main" val="16086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21023" y="706537"/>
            <a:ext cx="11949953"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緊急行為における正当防衛について、刑法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項は、「急迫不正の侵害に対して、自己又は他人の権利を防衛するため、やむを得ずにした行為は、罰しない」と定めている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しかし、防衛の程度を超えた行為は、過剰防衛となり、情状により、その刑を減軽し、又は免除されるにすぎない（同</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一方、緊急避難について、同</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は「自己又は他人の生命、身体、自由又は財産に対する現在の危難を避けるため、やむを得ずにした行為は、これによって生じた害が避けようとした害の程度を超えなかった場合に限り、罰しない」と定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一方、同</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項は「前項の規定は、業務上特別の義務がある者には、適用しない」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こうして、正当防衛と緊急避難の異動については、両者がいずれも緊急状況下におけるおける私人による実力行使を正当化するという点では共通していると言える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39112" y="13640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緊急行為（１）　　　　　　　　　　　　　　　　　　　　　　　　　　　　　　　　　　　　　　　　　　　　　　　　　　　　　　　　　　　　　　　　　　　　　　　　　　　　　　　　　　　　　　　　　　　　　　　　　　　　　　　　　　　　　　　　　　　　　　　　　　　　　　　　　　　　　　　　　　　　　　　　　　　　　　　　　　　　　　　　　　　　　　　　　　　　　　　　　　　　　　　　　　　　　　　　　　　　　　　　　　　　　　　　　　　　　　　　　　　　　　　　　　　　　　　　　　　　　　　　　　　　　　　　　　　　　　　　　　　　　　　　　　　　　　　　　　　　　　　　　　　　　　　　　　　　　　　　　　　　　　　　　　　　　　　　　　　　　　　　　　　　　　　　　　　　　　　　　　　　　　　　　　　　　　　　　　　　　　　　　　　　　　　　　　　　　　　　　　　　　　　　　　　　　　　　　　　　　　　　　　　　　　　　　　　　　　　　　　　　　　　　　　　　　　　　　　　　　　　　　　　　　　　　　　　　　　　　　　　　　　　　　　　　　　　　　　　　　　　　　　　　　　　　　　　　　　　　　　　　　　　　　　　　　　　　　　　　　　　　　　　　　　　　　　　　　　　　　　　　　　　　　　　　　　　　　　　　　　　　　　　　　　　　　　　　　　　　　　　　　　　　　　　　　　　　　　　　　　　　　　　　　　　　　　　　　　　　　　　　　　　　　　　　　　　　　　　　　　　　　　　　　　　　　　　　　　　　　　　　　　　　　　　　　　　　　　　　　　　　　　　　　　　　　　　　　　　　　　　　　　　　　　　　　　　　　　　　　　　　　　　　　　　　　　　　　　　　　　　　　　　　　　　　　　　　　　　　　　　　　　　　　　　　　　　　　　　　　　　　　　　　　　　　　　　　　　　　　　　　　　　　　　　　　　　　　　　　　　　　　　　　　　　　　　　　　　　　　　　　　　　　　　　　　　　　　　　　　　　　　　　　　　　　　　　　　　　　　　　　　　　　　　　　　　　　　　　　　　　　　　　　　　　　　　　　　　　　　　　　　　　　　　　　　　　　　　　　　　　　　　　　　　　　　　　　　　　　　　　　　　　　　　　　　　　　　　　　　　　　　　　　　　　　　　　　　　　　　　　　　　　　　　　　　　　　　　　　　　　　　　　　　　　　　　　　　　　　　　　　　　　　　　　　　　　　　　　　　　　　　　　　　　　　　　　　　　　　　　　　　　　　　　　　　　　　　　　　　　　　　　　　　　　　　　　　　　　　　　　　　　　　　　　　　　　　　　　　　　　　　　　　　　　　　　　　　　　　　　　　　　　　　　　　　　　　　　　　　　　　　　　　　　　　　　　　　　　　　　　　　　　</a:t>
            </a:r>
            <a:endParaRPr lang="ja-JP" altLang="en-US" sz="2000" b="1" dirty="0">
              <a:solidFill>
                <a:srgbClr val="FF0000"/>
              </a:solidFill>
            </a:endParaRPr>
          </a:p>
        </p:txBody>
      </p:sp>
    </p:spTree>
    <p:extLst>
      <p:ext uri="{BB962C8B-B14F-4D97-AF65-F5344CB8AC3E}">
        <p14:creationId xmlns:p14="http://schemas.microsoft.com/office/powerpoint/2010/main" val="247461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21023" y="625854"/>
            <a:ext cx="11949953" cy="651005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しかし、正当防衛が、違法な行為に対して正当な利益を保全する行為（いわば「不正」</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VS</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「正」の関係）であるのに対し、緊急避難は、危難を回避するために第三者の正当な利益を侵害する行為（「正」</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VS</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「正」の関係）である点で大きく異なる⇒その結果、緊急避難においては、正当防衛に比して、要件が</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つの点で制限される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まず、いずれも「やむを得ずにした行為」という文言は共通しているが、通説は、両者のそれぞれの内容を異にすると解している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正当防衛においては、防衛行為の必要性（不正の侵害を排除するために必要であるか否かということであり、必ずしも他に採るべき方法がなかったことまでも要求するものではない）、および相当性（社会通念上、防衛行為としての妥当性が認められるか否かということであり、量的・質的に相当であればよい）が求め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緊急避難においては、まず、補充性（危険を回避するために、他に採るべき方法がなかったこと）、および、法益の均等性（生じた害が避けようとした害の程度を超えない）が求められる⇒より低い法益を守るために、より高い法益を侵害することは許され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39112" y="13640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緊急行為（２）　　　　　　　　　　　　　　　　　　　　　　　　　　　　　　　　　　　　　　　　　　　　　　　　　　　　　　　　　　　　　　　　　　　　　　　　　　　　　　　　　　　　　　　　　　　　　　　　　　　　　　　　　　　　　　　　　　　　　　　　　　　　　　　　　　　　　　　　　　　　　　　　　　　　　　　　　　　　　　　　　　　　　　　　　　　　　　　　　　　　　　　　　　　　　　　　　　　　　　　　　　　　　　　　　　　　　　　　　　　　　　　　　　　　　　　　　　　　　　　　　　　　　　　　　　　　　　　　　　　　　　　　　　　　　　　　　　　　　　　　　　　　　　　　　　　　　　　　　　　　　　　　　　　　　　　　　　　　　　　　　　　　　　　　　　　　　　　　　　　　　　　　　　　　　　　　　　　　　　　　　　　　　　　　　　　　　　　　　　　　　　　　　　　　　　　　　　　　　　　　　　　　　　　　　　　　　　　　　　　　　　　　　　　　　　　　　　　　　　　　　　　　　　　　　　　　　　　　　　　　　　　　　　　　　　　　　　　　　　　　　　　　　　　　　　　　　　　　　　　　　　　　　　　　　　　　　　　　　　　　　　　　　　　　　　　　　　　　　　　　　　　　　　　　　　　　　　　　　　　　　　　　　　　　　　　　　　　　　　　　　　　　　　　　　　　　　　　　　　　　　　　　　　　　　　　　　　　　　　　　　　　　　　　　　　　　　　　　　　　　　　　　　　　　　　　　　　　　　　　　　　　　　　　　　　　　　　　　　　　　　　　　　　　　　　　　　　　　　　　　　　　　　　　　　　　　　　　　　　　　　　　　　　　　　　　　　　　　　　　　　　　　　　　　　　　　　　　　　　　　　　　　　　　　　　　　　　　　　　　　　　　　　　　　　　　　　　　　　　　　　　　　　　　　　　　　　　　　　　　　　　　　　　　　　　　　　　　　　　　　　　　　　　　　　　　　　　　　　　　　　　　　　　　　　　　　　　　　　　　　　　　　　　　　　　　　　　　　　　　　　　　　　　　　　　　　　　　　　　　　　　　　　　　　　　　　　　　　　　　　　　　　　　　　　　　　　　　　　　　　　　　　　　　　　　　　　　　　　　　　　　　　　　　　　　　　　　　　　　　　　　　　　　　　　　　　　　　　　　　　　　　　　　　　　　　　　　　　　　　　　　　　　　　　　　　　　　　　　　　　　　　　　　　　　　　　　　　　　　　　　　　　　　　　　　　　　　　　　　　　　　　　　　　　　　　　　　　　　　　　　　　　　　　　　　　　　　　　　　　　　　　　　　　　　　　　　　　　　　　　　　　　　　　　　　　　　　　　　　　　　　　　　　　　　　　　　　　　　　　　　　　</a:t>
            </a:r>
            <a:endParaRPr lang="ja-JP" altLang="en-US" sz="2000" b="1" dirty="0">
              <a:solidFill>
                <a:srgbClr val="FF0000"/>
              </a:solidFill>
            </a:endParaRPr>
          </a:p>
        </p:txBody>
      </p:sp>
    </p:spTree>
    <p:extLst>
      <p:ext uri="{BB962C8B-B14F-4D97-AF65-F5344CB8AC3E}">
        <p14:creationId xmlns:p14="http://schemas.microsoft.com/office/powerpoint/2010/main" val="11461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26243" y="543854"/>
            <a:ext cx="11332898" cy="2355068"/>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緊急状況の概念を説明するために、「カルネアデスの板」という、古代ギリシャの哲学者、</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Carneades</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が出したといわれる思考実験が使われる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つまり、難破船から脱出した遭難者</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A</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は会場で壊れた船の板切れにすがりついたところ、</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B</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も同様にこれにすがりつこうとしたが、二人つかまれば沈んでしまうと思い、</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A</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が</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B</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を海中に突き落として死亡させた場合、殺人罪になるか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177384" y="143744"/>
            <a:ext cx="8874888"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ちなみに・・・</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pic>
        <p:nvPicPr>
          <p:cNvPr id="4" name="図 3">
            <a:extLst>
              <a:ext uri="{FF2B5EF4-FFF2-40B4-BE49-F238E27FC236}">
                <a16:creationId xmlns:a16="http://schemas.microsoft.com/office/drawing/2014/main" id="{EF97974F-7355-FE89-1F35-3BDD78C039DC}"/>
              </a:ext>
            </a:extLst>
          </p:cNvPr>
          <p:cNvPicPr>
            <a:picLocks noChangeAspect="1"/>
          </p:cNvPicPr>
          <p:nvPr/>
        </p:nvPicPr>
        <p:blipFill>
          <a:blip r:embed="rId3"/>
          <a:stretch>
            <a:fillRect/>
          </a:stretch>
        </p:blipFill>
        <p:spPr>
          <a:xfrm>
            <a:off x="8970788" y="3429000"/>
            <a:ext cx="1549642" cy="2434559"/>
          </a:xfrm>
          <a:prstGeom prst="rect">
            <a:avLst/>
          </a:prstGeom>
        </p:spPr>
      </p:pic>
      <p:sp>
        <p:nvSpPr>
          <p:cNvPr id="7" name="テキスト ボックス 6">
            <a:extLst>
              <a:ext uri="{FF2B5EF4-FFF2-40B4-BE49-F238E27FC236}">
                <a16:creationId xmlns:a16="http://schemas.microsoft.com/office/drawing/2014/main" id="{D7893C4D-1D59-D0FD-1DC0-433B878ED388}"/>
              </a:ext>
            </a:extLst>
          </p:cNvPr>
          <p:cNvSpPr txBox="1"/>
          <p:nvPr/>
        </p:nvSpPr>
        <p:spPr>
          <a:xfrm>
            <a:off x="8399928" y="5964424"/>
            <a:ext cx="2904565" cy="338554"/>
          </a:xfrm>
          <a:prstGeom prst="rect">
            <a:avLst/>
          </a:prstGeom>
          <a:noFill/>
        </p:spPr>
        <p:txBody>
          <a:bodyPr wrap="square">
            <a:spAutoFit/>
          </a:bodyPr>
          <a:lstStyle/>
          <a:p>
            <a:pPr algn="ctr"/>
            <a:r>
              <a:rPr lang="en-US" altLang="ja-JP" sz="1600" b="1" kern="100" dirty="0" err="1">
                <a:latin typeface="游明朝" panose="02020400000000000000" pitchFamily="18" charset="-128"/>
                <a:ea typeface="游明朝" panose="02020400000000000000" pitchFamily="18" charset="-128"/>
                <a:cs typeface="Times New Roman" panose="02020603050405020304" pitchFamily="18" charset="0"/>
              </a:rPr>
              <a:t>Carneades</a:t>
            </a:r>
            <a:r>
              <a:rPr lang="en-US" altLang="ja-JP" sz="1600" b="1" kern="100" dirty="0">
                <a:latin typeface="游明朝" panose="02020400000000000000" pitchFamily="18" charset="-128"/>
                <a:ea typeface="游明朝" panose="02020400000000000000" pitchFamily="18" charset="-128"/>
                <a:cs typeface="Times New Roman" panose="02020603050405020304" pitchFamily="18" charset="0"/>
              </a:rPr>
              <a:t> (214-129 BC)</a:t>
            </a:r>
            <a:endParaRPr lang="ja-JP" altLang="en-US" sz="1600" dirty="0"/>
          </a:p>
        </p:txBody>
      </p:sp>
      <p:pic>
        <p:nvPicPr>
          <p:cNvPr id="9" name="図 8">
            <a:extLst>
              <a:ext uri="{FF2B5EF4-FFF2-40B4-BE49-F238E27FC236}">
                <a16:creationId xmlns:a16="http://schemas.microsoft.com/office/drawing/2014/main" id="{9986F293-25D6-DD86-9D27-209729EEB709}"/>
              </a:ext>
            </a:extLst>
          </p:cNvPr>
          <p:cNvPicPr>
            <a:picLocks noChangeAspect="1"/>
          </p:cNvPicPr>
          <p:nvPr/>
        </p:nvPicPr>
        <p:blipFill>
          <a:blip r:embed="rId4"/>
          <a:stretch>
            <a:fillRect/>
          </a:stretch>
        </p:blipFill>
        <p:spPr>
          <a:xfrm>
            <a:off x="2618605" y="3186141"/>
            <a:ext cx="4839119" cy="3193057"/>
          </a:xfrm>
          <a:prstGeom prst="rect">
            <a:avLst/>
          </a:prstGeom>
        </p:spPr>
      </p:pic>
    </p:spTree>
    <p:extLst>
      <p:ext uri="{BB962C8B-B14F-4D97-AF65-F5344CB8AC3E}">
        <p14:creationId xmlns:p14="http://schemas.microsoft.com/office/powerpoint/2010/main" val="57299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21023" y="536513"/>
            <a:ext cx="11949953"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では、該当要件に該当する違法な行為が認められると、直ちに処罰されるかと言うとそうではない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最後に、行為者の「責任」（</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schuld</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を確認する必要がある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簡単にいえば、有責な行為は、道義的に非難し得るものをいう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般的に、責任論において行為者の故意・過失、行為の違法性に対する意識の有無などが要素として扱われうる（実は、英米法はそうである）、前述のように日本ではそれらは違法性の判断に属するので、行為の有責性の判断は、基本的に行為者の責任能力の確認に当た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責任能力とは、自己が行った行為の是非を理解し、かつ当該理解に従って自己の行動を制御する能力をいう⇒民法では事理弁識能力といい、行動制御能力ともいう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条は、責任能力について次のように述べる⇒「心神喪失者の行為は、罰しない。２　心神耗弱者の行為は、その刑を減軽する」</a:t>
            </a: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まず、「心神喪失」とは、責任能力が欠如する状態をいう（責任無能力）</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それに対して、「心神耗弱」（しんしんこうじゃく）とは、責任能力が著しく限定されている状態（限定責任能力）をいう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39112" y="13640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有責性（１）　　　　　　　　　　　　　　　　　　　　　　　　　　　　　　　　　　　　　　　　　　　　　　　　　　　　　　　　　　　　　　　　　　　　　　　　　　　　　　　　　　　　　　　　　　　　　　　　　　　　　　　　　　　　　　　　　　　　　　　　　　　　　　　　　　　　　　　　　　　　　　　　　　　　　　　　　　　　　　　　　　　　　　　　　　　　　　　　　　　　　　　　　　　　　　　　　　　　　　　　　　　　　　　　　　　　　　　　　　　　　　　　　　　　　　　　　　　　　　　　　　　　　　　　　　　　　　　　　　　　　　　　　　　　　　　　　　　　　　　　　　　　　　　　　　　　　　　　　　　　　　　　　　　　　　　　　　　　　　　　　　　　　　　　　　　　　　　　　　　　　　　　　　　　　　　　　　　　　　　　　　　　　　　　　　　　　　　　　　　　　　　　　　　　　　　　　　　　　　　　　　　　　　　　　　　　　　　　　　　　　　　　　　　　　　　　　　　　　　　　　　　　　　　　　　　　　　　　　　　　　　　　　　　　　　　　　　　　　　　　　　　　　　　　　　　　　　　　　　　　　　　　　　　　　　　　　　　　　　　　　　　　　　　　　　　　　　　　　　　　　　　　　　　　　　　　　　　　　　　　　　　　　　　　　　　　　　　　　　　　　　　　　　　　　　　　　　　　　　　　　　　　　　　　　　　　　　　　　　　　　　　　　　　　　　　　　　　　　　　　　　　　　　　　　　　　　　　　　　　　　　　　　　　　　　　　　　　　　　　　　　　　　　　　　　　　　　　　　　　　　　　　　　　　　　　　　　　　　　　　　　　　　　　　　　　　　　　　　　　　　　　　　　　　　　　　　　　　　　　　　　　　　　　　　　　　　　　　　　　　　　　　　　　　　　　　　　　　　　　　　　　　　　　　　　　　　　　　　　　　　　　　　　　　　　　　　　　　　　　　　　　　　　　　　　　　　　　　　　　　　　　　　　　　　　　　　　　　　　　　　　　　　　　　　　　　　　　　　　　　　　　　　　　　　　　　　　　　　　　　　　　　　　　　　　　　　　　　　　　　　　　　　　　　　　　　　　　　　　　　　　　　　　　　　　　　　　　　　　　　　　　　　　　　　　　　　　　　　　　　　　　　　　　　　　　　　　　　　　　　　　　　　　　　　　　　　　　　　　　　　　　　　　　　　　　　　　　　　　　　　　　　　　　　　　　　　　　　　　　　　　　　　　　　　　　　　　　　　　　　　　　　　　　　　　　　　　　　　　　　　　　　　　　　　　　　　　　　　　　　　　　　　　　　　　　　　　　　　　　　　　　　　　　　　　　　　　　　　　　　　　　　　　　　　　　　　　　　　　　　　　　</a:t>
            </a:r>
            <a:endParaRPr lang="ja-JP" altLang="en-US" sz="2000" b="1" dirty="0">
              <a:solidFill>
                <a:srgbClr val="FF0000"/>
              </a:solidFill>
            </a:endParaRPr>
          </a:p>
        </p:txBody>
      </p:sp>
    </p:spTree>
    <p:extLst>
      <p:ext uri="{BB962C8B-B14F-4D97-AF65-F5344CB8AC3E}">
        <p14:creationId xmlns:p14="http://schemas.microsoft.com/office/powerpoint/2010/main" val="3065045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21023" y="688913"/>
            <a:ext cx="11949953" cy="4663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つまり、心神喪失と心神耗弱の違いは、責任能力の有無・程度であるが、そもそも、すれをどうやって量るのか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この点について、判例は、生物学的要素と心理学的要素から構成される概念と解している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要するに、生物学的要素について医学的判断に従い、心理学的要素について心理学的判断に従うことが望ましいということになる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しかし、判例は理解するように、被告人の精神状態が心神喪失・心神耗弱に該当するか否かの判断は法律判断であり、もっぱら裁判に委ねられる問題である⇒当該判断の前提としての生物的要素・心理学的要素の有無については、鑑定などを考慮しながら、終局的には法律的判断に委ね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なお、被告人の責任能力の有無・程度は、被告人の犯行当時の病状、犯行前の生活状態、犯行の動機・態様などを総合して判定すべきである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39112" y="13640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有責性（２）　　　　　　　　　　　　　　　　　　　　　　　　　　　　　　　　　　　　　　　　　　　　　　　　　　　　　　　　　　　　　　　　　　　　　　　　　　　　　　　　　　　　　　　　　　　　　　　　　　　　　　　　　　　　　　　　　　　　　　　　　　　　　　　　　　　　　　　　　　　　　　　　　　　　　　　　　　　　　　　　　　　　　　　　　　　　　　　　　　　　　　　　　　　　　　　　　　　　　　　　　　　　　　　　　　　　　　　　　　　　　　　　　　　　　　　　　　　　　　　　　　　　　　　　　　　　　　　　　　　　　　　　　　　　　　　　　　　　　　　　　　　　　　　　　　　　　　　　　　　　　　　　　　　　　　　　　　　　　　　　　　　　　　　　　　　　　　　　　　　　　　　　　　　　　　　　　　　　　　　　　　　　　　　　　　　　　　　　　　　　　　　　　　　　　　　　　　　　　　　　　　　　　　　　　　　　　　　　　　　　　　　　　　　　　　　　　　　　　　　　　　　　　　　　　　　　　　　　　　　　　　　　　　　　　　　　　　　　　　　　　　　　　　　　　　　　　　　　　　　　　　　　　　　　　　　　　　　　　　　　　　　　　　　　　　　　　　　　　　　　　　　　　　　　　　　　　　　　　　　　　　　　　　　　　　　　　　　　　　　　　　　　　　　　　　　　　　　　　　　　　　　　　　　　　　　　　　　　　　　　　　　　　　　　　　　　　　　　　　　　　　　　　　　　　　　　　　　　　　　　　　　　　　　　　　　　　　　　　　　　　　　　　　　　　　　　　　　　　　　　　　　　　　　　　　　　　　　　　　　　　　　　　　　　　　　　　　　　　　　　　　　　　　　　　　　　　　　　　　　　　　　　　　　　　　　　　　　　　　　　　　　　　　　　　　　　　　　　　　　　　　　　　　　　　　　　　　　　　　　　　　　　　　　　　　　　　　　　　　　　　　　　　　　　　　　　　　　　　　　　　　　　　　　　　　　　　　　　　　　　　　　　　　　　　　　　　　　　　　　　　　　　　　　　　　　　　　　　　　　　　　　　　　　　　　　　　　　　　　　　　　　　　　　　　　　　　　　　　　　　　　　　　　　　　　　　　　　　　　　　　　　　　　　　　　　　　　　　　　　　　　　　　　　　　　　　　　　　　　　　　　　　　　　　　　　　　　　　　　　　　　　　　　　　　　　　　　　　　　　　　　　　　　　　　　　　　　　　　　　　　　　　　　　　　　　　　　　　　　　　　　　　　　　　　　　　　　　　　　　　　　　　　　　　　　　　　　　　　　　　　　　　　　　　　　　　　　　　　　　　　　　　　　　　　　　　　　　　　　　　　　　　　　　　　　　　　　　　　　　　　　　</a:t>
            </a:r>
            <a:endParaRPr lang="ja-JP" altLang="en-US" sz="2000" b="1" dirty="0">
              <a:solidFill>
                <a:srgbClr val="FF0000"/>
              </a:solidFill>
            </a:endParaRPr>
          </a:p>
        </p:txBody>
      </p:sp>
    </p:spTree>
    <p:extLst>
      <p:ext uri="{BB962C8B-B14F-4D97-AF65-F5344CB8AC3E}">
        <p14:creationId xmlns:p14="http://schemas.microsoft.com/office/powerpoint/2010/main" val="1656744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21023" y="688913"/>
            <a:ext cx="11949953"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上述のように、責任能力が欠如している者の行為は処罰されないので、ひどくよぱらっている状態（酩酊状態）になっている場合、刑事的責任が認められないのか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例えば、</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A</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はわざと（あるいは不注意で）自ら飲酒し心神喪失状態に陥れ、犯罪を実行した場合、どのように扱われるべきか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この点について、「原因において自由な行為」（</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actiones</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liberae</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 in causa</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）という理論がある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理論に基づいて、原因行為時の決意に基づいて結果行為が行われている以上、完全な責任を問うことが可能でである⇒例えば、判例は結果行為時に心神耗弱状態になっていたとしても飲酒運転の故意を認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ころで、責任能力の生物的要素に関する判断との関係では「心神喪失等の状態で重大な他害行為を行った者の医療及び観察等」（医療観察法）がある⇒同法は、心神喪失・耗弱状態（もっぱら精神障害者）で、重大な他害行為（殺人、放火、強盗、 強制性交など）を行った人に対して、適切な医療を提供し、社会復帰を促進することを目的とした制度を定めている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39112" y="13640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有責性（３）　　　　　　　　　　　　　　　　　　　　　　　　　　　　　　　　　　　　　　　　　　　　　　　　　　　　　　　　　　　　　　　　　　　　　　　　　　　　　　　　　　　　　　　　　　　　　　　　　　　　　　　　　　　　　　　　　　　　　　　　　　　　　　　　　　　　　　　　　　　　　　　　　　　　　　　　　　　　　　　　　　　　　　　　　　　　　　　　　　　　　　　　　　　　　　　　　　　　　　　　　　　　　　　　　　　　　　　　　　　　　　　　　　　　　　　　　　　　　　　　　　　　　　　　　　　　　　　　　　　　　　　　　　　　　　　　　　　　　　　　　　　　　　　　　　　　　　　　　　　　　　　　　　　　　　　　　　　　　　　　　　　　　　　　　　　　　　　　　　　　　　　　　　　　　　　　　　　　　　　　　　　　　　　　　　　　　　　　　　　　　　　　　　　　　　　　　　　　　　　　　　　　　　　　　　　　　　　　　　　　　　　　　　　　　　　　　　　　　　　　　　　　　　　　　　　　　　　　　　　　　　　　　　　　　　　　　　　　　　　　　　　　　　　　　　　　　　　　　　　　　　　　　　　　　　　　　　　　　　　　　　　　　　　　　　　　　　　　　　　　　　　　　　　　　　　　　　　　　　　　　　　　　　　　　　　　　　　　　　　　　　　　　　　　　　　　　　　　　　　　　　　　　　　　　　　　　　　　　　　　　　　　　　　　　　　　　　　　　　　　　　　　　　　　　　　　　　　　　　　　　　　　　　　　　　　　　　　　　　　　　　　　　　　　　　　　　　　　　　　　　　　　　　　　　　　　　　　　　　　　　　　　　　　　　　　　　　　　　　　　　　　　　　　　　　　　　　　　　　　　　　　　　　　　　　　　　　　　　　　　　　　　　　　　　　　　　　　　　　　　　　　　　　　　　　　　　　　　　　　　　　　　　　　　　　　　　　　　　　　　　　　　　　　　　　　　　　　　　　　　　　　　　　　　　　　　　　　　　　　　　　　　　　　　　　　　　　　　　　　　　　　　　　　　　　　　　　　　　　　　　　　　　　　　　　　　　　　　　　　　　　　　　　　　　　　　　　　　　　　　　　　　　　　　　　　　　　　　　　　　　　　　　　　　　　　　　　　　　　　　　　　　　　　　　　　　　　　　　　　　　　　　　　　　　　　　　　　　　　　　　　　　　　　　　　　　　　　　　　　　　　　　　　　　　　　　　　　　　　　　　　　　　　　　　　　　　　　　　　　　　　　　　　　　　　　　　　　　　　　　　　　　　　　　　　　　　　　　　　　　　　　　　　　　　　　　　　　　　　　　　　　　　　　　　　　　　　　　　　　　　　　　　　　　　　　　　　　　　　　　　　　</a:t>
            </a:r>
            <a:endParaRPr lang="ja-JP" altLang="en-US" sz="2000" b="1" dirty="0">
              <a:solidFill>
                <a:srgbClr val="FF0000"/>
              </a:solidFill>
            </a:endParaRPr>
          </a:p>
        </p:txBody>
      </p:sp>
    </p:spTree>
    <p:extLst>
      <p:ext uri="{BB962C8B-B14F-4D97-AF65-F5344CB8AC3E}">
        <p14:creationId xmlns:p14="http://schemas.microsoft.com/office/powerpoint/2010/main" val="2284151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21023" y="787525"/>
            <a:ext cx="11949953" cy="4663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最後に、刑法と年齢について検討しよう⇒というのも、刑法では未成年者の刑事責任は大人とは異なる形で扱われるからである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まず、刑法は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歳を満たない者は、刑事責任を負う主体として扱っていない（刑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歳未満の者を刑事未成年者という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それは何故かというと、</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歳未満の者は十分な責任能力を認めることができない、および成長過程にあり、刑罰を科すべきではないと解するからである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人格の可塑性を鑑みるのであれば、保護処分による性格の矯正を考慮することは妥当である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そこで少年法は、この見地から、</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歳未満の者に対しては、死刑をもって処罰すべきときは無期刑とし、罪を犯すとき</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歳に満たない者に対しては、無期刑を処罰すべきであっても、有期刑とすることを認めている（さらに、有期刑については、不定期刑を定めている）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39112" y="13640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有責性（４）　　　　　　　　　　　　　　　　　　　　　　　　　　　　　　　　　　　　　　　　　　　　　　　　　　　　　　　　　　　　　　　　　　　　　　　　　　　　　　　　　　　　　　　　　　　　　　　　　　　　　　　　　　　　　　　　　　　　　　　　　　　　　　　　　　　　　　　　　　　　　　　　　　　　　　　　　　　　　　　　　　　　　　　　　　　　　　　　　　　　　　　　　　　　　　　　　　　　　　　　　　　　　　　　　　　　　　　　　　　　　　　　　　　　　　　　　　　　　　　　　　　　　　　　　　　　　　　　　　　　　　　　　　　　　　　　　　　　　　　　　　　　　　　　　　　　　　　　　　　　　　　　　　　　　　　　　　　　　　　　　　　　　　　　　　　　　　　　　　　　　　　　　　　　　　　　　　　　　　　　　　　　　　　　　　　　　　　　　　　　　　　　　　　　　　　　　　　　　　　　　　　　　　　　　　　　　　　　　　　　　　　　　　　　　　　　　　　　　　　　　　　　　　　　　　　　　　　　　　　　　　　　　　　　　　　　　　　　　　　　　　　　　　　　　　　　　　　　　　　　　　　　　　　　　　　　　　　　　　　　　　　　　　　　　　　　　　　　　　　　　　　　　　　　　　　　　　　　　　　　　　　　　　　　　　　　　　　　　　　　　　　　　　　　　　　　　　　　　　　　　　　　　　　　　　　　　　　　　　　　　　　　　　　　　　　　　　　　　　　　　　　　　　　　　　　　　　　　　　　　　　　　　　　　　　　　　　　　　　　　　　　　　　　　　　　　　　　　　　　　　　　　　　　　　　　　　　　　　　　　　　　　　　　　　　　　　　　　　　　　　　　　　　　　　　　　　　　　　　　　　　　　　　　　　　　　　　　　　　　　　　　　　　　　　　　　　　　　　　　　　　　　　　　　　　　　　　　　　　　　　　　　　　　　　　　　　　　　　　　　　　　　　　　　　　　　　　　　　　　　　　　　　　　　　　　　　　　　　　　　　　　　　　　　　　　　　　　　　　　　　　　　　　　　　　　　　　　　　　　　　　　　　　　　　　　　　　　　　　　　　　　　　　　　　　　　　　　　　　　　　　　　　　　　　　　　　　　　　　　　　　　　　　　　　　　　　　　　　　　　　　　　　　　　　　　　　　　　　　　　　　　　　　　　　　　　　　　　　　　　　　　　　　　　　　　　　　　　　　　　　　　　　　　　　　　　　　　　　　　　　　　　　　　　　　　　　　　　　　　　　　　　　　　　　　　　　　　　　　　　　　　　　　　　　　　　　　　　　　　　　　　　　　　　　　　　　　　　　　　　　　　　　　　　　　　　　　　　　　　　　　　　　　　　　　　　　　　　　　　　　　　</a:t>
            </a:r>
            <a:endParaRPr lang="ja-JP" altLang="en-US" sz="2000" b="1" dirty="0">
              <a:solidFill>
                <a:srgbClr val="FF0000"/>
              </a:solidFill>
            </a:endParaRPr>
          </a:p>
        </p:txBody>
      </p:sp>
    </p:spTree>
    <p:extLst>
      <p:ext uri="{BB962C8B-B14F-4D97-AF65-F5344CB8AC3E}">
        <p14:creationId xmlns:p14="http://schemas.microsoft.com/office/powerpoint/2010/main" val="142703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30B56BE-F3A6-3491-3B56-B6D6014AB24F}"/>
              </a:ext>
            </a:extLst>
          </p:cNvPr>
          <p:cNvSpPr txBox="1"/>
          <p:nvPr/>
        </p:nvSpPr>
        <p:spPr>
          <a:xfrm>
            <a:off x="2592340" y="915355"/>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少年法の構成　　　　　　　　　　　　　　　　　　　　　　　　　　　　　　　　　　　　　　　　　　　　　　　　　　　　　　　　　　　　　　　　　　　　　　　　　　　　　　　　　　　　　　　　　　　　　　　　　　　　　　　　　　　　　　　　　　　　　　　　　　　　　　　　　　　　　　　　　　　　　　　　　　　　　　　　　　　　　　　　　　　　　　　　　　　　　　　　　　　　　　　　　　　　　　　　　　　　　　　　　　　　　　　　　　　　　　　　　　　　　　　　　　　　　　　　　　　　　　　　　　　　　　　　　　　　　　　　　　　　　　　　　　　　　　　　　　　　　　　　　　　　　　　　　　　　　　　　　　　　　　　　　　　　　　　　　　　　　　　　　　　　　　　　　　　　　　　　　　　　　　　　　　　　　　　　　　　　　　　　　　　　　　　　　　　　　　　　　　　　　　　　　　　　　　　　　　　　　　　　　　　　　　　　　　　　　　　　　　　　　　　　　　　　　　　　　　　　　　　　　　　　　　　　　　　　　　　　　　　　　　　　　　　　　　　　　　　　　　　　　　　　　　　　　　　　　　　　　　　　　　　　　　　　　　　　　　　　　　　　　　　　　　　　　　　　　　　　　　　　　　　　　　　　　　　　　　　　　　　　　　　　　　　　　　　　　　　　　　　　　　　　　　　　　　　　　　　　　　　　　　　　　　　　　　　　　　　　　　　　　　　　　　　　　　　　　　　　　　　　　　　　　　　　　　　　　　　　　　　　　　　　　　　　　　　　　　　　　　　　　　　　　　　　　　　　　　　　　　　　　　　　　　　　　　　　　　　　　　　　　　　　　　　　　　　　　　　　　　　　　　　　　　　　　　　　　　　　　　　　　　　　　　　　　　　　　　　　　　　　　　　　　　　　　　　　　　　　　　　　　　　　　　　　　　　　　　　　　　　　　　　　　　　　　　　　　　　　　　　　　　　　　　　　　　　　　　　　　　　　　　　　　　　　　　　　　　　　　　　　　　　　　　　　　　　　　　　　　　　　　　　　　　　　　　　　　　　　　　　　　　　　　　　　　　　　　　　　　　　　　　　　　　　　　　　　　　　　　　　　　　　　　　　　　　　　　　　　　　　　　　　　　　　　　　　　　　　　　　　　　　　　　　　　　　　　　　　　　　　　　　　　　　　　　　　　　　　　　　　　　　　　　　　　　　　　　　　　　　　　　　　　　　　　　　　　　　　　　　　　　　　　　　　　　　　　　　　　　　　　　　　　　　　　　　　　　　　　　　　　　　　　　　　　　　　　　　　　　　　　　　　　　　　　　　　　　　　　　　　　　　　　　　　　　　　　　　　　　　　　　　　　　　　　　　　　　　　　　　　　　</a:t>
            </a:r>
            <a:endParaRPr lang="ja-JP" altLang="en-US" sz="2000" b="1" dirty="0">
              <a:solidFill>
                <a:srgbClr val="FF0000"/>
              </a:solidFill>
            </a:endParaRPr>
          </a:p>
        </p:txBody>
      </p:sp>
      <p:grpSp>
        <p:nvGrpSpPr>
          <p:cNvPr id="21" name="グループ化 20">
            <a:extLst>
              <a:ext uri="{FF2B5EF4-FFF2-40B4-BE49-F238E27FC236}">
                <a16:creationId xmlns:a16="http://schemas.microsoft.com/office/drawing/2014/main" id="{35E3DE23-924B-53F2-DC43-A157E39B5971}"/>
              </a:ext>
            </a:extLst>
          </p:cNvPr>
          <p:cNvGrpSpPr/>
          <p:nvPr/>
        </p:nvGrpSpPr>
        <p:grpSpPr>
          <a:xfrm>
            <a:off x="1023112" y="1591426"/>
            <a:ext cx="9771529" cy="3172137"/>
            <a:chOff x="1739153" y="1447990"/>
            <a:chExt cx="9771529" cy="3172137"/>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406588" y="2799399"/>
              <a:ext cx="5378823" cy="794513"/>
            </a:xfrm>
            <a:prstGeom prst="rect">
              <a:avLst/>
            </a:prstGeom>
            <a:noFill/>
          </p:spPr>
          <p:txBody>
            <a:bodyPr wrap="square">
              <a:spAutoFit/>
            </a:bodyPr>
            <a:lstStyle/>
            <a:p>
              <a:pPr algn="ctr">
                <a:lnSpc>
                  <a:spcPct val="150000"/>
                </a:lnSpc>
              </a:pPr>
              <a:r>
                <a:rPr lang="ja-JP" altLang="en-US" sz="1600" b="1" kern="100" dirty="0">
                  <a:latin typeface="游明朝" panose="02020400000000000000" pitchFamily="18" charset="-128"/>
                  <a:ea typeface="游明朝" panose="02020400000000000000" pitchFamily="18" charset="-128"/>
                  <a:cs typeface="Times New Roman" panose="02020603050405020304" pitchFamily="18" charset="0"/>
                </a:rPr>
                <a:t>死刑をもって処罰すべきとき⇒無期懲役・禁固</a:t>
              </a:r>
              <a:endParaRPr lang="en-US" altLang="ja-JP" sz="1600" b="1" kern="100" dirty="0">
                <a:latin typeface="游明朝" panose="02020400000000000000" pitchFamily="18" charset="-128"/>
                <a:ea typeface="游明朝" panose="02020400000000000000" pitchFamily="18" charset="-128"/>
                <a:cs typeface="Times New Roman" panose="02020603050405020304" pitchFamily="18" charset="0"/>
              </a:endParaRPr>
            </a:p>
            <a:p>
              <a:pPr algn="ctr">
                <a:lnSpc>
                  <a:spcPct val="150000"/>
                </a:lnSpc>
              </a:pPr>
              <a:r>
                <a:rPr lang="ja-JP" altLang="en-US" sz="1600" b="1" kern="100" dirty="0">
                  <a:latin typeface="游明朝" panose="02020400000000000000" pitchFamily="18" charset="-128"/>
                  <a:ea typeface="游明朝" panose="02020400000000000000" pitchFamily="18" charset="-128"/>
                  <a:cs typeface="Times New Roman" panose="02020603050405020304" pitchFamily="18" charset="0"/>
                </a:rPr>
                <a:t>無期懲役をもって処罰すべきとき⇒有期（</a:t>
              </a:r>
              <a:r>
                <a:rPr lang="en-US" altLang="ja-JP" sz="1600" b="1" kern="100" dirty="0">
                  <a:latin typeface="游明朝" panose="02020400000000000000" pitchFamily="18" charset="-128"/>
                  <a:ea typeface="游明朝" panose="02020400000000000000" pitchFamily="18" charset="-128"/>
                  <a:cs typeface="Times New Roman" panose="02020603050405020304" pitchFamily="18" charset="0"/>
                </a:rPr>
                <a:t>10</a:t>
              </a:r>
              <a:r>
                <a:rPr lang="ja-JP" altLang="en-US" sz="1600" b="1" kern="100" dirty="0">
                  <a:latin typeface="游明朝" panose="02020400000000000000" pitchFamily="18" charset="-128"/>
                  <a:ea typeface="游明朝" panose="02020400000000000000" pitchFamily="18" charset="-128"/>
                  <a:cs typeface="Times New Roman" panose="02020603050405020304" pitchFamily="18" charset="0"/>
                </a:rPr>
                <a:t>年～</a:t>
              </a:r>
              <a:r>
                <a:rPr lang="en-US" altLang="ja-JP" sz="1600" b="1" kern="100" dirty="0">
                  <a:latin typeface="游明朝" panose="02020400000000000000" pitchFamily="18" charset="-128"/>
                  <a:ea typeface="游明朝" panose="02020400000000000000" pitchFamily="18" charset="-128"/>
                  <a:cs typeface="Times New Roman" panose="02020603050405020304" pitchFamily="18" charset="0"/>
                </a:rPr>
                <a:t>20</a:t>
              </a:r>
              <a:r>
                <a:rPr lang="ja-JP" altLang="en-US" sz="1600" b="1" kern="100" dirty="0">
                  <a:latin typeface="游明朝" panose="02020400000000000000" pitchFamily="18" charset="-128"/>
                  <a:ea typeface="游明朝" panose="02020400000000000000" pitchFamily="18" charset="-128"/>
                  <a:cs typeface="Times New Roman" panose="02020603050405020304" pitchFamily="18" charset="0"/>
                </a:rPr>
                <a:t>年）</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cxnSp>
          <p:nvCxnSpPr>
            <p:cNvPr id="4" name="直線矢印コネクタ 3">
              <a:extLst>
                <a:ext uri="{FF2B5EF4-FFF2-40B4-BE49-F238E27FC236}">
                  <a16:creationId xmlns:a16="http://schemas.microsoft.com/office/drawing/2014/main" id="{8F7B8AF1-90BA-E8B1-FC0A-A295525B8470}"/>
                </a:ext>
              </a:extLst>
            </p:cNvPr>
            <p:cNvCxnSpPr>
              <a:cxnSpLocks/>
            </p:cNvCxnSpPr>
            <p:nvPr/>
          </p:nvCxnSpPr>
          <p:spPr>
            <a:xfrm>
              <a:off x="1739153" y="2384612"/>
              <a:ext cx="9771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3C02B775-676F-74DE-9770-FA3F3B64AABA}"/>
                </a:ext>
              </a:extLst>
            </p:cNvPr>
            <p:cNvCxnSpPr/>
            <p:nvPr/>
          </p:nvCxnSpPr>
          <p:spPr>
            <a:xfrm>
              <a:off x="3738283" y="1837765"/>
              <a:ext cx="0" cy="1093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DEDE1F1-524E-F691-D5BA-010D204B1FC1}"/>
                </a:ext>
              </a:extLst>
            </p:cNvPr>
            <p:cNvCxnSpPr/>
            <p:nvPr/>
          </p:nvCxnSpPr>
          <p:spPr>
            <a:xfrm>
              <a:off x="8565774" y="1936377"/>
              <a:ext cx="0" cy="10936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BA539C4-8402-F904-DCDD-62B6D5CF6766}"/>
                </a:ext>
              </a:extLst>
            </p:cNvPr>
            <p:cNvSpPr txBox="1"/>
            <p:nvPr/>
          </p:nvSpPr>
          <p:spPr>
            <a:xfrm>
              <a:off x="1878106" y="2663571"/>
              <a:ext cx="1694330" cy="338554"/>
            </a:xfrm>
            <a:prstGeom prst="rect">
              <a:avLst/>
            </a:prstGeom>
            <a:noFill/>
          </p:spPr>
          <p:txBody>
            <a:bodyPr wrap="square">
              <a:spAutoFit/>
            </a:bodyPr>
            <a:lstStyle/>
            <a:p>
              <a:pPr algn="ctr"/>
              <a:r>
                <a:rPr lang="ja-JP" altLang="en-US" sz="1600" b="1" kern="100" dirty="0">
                  <a:latin typeface="游明朝" panose="02020400000000000000" pitchFamily="18" charset="-128"/>
                  <a:ea typeface="游明朝" panose="02020400000000000000" pitchFamily="18" charset="-128"/>
                  <a:cs typeface="Times New Roman" panose="02020603050405020304" pitchFamily="18" charset="0"/>
                </a:rPr>
                <a:t>責任無能力</a:t>
              </a:r>
              <a:endParaRPr lang="ja-JP" altLang="en-US" sz="1600" dirty="0"/>
            </a:p>
          </p:txBody>
        </p:sp>
        <p:sp>
          <p:nvSpPr>
            <p:cNvPr id="12" name="テキスト ボックス 11">
              <a:extLst>
                <a:ext uri="{FF2B5EF4-FFF2-40B4-BE49-F238E27FC236}">
                  <a16:creationId xmlns:a16="http://schemas.microsoft.com/office/drawing/2014/main" id="{CDA8D3CC-C4F2-86E4-61F0-A26CE1FAA9E8}"/>
                </a:ext>
              </a:extLst>
            </p:cNvPr>
            <p:cNvSpPr txBox="1"/>
            <p:nvPr/>
          </p:nvSpPr>
          <p:spPr>
            <a:xfrm>
              <a:off x="8689040" y="2579202"/>
              <a:ext cx="1057835" cy="338554"/>
            </a:xfrm>
            <a:prstGeom prst="rect">
              <a:avLst/>
            </a:prstGeom>
            <a:noFill/>
          </p:spPr>
          <p:txBody>
            <a:bodyPr wrap="square">
              <a:spAutoFit/>
            </a:bodyPr>
            <a:lstStyle/>
            <a:p>
              <a:pPr algn="ctr"/>
              <a:r>
                <a:rPr lang="ja-JP" altLang="en-US" sz="1600" b="1" kern="100" dirty="0">
                  <a:latin typeface="游明朝" panose="02020400000000000000" pitchFamily="18" charset="-128"/>
                  <a:ea typeface="游明朝" panose="02020400000000000000" pitchFamily="18" charset="-128"/>
                  <a:cs typeface="Times New Roman" panose="02020603050405020304" pitchFamily="18" charset="0"/>
                </a:rPr>
                <a:t>死刑可能</a:t>
              </a:r>
              <a:endParaRPr lang="ja-JP" altLang="en-US" sz="1600" dirty="0"/>
            </a:p>
          </p:txBody>
        </p:sp>
        <p:sp>
          <p:nvSpPr>
            <p:cNvPr id="13" name="右中かっこ 12">
              <a:extLst>
                <a:ext uri="{FF2B5EF4-FFF2-40B4-BE49-F238E27FC236}">
                  <a16:creationId xmlns:a16="http://schemas.microsoft.com/office/drawing/2014/main" id="{903F53CE-7EB0-E027-6936-51898B6B99C3}"/>
                </a:ext>
              </a:extLst>
            </p:cNvPr>
            <p:cNvSpPr/>
            <p:nvPr/>
          </p:nvSpPr>
          <p:spPr>
            <a:xfrm rot="5400000">
              <a:off x="6795933" y="820623"/>
              <a:ext cx="323599" cy="63761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0A533722-E19C-0BE7-7E90-C46B18115A81}"/>
                </a:ext>
              </a:extLst>
            </p:cNvPr>
            <p:cNvCxnSpPr/>
            <p:nvPr/>
          </p:nvCxnSpPr>
          <p:spPr>
            <a:xfrm>
              <a:off x="10206316" y="1936377"/>
              <a:ext cx="0" cy="1093694"/>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C202A8E-D284-5BA0-CC11-011A7E961D63}"/>
                </a:ext>
              </a:extLst>
            </p:cNvPr>
            <p:cNvSpPr txBox="1"/>
            <p:nvPr/>
          </p:nvSpPr>
          <p:spPr>
            <a:xfrm>
              <a:off x="6355416" y="4250795"/>
              <a:ext cx="1204632" cy="369332"/>
            </a:xfrm>
            <a:prstGeom prst="rect">
              <a:avLst/>
            </a:prstGeom>
            <a:noFill/>
          </p:spPr>
          <p:txBody>
            <a:bodyPr wrap="square">
              <a:spAutoFit/>
            </a:bodyPr>
            <a:lstStyle/>
            <a:p>
              <a:pPr algn="ctr"/>
              <a:r>
                <a:rPr lang="ja-JP" altLang="en-US" b="1" kern="100" dirty="0">
                  <a:latin typeface="游明朝" panose="02020400000000000000" pitchFamily="18" charset="-128"/>
                  <a:ea typeface="游明朝" panose="02020400000000000000" pitchFamily="18" charset="-128"/>
                  <a:cs typeface="Times New Roman" panose="02020603050405020304" pitchFamily="18" charset="0"/>
                </a:rPr>
                <a:t>不定期刑</a:t>
              </a:r>
              <a:endParaRPr lang="ja-JP" altLang="en-US" dirty="0"/>
            </a:p>
          </p:txBody>
        </p:sp>
        <p:sp>
          <p:nvSpPr>
            <p:cNvPr id="18" name="テキスト ボックス 17">
              <a:extLst>
                <a:ext uri="{FF2B5EF4-FFF2-40B4-BE49-F238E27FC236}">
                  <a16:creationId xmlns:a16="http://schemas.microsoft.com/office/drawing/2014/main" id="{3CA060A1-F1F7-4A6A-D7E2-3135B5E8CE82}"/>
                </a:ext>
              </a:extLst>
            </p:cNvPr>
            <p:cNvSpPr txBox="1"/>
            <p:nvPr/>
          </p:nvSpPr>
          <p:spPr>
            <a:xfrm>
              <a:off x="8059274" y="1447990"/>
              <a:ext cx="726140" cy="369332"/>
            </a:xfrm>
            <a:prstGeom prst="rect">
              <a:avLst/>
            </a:prstGeom>
            <a:noFill/>
          </p:spPr>
          <p:txBody>
            <a:bodyPr wrap="square">
              <a:spAutoFit/>
            </a:bodyPr>
            <a:lstStyle/>
            <a:p>
              <a:pPr algn="ctr"/>
              <a:r>
                <a:rPr lang="en-US" altLang="ja-JP" sz="1800" b="1" kern="100" dirty="0">
                  <a:latin typeface="游明朝" panose="02020400000000000000" pitchFamily="18" charset="-128"/>
                  <a:ea typeface="游明朝" panose="02020400000000000000" pitchFamily="18" charset="-128"/>
                  <a:cs typeface="Times New Roman" panose="02020603050405020304" pitchFamily="18" charset="0"/>
                </a:rPr>
                <a:t>1</a:t>
              </a:r>
              <a:r>
                <a:rPr lang="en-US" altLang="ja-JP" b="1" kern="100" dirty="0">
                  <a:latin typeface="游明朝" panose="02020400000000000000" pitchFamily="18" charset="-128"/>
                  <a:ea typeface="游明朝" panose="02020400000000000000" pitchFamily="18" charset="-128"/>
                  <a:cs typeface="Times New Roman" panose="02020603050405020304" pitchFamily="18" charset="0"/>
                </a:rPr>
                <a:t>8</a:t>
              </a:r>
              <a:r>
                <a:rPr lang="ja-JP" altLang="en-US" sz="1800" b="1" kern="100" dirty="0">
                  <a:latin typeface="游明朝" panose="02020400000000000000" pitchFamily="18" charset="-128"/>
                  <a:ea typeface="游明朝" panose="02020400000000000000" pitchFamily="18" charset="-128"/>
                  <a:cs typeface="Times New Roman" panose="02020603050405020304" pitchFamily="18" charset="0"/>
                </a:rPr>
                <a:t>歳</a:t>
              </a:r>
              <a:endParaRPr lang="ja-JP" altLang="en-US" dirty="0"/>
            </a:p>
          </p:txBody>
        </p:sp>
        <p:sp>
          <p:nvSpPr>
            <p:cNvPr id="19" name="テキスト ボックス 18">
              <a:extLst>
                <a:ext uri="{FF2B5EF4-FFF2-40B4-BE49-F238E27FC236}">
                  <a16:creationId xmlns:a16="http://schemas.microsoft.com/office/drawing/2014/main" id="{00F25629-53E5-9A4F-DF44-DF543D80B7F4}"/>
                </a:ext>
              </a:extLst>
            </p:cNvPr>
            <p:cNvSpPr txBox="1"/>
            <p:nvPr/>
          </p:nvSpPr>
          <p:spPr>
            <a:xfrm>
              <a:off x="9843246" y="1468066"/>
              <a:ext cx="726140" cy="369332"/>
            </a:xfrm>
            <a:prstGeom prst="rect">
              <a:avLst/>
            </a:prstGeom>
            <a:noFill/>
          </p:spPr>
          <p:txBody>
            <a:bodyPr wrap="square">
              <a:spAutoFit/>
            </a:bodyPr>
            <a:lstStyle/>
            <a:p>
              <a:pPr algn="ctr"/>
              <a:r>
                <a:rPr lang="en-US" altLang="ja-JP" sz="1800" b="1" kern="100" dirty="0">
                  <a:latin typeface="游明朝" panose="02020400000000000000" pitchFamily="18" charset="-128"/>
                  <a:ea typeface="游明朝" panose="02020400000000000000" pitchFamily="18" charset="-128"/>
                  <a:cs typeface="Times New Roman" panose="02020603050405020304" pitchFamily="18" charset="0"/>
                </a:rPr>
                <a:t>20</a:t>
              </a:r>
              <a:r>
                <a:rPr lang="ja-JP" altLang="en-US" sz="1800" b="1" kern="100" dirty="0">
                  <a:latin typeface="游明朝" panose="02020400000000000000" pitchFamily="18" charset="-128"/>
                  <a:ea typeface="游明朝" panose="02020400000000000000" pitchFamily="18" charset="-128"/>
                  <a:cs typeface="Times New Roman" panose="02020603050405020304" pitchFamily="18" charset="0"/>
                </a:rPr>
                <a:t>歳</a:t>
              </a:r>
              <a:endParaRPr lang="ja-JP" altLang="en-US" dirty="0"/>
            </a:p>
          </p:txBody>
        </p:sp>
        <p:sp>
          <p:nvSpPr>
            <p:cNvPr id="20" name="テキスト ボックス 19">
              <a:extLst>
                <a:ext uri="{FF2B5EF4-FFF2-40B4-BE49-F238E27FC236}">
                  <a16:creationId xmlns:a16="http://schemas.microsoft.com/office/drawing/2014/main" id="{2AB40B47-1008-1501-3E52-34F537483D79}"/>
                </a:ext>
              </a:extLst>
            </p:cNvPr>
            <p:cNvSpPr txBox="1"/>
            <p:nvPr/>
          </p:nvSpPr>
          <p:spPr>
            <a:xfrm>
              <a:off x="3558988" y="1539264"/>
              <a:ext cx="726140" cy="369332"/>
            </a:xfrm>
            <a:prstGeom prst="rect">
              <a:avLst/>
            </a:prstGeom>
            <a:noFill/>
          </p:spPr>
          <p:txBody>
            <a:bodyPr wrap="square">
              <a:spAutoFit/>
            </a:bodyPr>
            <a:lstStyle/>
            <a:p>
              <a:pPr algn="ctr"/>
              <a:r>
                <a:rPr lang="en-US" altLang="ja-JP" sz="1800" b="1" kern="100" dirty="0">
                  <a:latin typeface="游明朝" panose="02020400000000000000" pitchFamily="18" charset="-128"/>
                  <a:ea typeface="游明朝" panose="02020400000000000000" pitchFamily="18" charset="-128"/>
                  <a:cs typeface="Times New Roman" panose="02020603050405020304" pitchFamily="18" charset="0"/>
                </a:rPr>
                <a:t>14</a:t>
              </a:r>
              <a:r>
                <a:rPr lang="ja-JP" altLang="en-US" sz="1800" b="1" kern="100" dirty="0">
                  <a:latin typeface="游明朝" panose="02020400000000000000" pitchFamily="18" charset="-128"/>
                  <a:ea typeface="游明朝" panose="02020400000000000000" pitchFamily="18" charset="-128"/>
                  <a:cs typeface="Times New Roman" panose="02020603050405020304" pitchFamily="18" charset="0"/>
                </a:rPr>
                <a:t>歳</a:t>
              </a:r>
              <a:endParaRPr lang="ja-JP" altLang="en-US" dirty="0"/>
            </a:p>
          </p:txBody>
        </p:sp>
      </p:grpSp>
    </p:spTree>
    <p:extLst>
      <p:ext uri="{BB962C8B-B14F-4D97-AF65-F5344CB8AC3E}">
        <p14:creationId xmlns:p14="http://schemas.microsoft.com/office/powerpoint/2010/main" val="879831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21023" y="787525"/>
            <a:ext cx="11949953"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修正された構成要件（構成要件の修正形成）とは、基本的構成要件の存在を前提とし、それを修正して規定された構成要件であり、特に予備・陰謀罪、未遂犯、および共犯を指す</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原則として構成要件は修正形式は、刑法総則において規定されるが、予備・陰謀罪のように基本的構成要件を定めている条文もある（次のスライドを参照）</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未遂犯とは、犯罪の実行に着手したが、これを遂げなかった場合をいい、裁判官の裁量に基づいて既遂の刑を減軽して行為者を処罰することができる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但し、自己の意思により犯罪を中止したとき（これを中止犯という）には、刑を減軽・免除しなければならない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未遂の前段階の犯罪である予備・陰謀は、いずれも法益侵害の危険性を有する行為であるが、未遂に比して既遂犯の実現に至る危険性が比較的低いことから、重大な犯罪に限定し、独立の構成要件に基づいて処罰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39112" y="13640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修正された構成要件（１）　　　　　　　　　　　　　　　　　　　　　　　　　　　　　　　　　　　　　　　　　　　　　　　　　　　　　　　　　　　　　　　　　　　　　　　　　　　　　　　　　　　　　　　　　　　　　　　　　　　　　　　　　　　　　　　　　　　　　　　　　　　　　　　　　　　　　　　　　　　　　　　　　　　　　　　　　　　　　　　　　　　　　　　　　　　　　　　　　　　　　　　　　　　　　　　　　　　　　　　　　　　　　　　　　　　　　　　　　　　　　　　　　　　　　　　　　　　　　　　　　　　　　　　　　　　　　　　　　　　　　　　　　　　　　　　　　　　　　　　　　　　　　　　　　　　　　　　　　　　　　　　　　　　　　　　　　　　　　　　　　　　　　　　　　　　　　　　　　　　　　　　　　　　　　　　　　　　　　　　　　　　　　　　　　　　　　　　　　　　　　　　　　　　　　　　　　　　　　　　　　　　　　　　　　　　　　　　　　　　　　　　　　　　　　　　　　　　　　　　　　　　　　　　　　　　　　　　　　　　　　　　　　　　　　　　　　　　　　　　　　　　　　　　　　　　　　　　　　　　　　　　　　　　　　　　　　　　　　　　　　　　　　　　　　　　　　　　　　　　　　　　　　　　　　　　　　　　　　　　　　　　　　　　　　　　　　　　　　　　　　　　　　　　　　　　　　　　　　　　　　　　　　　　　　　　　　　　　　　　　　　　　　　　　　　　　　　　　　　　　　　　　　　　　　　　　　　　　　　　　　　　　　　　　　　　　　　　　　　　　　　　　　　　　　　　　　　　　　　　　　　　　　　　　　　　　　　　　　　　　　　　　　　　　　　　　　　　　　　　　　　　　　　　　　　　　　　　　　　　　　　　　　　　　　　　　　　　　　　　　　　　　　　　　　　　　　　　　　　　　　　　　　　　　　　　　　　　　　　　　　　　　　　　　　　　　　　　　　　　　　　　　　　　　　　　　　　　　　　　　　　　　　　　　　　　　　　　　　　　　　　　　　　　　　　　　　　　　　　　　　　　　　　　　　　　　　　　　　　　　　　　　　　　　　　　　　　　　　　　　　　　　　　　　　　　　　　　　　　　　　　　　　　　　　　　　　　　　　　　　　　　　　　　　　　　　　　　　　　　　　　　　　　　　　　　　　　　　　　　　　　　　　　　　　　　　　　　　　　　　　　　　　　　　　　　　　　　　　　　　　　　　　　　　　　　　　　　　　　　　　　　　　　　　　　　　　　　　　　　　　　　　　　　　　　　　　　　　　　　　　　　　　　　　　　　　　　　　　　　　　　　　　　　　　　　　　　　　　　　　　　　　　　　　　　　　　　　　　　　　　　　　　　　　　　　　　　　　　　　　　　　</a:t>
            </a:r>
            <a:endParaRPr lang="ja-JP" altLang="en-US" sz="2000" b="1" dirty="0">
              <a:solidFill>
                <a:srgbClr val="FF0000"/>
              </a:solidFill>
            </a:endParaRPr>
          </a:p>
        </p:txBody>
      </p:sp>
    </p:spTree>
    <p:extLst>
      <p:ext uri="{BB962C8B-B14F-4D97-AF65-F5344CB8AC3E}">
        <p14:creationId xmlns:p14="http://schemas.microsoft.com/office/powerpoint/2010/main" val="123766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58588" y="413234"/>
            <a:ext cx="11833412" cy="651005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一般的な理解において、「犯罪」は、殺人、窃盗、横領などのように、「反社会的な行為」、「正しくない行為」、「処罰すべき行為」である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刑法学では、犯罪とは「構成要件に該当し、違法な、かつ有責な行為」として理解される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この章において検討するように、犯罪とは①構成要件該当性、②違法性、および③有責性を具備した行為である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言うまでもなく、犯罪は何より「行為」（これを「作為</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という）であるが、「行為しない」（これを「不作為」という）も犯罪になることがある⇒以下より、作為と不作為を合わせて、単に行為と呼ぶことにする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行為のみが処罰の対象となるのであり、思想・信条などは、行為者の内心に止まるかぎり、処罰の対象とはならない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すなわち、刑罰を科するのに適した客観面と主観面を具備した人の行為が存在しなければ、犯罪は成立しない⇒「行為がなければ犯罪なし」とする原則は行為主義という</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なお、行為を構成要件に前置する見解と構成要件的行為として捉える見解と対立するが、後者は通説である</a:t>
            </a:r>
            <a:endParaRPr lang="ja-JP" altLang="ja-JP" sz="14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861841" y="84841"/>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犯罪の成立</a:t>
            </a:r>
            <a:endParaRPr lang="ja-JP" altLang="en-US" sz="2000" b="1" dirty="0">
              <a:solidFill>
                <a:srgbClr val="FF0000"/>
              </a:solidFill>
            </a:endParaRPr>
          </a:p>
        </p:txBody>
      </p:sp>
    </p:spTree>
    <p:extLst>
      <p:ext uri="{BB962C8B-B14F-4D97-AF65-F5344CB8AC3E}">
        <p14:creationId xmlns:p14="http://schemas.microsoft.com/office/powerpoint/2010/main" val="2114672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21023" y="787525"/>
            <a:ext cx="11949953"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次に共犯について触れるが、そもそも、これまで説明したきた犯罪論体系は、原則として一人で犯罪を犯すという、「単独正犯」を前提としてきた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ところが、犯罪は複数人で行われることも少なくない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共犯の形態には、①</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以上の者が共同して犯罪を実行する意思（共同実行の意思）のもとに共同して実行行為（共同実行の事実）を行う「共同正犯」、②他人を唆して犯罪の決意を生じさせ、犯罪を実行させる「教唆犯」、③正犯者の実行を容易にさせる「幇助犯」（ほうじょはん）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①と②については刑法は「正犯」とみなす（刑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条）が、③については「従犯」とし正犯の刑を軽減する（刑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なお、判例は、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人以上の者が一定の犯罪を実現することを「共謀」と判断し、共謀者は、実行行為に関与しなかった場合でも、共同正犯として認められる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39112" y="13640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修正された構成要件（２）　　　　　　　　　　　　　　　　　　　　　　　　　　　　　　　　　　　　　　　　　　　　　　　　　　　　　　　　　　　　　　　　　　　　　　　　　　　　　　　　　　　　　　　　　　　　　　　　　　　　　　　　　　　　　　　　　　　　　　　　　　　　　　　　　　　　　　　　　　　　　　　　　　　　　　　　　　　　　　　　　　　　　　　　　　　　　　　　　　　　　　　　　　　　　　　　　　　　　　　　　　　　　　　　　　　　　　　　　　　　　　　　　　　　　　　　　　　　　　　　　　　　　　　　　　　　　　　　　　　　　　　　　　　　　　　　　　　　　　　　　　　　　　　　　　　　　　　　　　　　　　　　　　　　　　　　　　　　　　　　　　　　　　　　　　　　　　　　　　　　　　　　　　　　　　　　　　　　　　　　　　　　　　　　　　　　　　　　　　　　　　　　　　　　　　　　　　　　　　　　　　　　　　　　　　　　　　　　　　　　　　　　　　　　　　　　　　　　　　　　　　　　　　　　　　　　　　　　　　　　　　　　　　　　　　　　　　　　　　　　　　　　　　　　　　　　　　　　　　　　　　　　　　　　　　　　　　　　　　　　　　　　　　　　　　　　　　　　　　　　　　　　　　　　　　　　　　　　　　　　　　　　　　　　　　　　　　　　　　　　　　　　　　　　　　　　　　　　　　　　　　　　　　　　　　　　　　　　　　　　　　　　　　　　　　　　　　　　　　　　　　　　　　　　　　　　　　　　　　　　　　　　　　　　　　　　　　　　　　　　　　　　　　　　　　　　　　　　　　　　　　　　　　　　　　　　　　　　　　　　　　　　　　　　　　　　　　　　　　　　　　　　　　　　　　　　　　　　　　　　　　　　　　　　　　　　　　　　　　　　　　　　　　　　　　　　　　　　　　　　　　　　　　　　　　　　　　　　　　　　　　　　　　　　　　　　　　　　　　　　　　　　　　　　　　　　　　　　　　　　　　　　　　　　　　　　　　　　　　　　　　　　　　　　　　　　　　　　　　　　　　　　　　　　　　　　　　　　　　　　　　　　　　　　　　　　　　　　　　　　　　　　　　　　　　　　　　　　　　　　　　　　　　　　　　　　　　　　　　　　　　　　　　　　　　　　　　　　　　　　　　　　　　　　　　　　　　　　　　　　　　　　　　　　　　　　　　　　　　　　　　　　　　　　　　　　　　　　　　　　　　　　　　　　　　　　　　　　　　　　　　　　　　　　　　　　　　　　　　　　　　　　　　　　　　　　　　　　　　　　　　　　　　　　　　　　　　　　　　　　　　　　　　　　　　　　　　　　　　　　　　　　　　　　　　　　　　　　　　　　　　　　　　　　　　　　　　　　　　　　　　　</a:t>
            </a:r>
            <a:endParaRPr lang="ja-JP" altLang="en-US" sz="2000" b="1" dirty="0">
              <a:solidFill>
                <a:srgbClr val="FF0000"/>
              </a:solidFill>
            </a:endParaRPr>
          </a:p>
        </p:txBody>
      </p:sp>
    </p:spTree>
    <p:extLst>
      <p:ext uri="{BB962C8B-B14F-4D97-AF65-F5344CB8AC3E}">
        <p14:creationId xmlns:p14="http://schemas.microsoft.com/office/powerpoint/2010/main" val="563911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30B56BE-F3A6-3491-3B56-B6D6014AB24F}"/>
              </a:ext>
            </a:extLst>
          </p:cNvPr>
          <p:cNvSpPr txBox="1"/>
          <p:nvPr/>
        </p:nvSpPr>
        <p:spPr>
          <a:xfrm>
            <a:off x="2700477" y="477062"/>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予備・陰謀を処罰する規定　　　　　　　　　　　　　　　　　　　　　　　　　　　　　　　　　　　　　　　　　　　　　　　　　　　　　　　　　　　　　　　　　　　　　　　　　　　　　　　　　　　　　　　　　　　　　　　　　　　　　　　　　　　　　　　　　　　　　　　　　　　　　　　　　　　　　　　　　　　　　　　　　　　　　　　　　　　　　　　　　　　　　　　　　　　　　　　　　　　　　　　　　　　　　　　　　　　　　　　　　　　　　　　　　　　　　　　　　　　　　　　　　　　　　　　　　　　　　　　　　　　　　　　　　　　　　　　　　　　　　　　　　　　　　　　　　　　　　　　　　　　　　　　　　　　　　　　　　　　　　　　　　　　　　　　　　　　　　　　　　　　　　　　　　　　　　　　　　　　　　　　　　　　　　　　　　　　　　　　　　　　　　　　　　　　　　　　　　　　　　　　　　　　　　　　　　　　　　　　　　　　　　　　　　　　　　　　　　　　　　　　　　　　　　　　　　　　　　　　　　　　　　　　　　　　　　　　　　　　　　　　　　　　　　　　　　　　　　　　　　　　　　　　　　　　　　　　　　　　　　　　　　　　　　　　　　　　　　　　　　　　　　　　　　　　　　　　　　　　　　　　　　　　　　　　　　　　　　　　　　　　　　　　　　　　　　　　　　　　　　　　　　　　　　　　　　　　　　　　　　　　　　　　　　　　　　　　　　　　　　　　　　　　　　　　　　　　　　　　　　　　　　　　　　　　　　　　　　　　　　　　　　　　　　　　　　　　　　　　　　　　　　　　　　　　　　　　　　　　　　　　　　　　　　　　　　　　　　　　　　　　　　　　　　　　　　　　　　　　　　　　　　　　　　　　　　　　　　　　　　　　　　　　　　　　　　　　　　　　　　　　　　　　　　　　　　　　　　　　　　　　　　　　　　　　　　　　　　　　　　　　　　　　　　　　　　　　　　　　　　　　　　　　　　　　　　　　　　　　　　　　　　　　　　　　　　　　　　　　　　　　　　　　　　　　　　　　　　　　　　　　　　　　　　　　　　　　　　　　　　　　　　　　　　　　　　　　　　　　　　　　　　　　　　　　　　　　　　　　　　　　　　　　　　　　　　　　　　　　　　　　　　　　　　　　　　　　　　　　　　　　　　　　　　　　　　　　　　　　　　　　　　　　　　　　　　　　　　　　　　　　　　　　　　　　　　　　　　　　　　　　　　　　　　　　　　　　　　　　　　　　　　　　　　　　　　　　　　　　　　　　　　　　　　　　　　　　　　　　　　　　　　　　　　　　　　　　　　　　　　　　　　　　　　　　　　　　　　　　　　　　　　　　　　　　　　　　　　　　　　　　　　　　　　　　　　　　　　　　</a:t>
            </a:r>
            <a:endParaRPr lang="ja-JP" altLang="en-US" sz="2000" b="1" dirty="0">
              <a:solidFill>
                <a:srgbClr val="FF0000"/>
              </a:solidFill>
            </a:endParaRPr>
          </a:p>
        </p:txBody>
      </p:sp>
      <p:graphicFrame>
        <p:nvGraphicFramePr>
          <p:cNvPr id="2" name="表 3">
            <a:extLst>
              <a:ext uri="{FF2B5EF4-FFF2-40B4-BE49-F238E27FC236}">
                <a16:creationId xmlns:a16="http://schemas.microsoft.com/office/drawing/2014/main" id="{A2D89790-5FFF-0BA4-75B9-613D5F3946C6}"/>
              </a:ext>
            </a:extLst>
          </p:cNvPr>
          <p:cNvGraphicFramePr>
            <a:graphicFrameLocks noGrp="1"/>
          </p:cNvGraphicFramePr>
          <p:nvPr>
            <p:extLst>
              <p:ext uri="{D42A27DB-BD31-4B8C-83A1-F6EECF244321}">
                <p14:modId xmlns:p14="http://schemas.microsoft.com/office/powerpoint/2010/main" val="2385001815"/>
              </p:ext>
            </p:extLst>
          </p:nvPr>
        </p:nvGraphicFramePr>
        <p:xfrm>
          <a:off x="1754094" y="1087219"/>
          <a:ext cx="8128000" cy="330415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29324339"/>
                    </a:ext>
                  </a:extLst>
                </a:gridCol>
                <a:gridCol w="4064000">
                  <a:extLst>
                    <a:ext uri="{9D8B030D-6E8A-4147-A177-3AD203B41FA5}">
                      <a16:colId xmlns:a16="http://schemas.microsoft.com/office/drawing/2014/main" val="1781889477"/>
                    </a:ext>
                  </a:extLst>
                </a:gridCol>
              </a:tblGrid>
              <a:tr h="370840">
                <a:tc>
                  <a:txBody>
                    <a:bodyPr/>
                    <a:lstStyle/>
                    <a:p>
                      <a:pPr algn="ctr"/>
                      <a:r>
                        <a:rPr kumimoji="1" lang="ja-JP" altLang="en-US" dirty="0"/>
                        <a:t>予備</a:t>
                      </a:r>
                    </a:p>
                  </a:txBody>
                  <a:tcPr/>
                </a:tc>
                <a:tc>
                  <a:txBody>
                    <a:bodyPr/>
                    <a:lstStyle/>
                    <a:p>
                      <a:pPr algn="ctr"/>
                      <a:r>
                        <a:rPr kumimoji="1" lang="ja-JP" altLang="en-US" dirty="0"/>
                        <a:t>陰謀</a:t>
                      </a:r>
                    </a:p>
                  </a:txBody>
                  <a:tcPr/>
                </a:tc>
                <a:extLst>
                  <a:ext uri="{0D108BD9-81ED-4DB2-BD59-A6C34878D82A}">
                    <a16:rowId xmlns:a16="http://schemas.microsoft.com/office/drawing/2014/main" val="4035928208"/>
                  </a:ext>
                </a:extLst>
              </a:tr>
              <a:tr h="370840">
                <a:tc>
                  <a:txBody>
                    <a:bodyPr/>
                    <a:lstStyle/>
                    <a:p>
                      <a:pPr>
                        <a:lnSpc>
                          <a:spcPct val="150000"/>
                        </a:lnSpc>
                      </a:pPr>
                      <a:r>
                        <a:rPr kumimoji="1" lang="ja-JP" altLang="en-US" dirty="0"/>
                        <a:t>内乱予備（刑</a:t>
                      </a:r>
                      <a:r>
                        <a:rPr kumimoji="1" lang="en-US" altLang="ja-JP" dirty="0"/>
                        <a:t>78</a:t>
                      </a:r>
                      <a:r>
                        <a:rPr kumimoji="1" lang="ja-JP" altLang="en-US" dirty="0"/>
                        <a:t>条）、外患予備（同</a:t>
                      </a:r>
                      <a:r>
                        <a:rPr kumimoji="1" lang="en-US" altLang="ja-JP" dirty="0"/>
                        <a:t>88</a:t>
                      </a:r>
                      <a:r>
                        <a:rPr kumimoji="1" lang="ja-JP" altLang="en-US" dirty="0"/>
                        <a:t>条）、私戦予備（同</a:t>
                      </a:r>
                      <a:r>
                        <a:rPr kumimoji="1" lang="en-US" altLang="ja-JP" dirty="0"/>
                        <a:t>93</a:t>
                      </a:r>
                      <a:r>
                        <a:rPr kumimoji="1" lang="ja-JP" altLang="en-US" dirty="0"/>
                        <a:t>条）、現住建造物放火予備・他人の非現住建造物放火予備（同</a:t>
                      </a:r>
                      <a:r>
                        <a:rPr kumimoji="1" lang="en-US" altLang="ja-JP" dirty="0"/>
                        <a:t>113</a:t>
                      </a:r>
                      <a:r>
                        <a:rPr kumimoji="1" lang="ja-JP" altLang="en-US" dirty="0"/>
                        <a:t>条）、通貨偽造準備（同</a:t>
                      </a:r>
                      <a:r>
                        <a:rPr kumimoji="1" lang="en-US" altLang="ja-JP" dirty="0"/>
                        <a:t>153</a:t>
                      </a:r>
                      <a:r>
                        <a:rPr kumimoji="1" lang="ja-JP" altLang="en-US" dirty="0"/>
                        <a:t>条）、殺人予備（同</a:t>
                      </a:r>
                      <a:r>
                        <a:rPr kumimoji="1" lang="en-US" altLang="ja-JP" dirty="0"/>
                        <a:t>201</a:t>
                      </a:r>
                      <a:r>
                        <a:rPr kumimoji="1" lang="ja-JP" altLang="en-US" dirty="0"/>
                        <a:t>条）、身代金目的略取予備（同</a:t>
                      </a:r>
                      <a:r>
                        <a:rPr kumimoji="1" lang="en-US" altLang="ja-JP" dirty="0"/>
                        <a:t>228</a:t>
                      </a:r>
                      <a:r>
                        <a:rPr kumimoji="1" lang="ja-JP" altLang="en-US" dirty="0"/>
                        <a:t>条の３）、強盗予備（同</a:t>
                      </a:r>
                      <a:r>
                        <a:rPr kumimoji="1" lang="en-US" altLang="ja-JP" dirty="0"/>
                        <a:t>237</a:t>
                      </a:r>
                      <a:r>
                        <a:rPr kumimoji="1" lang="ja-JP" altLang="en-US" dirty="0"/>
                        <a:t>条）</a:t>
                      </a:r>
                    </a:p>
                  </a:txBody>
                  <a:tcPr/>
                </a:tc>
                <a:tc>
                  <a:txBody>
                    <a:bodyPr/>
                    <a:lstStyle/>
                    <a:p>
                      <a:pPr>
                        <a:lnSpc>
                          <a:spcPct val="150000"/>
                        </a:lnSpc>
                      </a:pPr>
                      <a:r>
                        <a:rPr kumimoji="1" lang="ja-JP" altLang="en-US" dirty="0"/>
                        <a:t>内乱陰謀（刑</a:t>
                      </a:r>
                      <a:r>
                        <a:rPr kumimoji="1" lang="en-US" altLang="ja-JP" dirty="0"/>
                        <a:t>78</a:t>
                      </a:r>
                      <a:r>
                        <a:rPr kumimoji="1" lang="ja-JP" altLang="en-US" dirty="0"/>
                        <a:t>条）、外患陰謀（同</a:t>
                      </a:r>
                      <a:r>
                        <a:rPr kumimoji="1" lang="en-US" altLang="ja-JP" dirty="0"/>
                        <a:t>88</a:t>
                      </a:r>
                      <a:r>
                        <a:rPr kumimoji="1" lang="ja-JP" altLang="en-US" dirty="0"/>
                        <a:t>条）、私戦陰謀（同</a:t>
                      </a:r>
                      <a:r>
                        <a:rPr kumimoji="1" lang="en-US" altLang="ja-JP" dirty="0"/>
                        <a:t>93</a:t>
                      </a:r>
                      <a:r>
                        <a:rPr kumimoji="1" lang="ja-JP" altLang="en-US" dirty="0"/>
                        <a:t>条）</a:t>
                      </a:r>
                    </a:p>
                  </a:txBody>
                  <a:tcPr/>
                </a:tc>
                <a:extLst>
                  <a:ext uri="{0D108BD9-81ED-4DB2-BD59-A6C34878D82A}">
                    <a16:rowId xmlns:a16="http://schemas.microsoft.com/office/drawing/2014/main" val="202711706"/>
                  </a:ext>
                </a:extLst>
              </a:tr>
            </a:tbl>
          </a:graphicData>
        </a:graphic>
      </p:graphicFrame>
    </p:spTree>
    <p:extLst>
      <p:ext uri="{BB962C8B-B14F-4D97-AF65-F5344CB8AC3E}">
        <p14:creationId xmlns:p14="http://schemas.microsoft.com/office/powerpoint/2010/main" val="117325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673210"/>
            <a:ext cx="10978627"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犯罪</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論体系は、①構成要件該当性、②違法性、③有責性によって構成されている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犯罪としての行為は、刑罰法規に定められている構成要件（ドイツ語では</a:t>
            </a:r>
            <a:r>
              <a:rPr lang="en-US" altLang="ja-JP" sz="2000" b="1" kern="100" dirty="0" err="1">
                <a:effectLst/>
                <a:latin typeface="游明朝" panose="02020400000000000000" pitchFamily="18" charset="-128"/>
                <a:ea typeface="游明朝" panose="02020400000000000000" pitchFamily="18" charset="-128"/>
                <a:cs typeface="Times New Roman" panose="02020603050405020304" pitchFamily="18" charset="0"/>
              </a:rPr>
              <a:t>Tatbestand</a:t>
            </a: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）に該当しなければならない</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この構成要件に該当する行為の性質を構成要件該当性という⇒たとえば、殺人罪（刑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条）の構成要件は、「人を殺した者」ことを指している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ちなみに、「人を殺した者」とは、単独犯であり、かつ既遂の形式で構成される⇒これを基本的構成要件という</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これに対して、未遂犯や共犯（これについて後述する）など、基本的構成要件を修正する⇒これを修正された構成要件という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構成要件に該当する行為は、原則として犯罪を構成する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逆に、構成要件に該当しない行為は、仮に非難に値する行為であったとしても、刑法上の犯罪となり得ない⇒これは、罪刑法定主義から導かれる当然の帰結である</a:t>
            </a:r>
            <a:endParaRPr lang="ja-JP" altLang="ja-JP" sz="14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構成要件該当性（１）</a:t>
            </a:r>
            <a:endParaRPr lang="ja-JP" altLang="en-US" sz="2000" b="1" dirty="0">
              <a:solidFill>
                <a:srgbClr val="FF0000"/>
              </a:solidFill>
            </a:endParaRPr>
          </a:p>
        </p:txBody>
      </p:sp>
    </p:spTree>
    <p:extLst>
      <p:ext uri="{BB962C8B-B14F-4D97-AF65-F5344CB8AC3E}">
        <p14:creationId xmlns:p14="http://schemas.microsoft.com/office/powerpoint/2010/main" val="330724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673210"/>
            <a:ext cx="10978627"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構成要件と他の犯罪要素との関係について検討しよう</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まず、構成要件は、違法性とは無関係な行為類型であるとする見解（</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A</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説）、違法な行為類型とする見解（</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B</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説）、違法・有責な行為類型とする見解（</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C</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説）が対立する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まず、</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A</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説に対しては、構成要件該当性を判断するに当って、行為の違法性の有無・程度を考慮せずに価値中立的に判断すること困難であるとの批判がある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次に、Ｂ説に対して、構成要件該当性の判断段階において、責任要素までを考慮するのであれば、責任の存在に先立ち違法性の有無を確定することが不可能であるとの批判がある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結果として、Ｃ説は一般的である⇒構成要件該当性、違法性、有責性は、個別に検討されるが、一体をなすものとして理解されるべきである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従って、ある行為が構成要件に該当した場合、違法性阻却事由と責任阻却事由（これらについて後述する）が存在しない限り、原則として犯罪として成立する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構成要件該当性（２）</a:t>
            </a:r>
            <a:endParaRPr lang="ja-JP" altLang="en-US" sz="2000" b="1" dirty="0">
              <a:solidFill>
                <a:srgbClr val="FF0000"/>
              </a:solidFill>
            </a:endParaRPr>
          </a:p>
        </p:txBody>
      </p:sp>
    </p:spTree>
    <p:extLst>
      <p:ext uri="{BB962C8B-B14F-4D97-AF65-F5344CB8AC3E}">
        <p14:creationId xmlns:p14="http://schemas.microsoft.com/office/powerpoint/2010/main" val="12523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673210"/>
            <a:ext cx="10978627" cy="4663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一方、構成要件該当性を判断するためには、その前提として、構成要件に含まれている個々の要素を明らかにする必要がある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構成要件の要素を大別すると、①客観的な要素と②主観的な要素がある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①は、外部から認識可能な要素を意味し、行為の主体・客体（加害者・被害者）、行為の実行、行為の状況、行為の結果、行為の実行・結果間の因果関係が挙げられる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②行為者の心理的な要素を意味し、故意または過失（これを一般的主観的要素という）と目的・狙い（これを特殊的主観的要素という）などがある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こうして、構成要件の上記要素の存在が認められると（つまり、構成要件該当性が肯定されると）、次に違法性の判断が行われる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構成要件該当性（３）</a:t>
            </a:r>
            <a:endParaRPr lang="ja-JP" altLang="en-US" sz="2000" b="1" dirty="0">
              <a:solidFill>
                <a:srgbClr val="FF0000"/>
              </a:solidFill>
            </a:endParaRPr>
          </a:p>
        </p:txBody>
      </p:sp>
    </p:spTree>
    <p:extLst>
      <p:ext uri="{BB962C8B-B14F-4D97-AF65-F5344CB8AC3E}">
        <p14:creationId xmlns:p14="http://schemas.microsoft.com/office/powerpoint/2010/main" val="271594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673210"/>
            <a:ext cx="10978627"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当然、犯罪は法に違反するものであるため、その性質は「違法なもの」と言わざるを得ないが、刑法学では「違法性」（</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Rechtswidrigkeit</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）は、テクニカルな概念である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一言で言えば、違法性とは当該行為の性質が、法に照らしてみれば、</a:t>
            </a:r>
            <a:r>
              <a:rPr lang="ja-JP" altLang="en-US" sz="2000" b="1" u="sng" kern="100" dirty="0">
                <a:latin typeface="游明朝" panose="02020400000000000000" pitchFamily="18" charset="-128"/>
                <a:ea typeface="游明朝" panose="02020400000000000000" pitchFamily="18" charset="-128"/>
                <a:cs typeface="Times New Roman" panose="02020603050405020304" pitchFamily="18" charset="0"/>
              </a:rPr>
              <a:t>許されるべきものではない</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ことを意味する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違法とは、文字通り、法規範に違反するという意味になるが、そもそも法規範に対する理解によっては、学説上興味深い対立が存在する⇒「主観的違法論」ＶＳ「客観的違法論」</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主観的違法論によれば、法規範（つまり、刑法）は、「殺すな」、「盗むな」、「酒を飲んで車に手を出すな」など、人々に向けられた禁止命令である⇒禁止命令は、その内容を理解し、それに従うことのできる人々にのみ向けられたものであり、逆に、それができない人々の行為は、違法な行為として評価され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それに対して客観的違法論によれば、違法性の判断は、行為者の責任能力とは区別して、客観的事情から判断すべきである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現在の日本刑法学では客観的違法論は通説であるため、以下よりその内部について分析する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違法性（１）</a:t>
            </a:r>
            <a:endParaRPr lang="ja-JP" altLang="en-US" sz="2000" b="1" dirty="0">
              <a:solidFill>
                <a:srgbClr val="FF0000"/>
              </a:solidFill>
            </a:endParaRPr>
          </a:p>
        </p:txBody>
      </p:sp>
    </p:spTree>
    <p:extLst>
      <p:ext uri="{BB962C8B-B14F-4D97-AF65-F5344CB8AC3E}">
        <p14:creationId xmlns:p14="http://schemas.microsoft.com/office/powerpoint/2010/main" val="58679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673210"/>
            <a:ext cx="10978627"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客観的違法論においても、違法性の実質をめぐり、さらに「結果無価値論」と「行為無価値論」が対立する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簡単に言えば、両説は「違法」という評価は行為のどこに対して向けられているかというところに点においてことなる⇒「無価値」はドイツ語の</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unwert</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「＝マイナス評価」に当たる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先ず、結果無価値論によれば、違法性の実質は、法益侵害あるいはその危険性の惹起に求められるべきである⇒違法背性の判断対象を客観的な事実に限定させ、少なくとも既遂犯については、故意犯と過失犯の違法性が異なるわけではなく、その程度が異なるに過ぎ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これに対して、行為無価値論によれば、違法性の実質は行為の規範逸脱性であるとし、違法性の判断対象に故意・過失、目的など行為者の主観的事情も広く含めるべきだとする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現在、通説は、刑法の目的が法益侵害の防止にあるとしつつ（結果無価値）、例えば被害者の同意があったばあいとか、すべての法益侵害行為を処罰すべきではない（行為無価値）との観点から、違法性の本質は、社会倫理規範に違反する法益侵害行為であると解する⇒結果無価値と行為無価値の双方が折衷的に合わせられていると言え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違法性（</a:t>
            </a:r>
            <a:r>
              <a:rPr lang="en-US" altLang="ja-JP"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a:t>
            </a:r>
            <a:endParaRPr lang="ja-JP" altLang="en-US" sz="2000" b="1" dirty="0">
              <a:solidFill>
                <a:srgbClr val="FF0000"/>
              </a:solidFill>
            </a:endParaRPr>
          </a:p>
        </p:txBody>
      </p:sp>
    </p:spTree>
    <p:extLst>
      <p:ext uri="{BB962C8B-B14F-4D97-AF65-F5344CB8AC3E}">
        <p14:creationId xmlns:p14="http://schemas.microsoft.com/office/powerpoint/2010/main" val="422145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673210"/>
            <a:ext cx="10978627"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上述のように、構成要件に該当する行為は、原則として違法である（これは違法性の推定と言いう）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かといって、構成要件該当性が認められる行為でも、その違法性が否定される（「阻却される」という）場合がありうる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実は、違法性の判断は、構成要件該当性が認められる行為について、「違法性阻却事由」が存在するか否かの確認に当たる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刑法の中に違法性阻却事由としていくつか「類型」が定めれているが、実務において刑法が類型化する事由以外のものも認められることがある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一般論として、違法性阻却事由は（１）正当行為と（２）緊急行為とに大別される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さらに、（１）については、①法令行為、②正当業務行為、③その他の正当行為があり、（２）については、①正当防衛、②緊急避難がある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以下より、詳細に検討する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違法性（</a:t>
            </a:r>
            <a:r>
              <a:rPr lang="en-US" altLang="ja-JP"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3</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a:t>
            </a:r>
            <a:endParaRPr lang="ja-JP" altLang="en-US" sz="2000" b="1" dirty="0">
              <a:solidFill>
                <a:srgbClr val="FF0000"/>
              </a:solidFill>
            </a:endParaRPr>
          </a:p>
        </p:txBody>
      </p:sp>
    </p:spTree>
    <p:extLst>
      <p:ext uri="{BB962C8B-B14F-4D97-AF65-F5344CB8AC3E}">
        <p14:creationId xmlns:p14="http://schemas.microsoft.com/office/powerpoint/2010/main" val="226249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21023" y="858936"/>
            <a:ext cx="11949953" cy="281673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条は、「法令又は正当な業務による行為は、罰しない」と定めている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先ず、法令行為とは、①職務行為、②権利・義務公、③政策的行為、④注意的規定行為に分けられる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①は、逮捕・勾留、職務質問のように、法令の規定上、当該行為を行うことが、公務員の職務とされている⇒もちろん、当該行為が濫用にわたる場合には、違法性が阻却されない（職権濫用罪を参照）</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②は、私人による現行犯逮捕、親権者の未成年の子に対する懲戒行為、教師の児童・生徒に対する懲戒行為のように、法令により、一定の権利・義務に属するものをいう</a:t>
            </a: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39112" y="13640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正当行為（１）　　　　　　　　　　　　　　　　　　　　　　　　　　　　　　　　　　　　　　　　　　　　　　　　　　　　　　　　　　　　　　　　　　　　　　　　　　　　　　　　　　　　　　　　　　　　　　　　　　　　　　　　　　　　　　　　　　　　　　　　　　　　　　　　　　　　　　　　　　　　　　　　　　　　　　　　　　　　　　　　　　　　　　　　　　　　　　　　　　　　　　　　　　　　　　　　　　　　　　　　　　　　　　　　　　　　　　　　　　　　　　　　　　　　　　　　　　　　　　　　　　　　　　　　　　　　　　　　　　　　　　　　　　　　　　　　　　　　　　　　　　　　　　　　　　　　　　　　　　　　　　　　　　　　　　　　　　　　　　　　　　　　　　　　　　　　　　　　　　　　　　　　　　　　　　　　　　　　　　　　　　　　　　　　　　　　　　　　　　　　　　　　　　　　　　　　　　　　　　　　　　　　　　　　　　　　　　　　　　　　　　　　　　　　　　　　　　　　　　　　　　　　　　　　　　　　　　　　　　　　　　　　　　　　　　　　　　　　　　　　　　　　　　　　　　　　　　　　　　　　　　　　　　　　　　　　　　　　　　　　　　　　　　　　　　　　　　　　　　　　　　　　　　　　　　　　　　　　　　　　　　　　　　　　　　　　　　　　　　　　　　　　　　　　　　　　　　　　　　　　　　　　　　　　　　　　　　　　　　　　　　　　　　　　　　　　　　　　　　　　　　　　　　　　　　　　　　　　　　　　　　　　　　　　　　　　　　　　　　　　　　　　　　　　　　　　　　　　　　　　　　　　　　　　　　　　　　　　　　　　　　　　　　　　　　　　　　　　　　　　　　　　　　　　　　　　　　　　　　　　　　　　　　　　　　　　　　　　　　　　　　　　　　　　　　　　　　　　　　　　　　　　　　　　　　　　　　　　　　　　　　　　　　　　　　　　　　　　　　　　　　　　　　　　　　　　　　　　　　　　　　　　　　　　　　　　　　　　　　　　　　　　　　　　　　　　　　　　　　　　　　　　　　　　　　　　　　　　　　　　　　　　　　　　　　　　　　　　　　　　　　　　　　　　　　　　　　　　　　　　　　　　　　　　　　　　　　　　　　　　　　　　　　　　　　　　　　　　　　　　　　　　　　　　　　　　　　　　　　　　　　　　　　　　　　　　　　　　　　　　　　　　　　　　　　　　　　　　　　　　　　　　　　　　　　　　　　　　　　　　　　　　　　　　　　　　　　　　　　　　　　　　　　　　　　　　　　　　　　　　　　　　　　　　　　　　　　　　　　　　　　　　　　　　　　　　　　　　　　　　　　　　　　　　　　　　　　　　　　　　　　　　　　　　　　　　　　　　　　　　　　　　</a:t>
            </a:r>
            <a:endParaRPr lang="ja-JP" altLang="en-US" sz="2000" b="1" dirty="0">
              <a:solidFill>
                <a:srgbClr val="FF0000"/>
              </a:solidFill>
            </a:endParaRPr>
          </a:p>
        </p:txBody>
      </p:sp>
    </p:spTree>
    <p:extLst>
      <p:ext uri="{BB962C8B-B14F-4D97-AF65-F5344CB8AC3E}">
        <p14:creationId xmlns:p14="http://schemas.microsoft.com/office/powerpoint/2010/main" val="30189859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40066</TotalTime>
  <Words>4082</Words>
  <Application>Microsoft Office PowerPoint</Application>
  <PresentationFormat>ワイド画面</PresentationFormat>
  <Paragraphs>152</Paragraphs>
  <Slides>21</Slides>
  <Notes>21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游ゴシック</vt:lpstr>
      <vt:lpstr>游ゴシック Light</vt:lpstr>
      <vt:lpstr>游明朝</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Pedriza Luis</dc:creator>
  <cp:lastModifiedBy>Pedriza Luis</cp:lastModifiedBy>
  <cp:revision>46</cp:revision>
  <dcterms:created xsi:type="dcterms:W3CDTF">2023-03-15T07:27:50Z</dcterms:created>
  <dcterms:modified xsi:type="dcterms:W3CDTF">2023-09-07T09:34:11Z</dcterms:modified>
</cp:coreProperties>
</file>