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8" r:id="rId2"/>
    <p:sldId id="292" r:id="rId3"/>
    <p:sldId id="339" r:id="rId4"/>
    <p:sldId id="354" r:id="rId5"/>
    <p:sldId id="340" r:id="rId6"/>
    <p:sldId id="355" r:id="rId7"/>
    <p:sldId id="356" r:id="rId8"/>
    <p:sldId id="342" r:id="rId9"/>
    <p:sldId id="357" r:id="rId10"/>
    <p:sldId id="343" r:id="rId11"/>
    <p:sldId id="358" r:id="rId12"/>
    <p:sldId id="341" r:id="rId13"/>
    <p:sldId id="330" r:id="rId14"/>
    <p:sldId id="35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2358250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3528531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113106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229289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258956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62095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102361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105862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1856888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283718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216635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256557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2023/9/12</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2023/9/12</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1672253"/>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第５章：各種犯罪（２）</a:t>
            </a:r>
            <a:endPar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lnSpc>
                <a:spcPct val="150000"/>
              </a:lnSpc>
            </a:pPr>
            <a:r>
              <a:rPr lang="ja-JP" altLang="en-US" sz="3600" kern="100" dirty="0">
                <a:latin typeface="游明朝" panose="02020400000000000000" pitchFamily="18" charset="-128"/>
                <a:ea typeface="游明朝" panose="02020400000000000000" pitchFamily="18" charset="-128"/>
                <a:cs typeface="Times New Roman" panose="02020603050405020304" pitchFamily="18" charset="0"/>
              </a:rPr>
              <a:t>社会・国家に対する犯罪</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673210"/>
            <a:ext cx="11663082"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私人の業務を妨害する行為は、威力業務妨害罪によって処罰されるが、公務の円滑かつ公正な運用は国民の幸福追求にとって不可欠であることから、公務の執行を妨害する行為は、私人の業務を妨害する行為よりも手厚く保護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公務の執行を妨害する罪には、７つの類型が規定されている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（１）公務執行妨害罪・職権強要罪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（２）封印等破棄罪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（３）強制執行妨害目的財産損壊等罪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（４）強制執行行為妨害等罪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（５）強制執行関係売却妨害罪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（６）加重封印等破棄罪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（７）公契約関係競売等妨害罪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公務の実行を妨害する罪（１）</a:t>
            </a:r>
            <a:endParaRPr lang="ja-JP" altLang="en-US" sz="2000" b="1" dirty="0">
              <a:solidFill>
                <a:srgbClr val="FF0000"/>
              </a:solidFill>
            </a:endParaRPr>
          </a:p>
        </p:txBody>
      </p:sp>
    </p:spTree>
    <p:extLst>
      <p:ext uri="{BB962C8B-B14F-4D97-AF65-F5344CB8AC3E}">
        <p14:creationId xmlns:p14="http://schemas.microsoft.com/office/powerpoint/2010/main" val="292749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673210"/>
            <a:ext cx="11237259"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公務員が職務を執行するにあたり、暴行または脅迫を加えた者は公務執行妨害罪にあたる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この罪の客体は、公務員であるが、これは公務員の身体や自由を手厚く保護する趣旨はない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公務員による円滑な公務の執行は、保護法益に当たる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行為は、公務員が職務を執行するに当り、これに対して、暴行または脅迫を加えることである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「職務を執行するに当り」とは、職務を執行する際にという意味で、現実に職務を執行しているときだけでなく、この執行に着手しようとしている時も含む</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また、継続した一連の職務であれば、一時的に中断したとしても職務の執行中とみなされる場合がある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公務執行妨害罪の保護する公務は、適法なものでなければならない⇒これを職務の適法性という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なぜなら、違法な公務を対象とすれば、刑法が違法なものを保護することになってしまうからである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暴行は、有形力の不法な行為をいい、脅迫とは、恐怖心を起こさせる目的で告知する行為をいう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公務の実行を妨害する罪（２）</a:t>
            </a:r>
            <a:endParaRPr lang="ja-JP" altLang="en-US" sz="2000" b="1" dirty="0">
              <a:solidFill>
                <a:srgbClr val="FF0000"/>
              </a:solidFill>
            </a:endParaRPr>
          </a:p>
        </p:txBody>
      </p:sp>
    </p:spTree>
    <p:extLst>
      <p:ext uri="{BB962C8B-B14F-4D97-AF65-F5344CB8AC3E}">
        <p14:creationId xmlns:p14="http://schemas.microsoft.com/office/powerpoint/2010/main" val="377738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97224" y="673210"/>
            <a:ext cx="11663082"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罰金以上の刑に当たる罪を犯した者または拘禁中に逃走した蔵匿・隠避させたも者は、犯罪蔵匿等罪として処罰される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罰金以上の刑に当たる罪を犯したものであるば、捜査の開始前、捜査中、逮捕・勾留中、公判審理中、確定判決後であると問わず、この罪は成立する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他人の刑事被告事件に関する証拠を隠滅し、偽造し、もしくは変造し、または偽造・変造する証拠を使用する行為は、証拠隠滅罪として処罰される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犯人蔵匿罪および証拠隠滅罪については特例があり、犯人または逃走者の親族が犯人または逃走者の利益のために犯したときは、その刑が免除されることになっている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ここには、親族が犯人のために証拠を隠滅することは、ある意味では自然な感情であると解されている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犯罪隠匿および証拠隠滅の罪</a:t>
            </a:r>
            <a:endParaRPr lang="ja-JP" altLang="en-US" sz="2000" b="1" dirty="0">
              <a:solidFill>
                <a:srgbClr val="FF0000"/>
              </a:solidFill>
            </a:endParaRPr>
          </a:p>
        </p:txBody>
      </p:sp>
    </p:spTree>
    <p:extLst>
      <p:ext uri="{BB962C8B-B14F-4D97-AF65-F5344CB8AC3E}">
        <p14:creationId xmlns:p14="http://schemas.microsoft.com/office/powerpoint/2010/main" val="149423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57200" y="789751"/>
            <a:ext cx="1097862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賄賂の罪は、収賄の罪と贈賄の罪の総称である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立法・司法・行政の使用において、公務員の裁量を伴う職務行為について、職務の公正は不可欠なものであり、また職務が公正になされなければ社会の信用が失態するおそれがあるため、賄賂の罪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賄賂とは、公務員・仲裁人が、その地位に伴う本来の任務として取り扱うべき一切の執務に関する不正な報酬としての利益をいう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賄賂となりうる利益は、金品その他の財産的利益に限らず、およそ重要または欲望を満たす利益であれば、いかなるものであると問わなければならない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但し、社会的慣習ないし儀礼も範囲にあたる贈与は、職務行為との対価関係にあたっても社会的に是認され、賄賂にあたらない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賄賂罪が成立には、職務に関して賄賂を収受することが必要である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職務に関しとは、職務行為のほかに、職務と密接な関係を有する行為も含むと解される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682548" y="38964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賄賂の罪（１）</a:t>
            </a:r>
            <a:endParaRPr lang="ja-JP" altLang="en-US" sz="2000" b="1" dirty="0">
              <a:solidFill>
                <a:srgbClr val="FF0000"/>
              </a:solidFill>
            </a:endParaRPr>
          </a:p>
        </p:txBody>
      </p:sp>
    </p:spTree>
    <p:extLst>
      <p:ext uri="{BB962C8B-B14F-4D97-AF65-F5344CB8AC3E}">
        <p14:creationId xmlns:p14="http://schemas.microsoft.com/office/powerpoint/2010/main" val="219020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06687" y="529774"/>
            <a:ext cx="11978625"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収賄罪とは、公務員が職務に関して賄賂を受け取り、求め、約束する罪である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つの類型を規定している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（１）単純収賄罪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（２）受託収賄罪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（３）事前収賄罪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（４）第三者供賄罪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（５）加重収賄罪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（６）事後収賄罪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（７）あっせん収賄罪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収賄罪に対応する犯罪が、贈賄罪である⇒贈賄罪は、公務員に賄賂を供与・申込・約束することである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犯人または情を知った第三者が収受した賄賂は必ず没収され、国の財産になる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賄賂の性質上没収ができないとき、または、賄賂が消費され没収が不可能となったときは、それを金銭に換算して追徴することになる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808054" y="129664"/>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賄賂の罪（２）</a:t>
            </a:r>
            <a:endParaRPr lang="ja-JP" altLang="en-US" sz="2000" b="1" dirty="0">
              <a:solidFill>
                <a:srgbClr val="FF0000"/>
              </a:solidFill>
            </a:endParaRPr>
          </a:p>
        </p:txBody>
      </p:sp>
    </p:spTree>
    <p:extLst>
      <p:ext uri="{BB962C8B-B14F-4D97-AF65-F5344CB8AC3E}">
        <p14:creationId xmlns:p14="http://schemas.microsoft.com/office/powerpoint/2010/main" val="216763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097862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公共の平穏に対する罪とは、安全に社会生活を営むために必要な社会の平穏を脅かす行為を内容とする犯罪である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これらを公共危険犯と呼ぶこともある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公共の平穏に対する罪として、不特定多数の人の生命・身体・財産を侵害する犯罪であり、次のようなり類型が規定されている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（１）内乱の罪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（２）放火および失火の罪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（３）出水および水利に関する罪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（４）往来を妨害する罪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騒乱の罪をここに含ませるかどうかについて争いがあるが、騒乱の罪は治安そのものが保護法益となっていることから、公共危険犯とは、一応、区別することができよう</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公共の平穏に対する罪</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59976" y="969045"/>
            <a:ext cx="11672047"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放火および失火の罪の保護法益は、公衆の生命・身体・財産の安全である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火力の不正な使用により、建造物そのたの物権を焼損する犯罪である⇒公共危険犯の典型例である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危険犯には、構成要件の内容として具体的な公共の危険の発生を要する①具体的公共危険犯と、具体的な公共の危険の発生を犯罪の成立要件とせず、構成要件に該当する事実があれば、当然に危険の発生があるものとみなされる②抽象的公共危険犯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行為は、故意または過失によって不正に火力を使用し物件を焼損することである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放火は、故意で出火する場合をいい、失火は、過失で出火する場合をいう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放火は、目的物の焼損を発生させる行為をいい、目的物への直接的または媒介物への点火でもよい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放火および失火の罪（１）</a:t>
            </a:r>
            <a:endParaRPr lang="ja-JP" altLang="en-US" sz="2000" b="1" dirty="0">
              <a:solidFill>
                <a:srgbClr val="FF0000"/>
              </a:solidFill>
            </a:endParaRPr>
          </a:p>
        </p:txBody>
      </p:sp>
    </p:spTree>
    <p:extLst>
      <p:ext uri="{BB962C8B-B14F-4D97-AF65-F5344CB8AC3E}">
        <p14:creationId xmlns:p14="http://schemas.microsoft.com/office/powerpoint/2010/main" val="32778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放火および失火の罪（２）</a:t>
            </a:r>
            <a:endParaRPr lang="ja-JP" altLang="en-US" sz="2000" b="1" dirty="0">
              <a:solidFill>
                <a:srgbClr val="FF0000"/>
              </a:solidFill>
            </a:endParaRPr>
          </a:p>
        </p:txBody>
      </p:sp>
      <p:graphicFrame>
        <p:nvGraphicFramePr>
          <p:cNvPr id="4" name="表 4">
            <a:extLst>
              <a:ext uri="{FF2B5EF4-FFF2-40B4-BE49-F238E27FC236}">
                <a16:creationId xmlns:a16="http://schemas.microsoft.com/office/drawing/2014/main" id="{CC674793-D0B1-739E-9E9B-924DD984F52A}"/>
              </a:ext>
            </a:extLst>
          </p:cNvPr>
          <p:cNvGraphicFramePr>
            <a:graphicFrameLocks noGrp="1"/>
          </p:cNvGraphicFramePr>
          <p:nvPr>
            <p:extLst>
              <p:ext uri="{D42A27DB-BD31-4B8C-83A1-F6EECF244321}">
                <p14:modId xmlns:p14="http://schemas.microsoft.com/office/powerpoint/2010/main" val="3942210517"/>
              </p:ext>
            </p:extLst>
          </p:nvPr>
        </p:nvGraphicFramePr>
        <p:xfrm>
          <a:off x="452802" y="789751"/>
          <a:ext cx="11286395" cy="4699000"/>
        </p:xfrm>
        <a:graphic>
          <a:graphicData uri="http://schemas.openxmlformats.org/drawingml/2006/table">
            <a:tbl>
              <a:tblPr firstRow="1" bandRow="1">
                <a:tableStyleId>{5C22544A-7EE6-4342-B048-85BDC9FD1C3A}</a:tableStyleId>
              </a:tblPr>
              <a:tblGrid>
                <a:gridCol w="468141">
                  <a:extLst>
                    <a:ext uri="{9D8B030D-6E8A-4147-A177-3AD203B41FA5}">
                      <a16:colId xmlns:a16="http://schemas.microsoft.com/office/drawing/2014/main" val="4004975832"/>
                    </a:ext>
                  </a:extLst>
                </a:gridCol>
                <a:gridCol w="2445217">
                  <a:extLst>
                    <a:ext uri="{9D8B030D-6E8A-4147-A177-3AD203B41FA5}">
                      <a16:colId xmlns:a16="http://schemas.microsoft.com/office/drawing/2014/main" val="2421923035"/>
                    </a:ext>
                  </a:extLst>
                </a:gridCol>
                <a:gridCol w="4069977">
                  <a:extLst>
                    <a:ext uri="{9D8B030D-6E8A-4147-A177-3AD203B41FA5}">
                      <a16:colId xmlns:a16="http://schemas.microsoft.com/office/drawing/2014/main" val="2534231486"/>
                    </a:ext>
                  </a:extLst>
                </a:gridCol>
                <a:gridCol w="2321859">
                  <a:extLst>
                    <a:ext uri="{9D8B030D-6E8A-4147-A177-3AD203B41FA5}">
                      <a16:colId xmlns:a16="http://schemas.microsoft.com/office/drawing/2014/main" val="3935324550"/>
                    </a:ext>
                  </a:extLst>
                </a:gridCol>
                <a:gridCol w="1981201">
                  <a:extLst>
                    <a:ext uri="{9D8B030D-6E8A-4147-A177-3AD203B41FA5}">
                      <a16:colId xmlns:a16="http://schemas.microsoft.com/office/drawing/2014/main" val="3145103147"/>
                    </a:ext>
                  </a:extLst>
                </a:gridCol>
              </a:tblGrid>
              <a:tr h="370840">
                <a:tc>
                  <a:txBody>
                    <a:bodyPr/>
                    <a:lstStyle/>
                    <a:p>
                      <a:pPr algn="ctr"/>
                      <a:endParaRPr kumimoji="1" lang="ja-JP" altLang="en-US" dirty="0"/>
                    </a:p>
                  </a:txBody>
                  <a:tcPr/>
                </a:tc>
                <a:tc>
                  <a:txBody>
                    <a:bodyPr/>
                    <a:lstStyle/>
                    <a:p>
                      <a:pPr algn="ctr"/>
                      <a:r>
                        <a:rPr kumimoji="1" lang="ja-JP" altLang="en-US" dirty="0"/>
                        <a:t>罪名</a:t>
                      </a:r>
                    </a:p>
                  </a:txBody>
                  <a:tcPr/>
                </a:tc>
                <a:tc>
                  <a:txBody>
                    <a:bodyPr/>
                    <a:lstStyle/>
                    <a:p>
                      <a:pPr algn="ctr"/>
                      <a:r>
                        <a:rPr kumimoji="1" lang="ja-JP" altLang="en-US" dirty="0"/>
                        <a:t>客体</a:t>
                      </a:r>
                    </a:p>
                  </a:txBody>
                  <a:tcPr/>
                </a:tc>
                <a:tc>
                  <a:txBody>
                    <a:bodyPr/>
                    <a:lstStyle/>
                    <a:p>
                      <a:pPr algn="ctr"/>
                      <a:r>
                        <a:rPr kumimoji="1" lang="ja-JP" altLang="en-US" dirty="0"/>
                        <a:t>公共危険の発生</a:t>
                      </a:r>
                    </a:p>
                  </a:txBody>
                  <a:tcPr/>
                </a:tc>
                <a:tc>
                  <a:txBody>
                    <a:bodyPr/>
                    <a:lstStyle/>
                    <a:p>
                      <a:pPr algn="ctr"/>
                      <a:r>
                        <a:rPr kumimoji="1" lang="ja-JP" altLang="en-US" dirty="0"/>
                        <a:t>未遂処罰の有無</a:t>
                      </a:r>
                    </a:p>
                  </a:txBody>
                  <a:tcPr/>
                </a:tc>
                <a:extLst>
                  <a:ext uri="{0D108BD9-81ED-4DB2-BD59-A6C34878D82A}">
                    <a16:rowId xmlns:a16="http://schemas.microsoft.com/office/drawing/2014/main" val="3523974766"/>
                  </a:ext>
                </a:extLst>
              </a:tr>
              <a:tr h="370840">
                <a:tc rowSpan="2">
                  <a:txBody>
                    <a:bodyPr/>
                    <a:lstStyle/>
                    <a:p>
                      <a:pPr algn="just"/>
                      <a:r>
                        <a:rPr kumimoji="1" lang="ja-JP" altLang="en-US" sz="1600" b="1" dirty="0"/>
                        <a:t>抽象的公共危険犯</a:t>
                      </a:r>
                    </a:p>
                  </a:txBody>
                  <a:tcPr/>
                </a:tc>
                <a:tc>
                  <a:txBody>
                    <a:bodyPr/>
                    <a:lstStyle/>
                    <a:p>
                      <a:pPr algn="just"/>
                      <a:r>
                        <a:rPr kumimoji="1" lang="ja-JP" altLang="en-US" sz="1400" dirty="0"/>
                        <a:t>現住建造物等放火罪（刑</a:t>
                      </a:r>
                      <a:r>
                        <a:rPr kumimoji="1" lang="en-US" altLang="ja-JP" sz="1400" dirty="0"/>
                        <a:t>108</a:t>
                      </a:r>
                      <a:r>
                        <a:rPr kumimoji="1" lang="ja-JP" altLang="en-US" sz="1400" dirty="0"/>
                        <a:t>条）</a:t>
                      </a:r>
                    </a:p>
                  </a:txBody>
                  <a:tcPr/>
                </a:tc>
                <a:tc>
                  <a:txBody>
                    <a:bodyPr/>
                    <a:lstStyle/>
                    <a:p>
                      <a:pPr algn="just"/>
                      <a:r>
                        <a:rPr kumimoji="1" lang="ja-JP" altLang="en-US" sz="1400" dirty="0"/>
                        <a:t>現に人が住居に使用し、または人の現住する建造物、汽車、電車、船舶、鉱坑など</a:t>
                      </a:r>
                      <a:endParaRPr kumimoji="1" lang="en-US" altLang="ja-JP" sz="1400" dirty="0"/>
                    </a:p>
                  </a:txBody>
                  <a:tcPr/>
                </a:tc>
                <a:tc rowSpan="2">
                  <a:txBody>
                    <a:bodyPr/>
                    <a:lstStyle/>
                    <a:p>
                      <a:pPr algn="ctr"/>
                      <a:r>
                        <a:rPr kumimoji="1" lang="ja-JP" altLang="en-US" sz="1400" dirty="0"/>
                        <a:t>不要</a:t>
                      </a:r>
                    </a:p>
                  </a:txBody>
                  <a:tcPr/>
                </a:tc>
                <a:tc rowSpan="2">
                  <a:txBody>
                    <a:bodyPr/>
                    <a:lstStyle/>
                    <a:p>
                      <a:pPr algn="ctr"/>
                      <a:r>
                        <a:rPr kumimoji="1" lang="ja-JP" altLang="en-US" sz="1400" dirty="0"/>
                        <a:t>処罰</a:t>
                      </a:r>
                    </a:p>
                  </a:txBody>
                  <a:tcPr/>
                </a:tc>
                <a:extLst>
                  <a:ext uri="{0D108BD9-81ED-4DB2-BD59-A6C34878D82A}">
                    <a16:rowId xmlns:a16="http://schemas.microsoft.com/office/drawing/2014/main" val="1769958945"/>
                  </a:ext>
                </a:extLst>
              </a:tr>
              <a:tr h="370840">
                <a:tc vMerge="1">
                  <a:txBody>
                    <a:bodyPr/>
                    <a:lstStyle/>
                    <a:p>
                      <a:endParaRPr kumimoji="1" lang="ja-JP" altLang="en-US" dirty="0"/>
                    </a:p>
                  </a:txBody>
                  <a:tcPr/>
                </a:tc>
                <a:tc>
                  <a:txBody>
                    <a:bodyPr/>
                    <a:lstStyle/>
                    <a:p>
                      <a:pPr algn="just"/>
                      <a:r>
                        <a:rPr kumimoji="1" lang="ja-JP" altLang="en-US" sz="1400" dirty="0"/>
                        <a:t>非現住建造物等放火罪（刑</a:t>
                      </a:r>
                      <a:r>
                        <a:rPr kumimoji="1" lang="en-US" altLang="ja-JP" sz="1400" dirty="0"/>
                        <a:t>10</a:t>
                      </a:r>
                      <a:r>
                        <a:rPr kumimoji="1" lang="ja-JP" altLang="en-US" sz="1400" dirty="0"/>
                        <a:t>９条</a:t>
                      </a:r>
                      <a:r>
                        <a:rPr kumimoji="1" lang="en-US" altLang="ja-JP" sz="1400" dirty="0"/>
                        <a:t>2</a:t>
                      </a:r>
                      <a:r>
                        <a:rPr kumimoji="1" lang="ja-JP" altLang="en-US" sz="1400" dirty="0"/>
                        <a:t>項）</a:t>
                      </a:r>
                    </a:p>
                  </a:txBody>
                  <a:tcPr/>
                </a:tc>
                <a:tc>
                  <a:txBody>
                    <a:bodyPr/>
                    <a:lstStyle/>
                    <a:p>
                      <a:pPr algn="just"/>
                      <a:r>
                        <a:rPr kumimoji="1" lang="ja-JP" altLang="en-US" sz="1400" dirty="0"/>
                        <a:t>現に人が住居に使用せず、かつ人の現在しない建造物、船舶、鉱坑など</a:t>
                      </a:r>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578133620"/>
                  </a:ext>
                </a:extLst>
              </a:tr>
              <a:tr h="370840">
                <a:tc rowSpan="3">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b="1" dirty="0"/>
                        <a:t>具体的公共危険犯</a:t>
                      </a:r>
                    </a:p>
                    <a:p>
                      <a:pPr algn="just"/>
                      <a:endParaRPr kumimoji="1" lang="ja-JP" altLang="en-US" sz="1600" b="1" dirty="0"/>
                    </a:p>
                  </a:txBody>
                  <a:tcPr/>
                </a:tc>
                <a:tc>
                  <a:txBody>
                    <a:bodyPr/>
                    <a:lstStyle/>
                    <a:p>
                      <a:pPr algn="just"/>
                      <a:r>
                        <a:rPr kumimoji="1" lang="ja-JP" altLang="en-US" sz="1400" dirty="0"/>
                        <a:t>自己所有の非現住造物等放火罪（刑</a:t>
                      </a:r>
                      <a:r>
                        <a:rPr kumimoji="1" lang="en-US" altLang="ja-JP" sz="1400" dirty="0"/>
                        <a:t>109</a:t>
                      </a:r>
                      <a:r>
                        <a:rPr kumimoji="1" lang="ja-JP" altLang="en-US" sz="1400" dirty="0"/>
                        <a:t>条</a:t>
                      </a:r>
                      <a:r>
                        <a:rPr kumimoji="1" lang="en-US" altLang="ja-JP" sz="1400" dirty="0"/>
                        <a:t>2</a:t>
                      </a:r>
                      <a:r>
                        <a:rPr kumimoji="1" lang="ja-JP" altLang="en-US" sz="1400" dirty="0"/>
                        <a:t>項）</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400" dirty="0"/>
                        <a:t>現に人が住居に使用せず、かつ人の現在しない建造物、船舶、鉱坑などで、かつ、自己所有物であるとき</a:t>
                      </a:r>
                    </a:p>
                    <a:p>
                      <a:pPr algn="just"/>
                      <a:endParaRPr kumimoji="1" lang="ja-JP" altLang="en-US" sz="1400" dirty="0"/>
                    </a:p>
                  </a:txBody>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必要</a:t>
                      </a:r>
                    </a:p>
                    <a:p>
                      <a:pPr algn="ctr"/>
                      <a:endParaRPr kumimoji="1" lang="ja-JP" altLang="en-US" sz="1400" dirty="0"/>
                    </a:p>
                  </a:txBody>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不可罰</a:t>
                      </a:r>
                    </a:p>
                    <a:p>
                      <a:pPr algn="ctr"/>
                      <a:endParaRPr kumimoji="1" lang="ja-JP" altLang="en-US" sz="1400" dirty="0"/>
                    </a:p>
                  </a:txBody>
                  <a:tcPr/>
                </a:tc>
                <a:extLst>
                  <a:ext uri="{0D108BD9-81ED-4DB2-BD59-A6C34878D82A}">
                    <a16:rowId xmlns:a16="http://schemas.microsoft.com/office/drawing/2014/main" val="112046713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具体的公共危険犯</a:t>
                      </a:r>
                    </a:p>
                    <a:p>
                      <a:endParaRPr kumimoji="1" lang="ja-JP" altLang="en-US" dirty="0"/>
                    </a:p>
                  </a:txBody>
                  <a:tcPr/>
                </a:tc>
                <a:tc>
                  <a:txBody>
                    <a:bodyPr/>
                    <a:lstStyle/>
                    <a:p>
                      <a:pPr algn="just"/>
                      <a:r>
                        <a:rPr kumimoji="1" lang="ja-JP" altLang="en-US" sz="1400" dirty="0"/>
                        <a:t>建造物等以外放火罪（刑</a:t>
                      </a:r>
                      <a:r>
                        <a:rPr kumimoji="1" lang="en-US" altLang="ja-JP" sz="1400" dirty="0"/>
                        <a:t>110</a:t>
                      </a:r>
                      <a:r>
                        <a:rPr kumimoji="1" lang="ja-JP" altLang="en-US" sz="1400" dirty="0"/>
                        <a:t>条</a:t>
                      </a:r>
                      <a:r>
                        <a:rPr kumimoji="1" lang="en-US" altLang="ja-JP" sz="1400" dirty="0"/>
                        <a:t>1</a:t>
                      </a:r>
                      <a:r>
                        <a:rPr kumimoji="1" lang="ja-JP" altLang="en-US" sz="1400" dirty="0"/>
                        <a:t>項）</a:t>
                      </a:r>
                    </a:p>
                  </a:txBody>
                  <a:tcPr/>
                </a:tc>
                <a:tc>
                  <a:txBody>
                    <a:bodyPr/>
                    <a:lstStyle/>
                    <a:p>
                      <a:pPr algn="just"/>
                      <a:r>
                        <a:rPr kumimoji="1" lang="ja-JP" altLang="en-US" sz="1400" dirty="0"/>
                        <a:t>刑</a:t>
                      </a:r>
                      <a:r>
                        <a:rPr kumimoji="1" lang="en-US" altLang="ja-JP" sz="1400" dirty="0"/>
                        <a:t>108</a:t>
                      </a:r>
                      <a:r>
                        <a:rPr kumimoji="1" lang="ja-JP" altLang="en-US" sz="1400" dirty="0"/>
                        <a:t>条・</a:t>
                      </a:r>
                      <a:r>
                        <a:rPr kumimoji="1" lang="en-US" altLang="ja-JP" sz="1400" dirty="0"/>
                        <a:t>109</a:t>
                      </a:r>
                      <a:r>
                        <a:rPr kumimoji="1" lang="ja-JP" altLang="en-US" sz="1400" dirty="0"/>
                        <a:t>条以外の物</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必要</a:t>
                      </a:r>
                    </a:p>
                    <a:p>
                      <a:endParaRPr kumimoji="1" lang="ja-JP" alt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不可罰</a:t>
                      </a:r>
                    </a:p>
                    <a:p>
                      <a:endParaRPr kumimoji="1" lang="ja-JP" altLang="en-US" dirty="0"/>
                    </a:p>
                  </a:txBody>
                  <a:tcPr/>
                </a:tc>
                <a:extLst>
                  <a:ext uri="{0D108BD9-81ED-4DB2-BD59-A6C34878D82A}">
                    <a16:rowId xmlns:a16="http://schemas.microsoft.com/office/drawing/2014/main" val="398482859"/>
                  </a:ext>
                </a:extLst>
              </a:tr>
              <a:tr h="370840">
                <a:tc vMerge="1">
                  <a:txBody>
                    <a:bodyPr/>
                    <a:lstStyle/>
                    <a:p>
                      <a:endParaRPr kumimoji="1" lang="ja-JP" altLang="en-US" dirty="0"/>
                    </a:p>
                  </a:txBody>
                  <a:tcPr/>
                </a:tc>
                <a:tc>
                  <a:txBody>
                    <a:bodyPr/>
                    <a:lstStyle/>
                    <a:p>
                      <a:pPr algn="just"/>
                      <a:r>
                        <a:rPr kumimoji="1" lang="ja-JP" altLang="en-US" sz="1400" dirty="0"/>
                        <a:t>自己所有の建造物等以外放火罪（刑</a:t>
                      </a:r>
                      <a:r>
                        <a:rPr kumimoji="1" lang="en-US" altLang="ja-JP" sz="1400" dirty="0"/>
                        <a:t>110</a:t>
                      </a:r>
                      <a:r>
                        <a:rPr kumimoji="1" lang="ja-JP" altLang="en-US" sz="1400" dirty="0"/>
                        <a:t>条２項）</a:t>
                      </a:r>
                    </a:p>
                  </a:txBody>
                  <a:tcPr/>
                </a:tc>
                <a:tc>
                  <a:txBody>
                    <a:bodyPr/>
                    <a:lstStyle/>
                    <a:p>
                      <a:pPr algn="just"/>
                      <a:r>
                        <a:rPr kumimoji="1" lang="ja-JP" altLang="en-US" sz="1400" dirty="0"/>
                        <a:t>刑</a:t>
                      </a:r>
                      <a:r>
                        <a:rPr kumimoji="1" lang="en-US" altLang="ja-JP" sz="1400" dirty="0"/>
                        <a:t>108</a:t>
                      </a:r>
                      <a:r>
                        <a:rPr kumimoji="1" lang="ja-JP" altLang="en-US" sz="1400" dirty="0"/>
                        <a:t>条・</a:t>
                      </a:r>
                      <a:r>
                        <a:rPr kumimoji="1" lang="en-US" altLang="ja-JP" sz="1400" dirty="0"/>
                        <a:t>109</a:t>
                      </a:r>
                      <a:r>
                        <a:rPr kumimoji="1" lang="ja-JP" altLang="en-US" sz="1400" dirty="0"/>
                        <a:t>条以外の物かつ、自己所有物であるとき</a:t>
                      </a:r>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396241026"/>
                  </a:ext>
                </a:extLst>
              </a:tr>
            </a:tbl>
          </a:graphicData>
        </a:graphic>
      </p:graphicFrame>
    </p:spTree>
    <p:extLst>
      <p:ext uri="{BB962C8B-B14F-4D97-AF65-F5344CB8AC3E}">
        <p14:creationId xmlns:p14="http://schemas.microsoft.com/office/powerpoint/2010/main" val="143469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94447" y="1121445"/>
            <a:ext cx="11663082"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公共の信用に対する罪とは、社会生活において取引手段として用いられた通貨などの真正に対する公共の信用を侵害する犯罪をいい、総称的に偽造罪ともいう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偽造罪の保護法益は、公共の信用と取引の安全である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公共の信用に対する罪として、次のような類型が規定されている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）通貨偽造の罪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（２）文書偽造の罪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（３）有価証券偽造の罪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（４）印章偽造の罪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45300" y="4792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公共の信用に対する罪（１）</a:t>
            </a:r>
            <a:endParaRPr lang="ja-JP" altLang="en-US" sz="2000" b="1" dirty="0">
              <a:solidFill>
                <a:srgbClr val="FF0000"/>
              </a:solidFill>
            </a:endParaRPr>
          </a:p>
        </p:txBody>
      </p:sp>
    </p:spTree>
    <p:extLst>
      <p:ext uri="{BB962C8B-B14F-4D97-AF65-F5344CB8AC3E}">
        <p14:creationId xmlns:p14="http://schemas.microsoft.com/office/powerpoint/2010/main" val="412289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通貨偽造罪（刑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項）は、行使の目的をもって、通用している通貨、紙幣、銀行券などを偽造または変造する罪である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通用しない廃銭、古銭を偽造しても犯罪が成立しない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偽造とは、通貨の発行権をするもの（政府、日本銀行など）以外の人が真正な通貨であると誤信させる程度のものを作ることをいう⇒その程度に至らないものは模造といい、別の法律である通貨及び証券模造取締法が適用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変造とは、通貨発行権を有しない人が同一性を害しない程度に真正な通貨に加工してその価値を偽る行為をいう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通貨偽造罪は、故意の他に、公私の目的（偽物の金を本物の通貨として流通に置く目的）が必要である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行使の目的をもって通貨を偽造、変造すればそれを行使なくとも既遂になる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ところで、紙幣を燃やしたり、通貨を壊したりする行為は、</a:t>
            </a:r>
            <a:r>
              <a:rPr lang="zh-TW" altLang="en-US" sz="2000" b="1" kern="100" dirty="0">
                <a:latin typeface="游明朝" panose="02020400000000000000" pitchFamily="18" charset="-128"/>
                <a:ea typeface="游明朝" panose="02020400000000000000" pitchFamily="18" charset="-128"/>
                <a:cs typeface="Times New Roman" panose="02020603050405020304" pitchFamily="18" charset="0"/>
              </a:rPr>
              <a:t>貨幣損傷等取締法</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の適用を受ける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公共の信用に対する罪（２）</a:t>
            </a:r>
            <a:endParaRPr lang="ja-JP" altLang="en-US" sz="2000" b="1" dirty="0">
              <a:solidFill>
                <a:srgbClr val="FF0000"/>
              </a:solidFill>
            </a:endParaRPr>
          </a:p>
        </p:txBody>
      </p:sp>
    </p:spTree>
    <p:extLst>
      <p:ext uri="{BB962C8B-B14F-4D97-AF65-F5344CB8AC3E}">
        <p14:creationId xmlns:p14="http://schemas.microsoft.com/office/powerpoint/2010/main" val="401347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32783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最後に、文書の偽造に関する罪について触れる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文書とは、広義において、文字またはその他の可読的記号を用い、ある程度解読し得る状態において、物体上に記載された意思または観念の表示であり、当該内容が法律上または社会生活上重要な事項について証拠となりうるもの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文書偽造の罪には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つの類型が規定されている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（１）公文書偽造罪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（２）私文書偽造罪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公共の信用に対する罪（３）</a:t>
            </a:r>
            <a:endParaRPr lang="ja-JP" altLang="en-US" sz="2000" b="1" dirty="0">
              <a:solidFill>
                <a:srgbClr val="FF0000"/>
              </a:solidFill>
            </a:endParaRPr>
          </a:p>
        </p:txBody>
      </p:sp>
    </p:spTree>
    <p:extLst>
      <p:ext uri="{BB962C8B-B14F-4D97-AF65-F5344CB8AC3E}">
        <p14:creationId xmlns:p14="http://schemas.microsoft.com/office/powerpoint/2010/main" val="318339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632011" y="832863"/>
            <a:ext cx="1054697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国家の存立に対する罪は、最も重要な犯罪として日本においては、刑法典の冒険に置かれている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国家の存立に対する罪として、（１）内乱に関する罪および（２）外患に関する罪が規定されている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（１）内乱に関する罪は、憲法の定める国家の政治的基本組織を壊乱することを目的として暴動を起こすことを内容とする犯罪である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内乱の目的は、改革であるから、革命が成功すれば、それ以前の刑法によって処罰されることはない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（２）外患に関する罪は、国家の外部から、武力を行使させ、または外部から武力行使に加担して国家の存立を侵す犯罪である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国家の存立に対する罪</a:t>
            </a:r>
            <a:endParaRPr lang="ja-JP" altLang="en-US" sz="2000" b="1" dirty="0">
              <a:solidFill>
                <a:srgbClr val="FF0000"/>
              </a:solidFill>
            </a:endParaRPr>
          </a:p>
        </p:txBody>
      </p:sp>
    </p:spTree>
    <p:extLst>
      <p:ext uri="{BB962C8B-B14F-4D97-AF65-F5344CB8AC3E}">
        <p14:creationId xmlns:p14="http://schemas.microsoft.com/office/powerpoint/2010/main" val="420722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632011" y="832863"/>
            <a:ext cx="1054697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国家の存続のためには、立法・司法・行政など各作用が円滑かつ公正に実施されることが必要であり、これを保護するために国家の作用を害する一定の行為を犯罪として規定している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国家の作用に対する罪として、６つの類型が規定されている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（１）公務の執行を妨害する罪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（２）逃走の罪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（３）犯人蔵匿および証拠隠滅の罪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（４）偽証の罪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（５）虚偽告訴の罪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（６）汚職の罪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このように、国の作用に対する罪は、公務員に対する行為か、公務員による公務員行為のいずれである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国家の作用に対する罪</a:t>
            </a:r>
            <a:endParaRPr lang="ja-JP" altLang="en-US" sz="2000" b="1" dirty="0">
              <a:solidFill>
                <a:srgbClr val="FF0000"/>
              </a:solidFill>
            </a:endParaRPr>
          </a:p>
        </p:txBody>
      </p:sp>
    </p:spTree>
    <p:extLst>
      <p:ext uri="{BB962C8B-B14F-4D97-AF65-F5344CB8AC3E}">
        <p14:creationId xmlns:p14="http://schemas.microsoft.com/office/powerpoint/2010/main" val="3797651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48894</TotalTime>
  <Words>2271</Words>
  <Application>Microsoft Office PowerPoint</Application>
  <PresentationFormat>ワイド画面</PresentationFormat>
  <Paragraphs>140</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Pedriza Luis</cp:lastModifiedBy>
  <cp:revision>68</cp:revision>
  <dcterms:created xsi:type="dcterms:W3CDTF">2023-03-15T07:27:50Z</dcterms:created>
  <dcterms:modified xsi:type="dcterms:W3CDTF">2023-09-13T12:49:08Z</dcterms:modified>
</cp:coreProperties>
</file>