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8" r:id="rId2"/>
    <p:sldId id="273" r:id="rId3"/>
    <p:sldId id="292" r:id="rId4"/>
    <p:sldId id="293" r:id="rId5"/>
    <p:sldId id="272"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230278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227346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294995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3449477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4027004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2899304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233889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3892413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18</a:t>
            </a:fld>
            <a:endParaRPr kumimoji="1" lang="ja-JP" altLang="en-US"/>
          </a:p>
        </p:txBody>
      </p:sp>
    </p:spTree>
    <p:extLst>
      <p:ext uri="{BB962C8B-B14F-4D97-AF65-F5344CB8AC3E}">
        <p14:creationId xmlns:p14="http://schemas.microsoft.com/office/powerpoint/2010/main" val="302625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69629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1360990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411557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2547408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245750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260387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387616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2023/9/1</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2023/9/1</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章：「刑法」の基礎</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2355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例えば、次の事件について考えよう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X</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は、ある違法薬物</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Y</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を販売したことを理由に三年の有期懲役に処せられた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服役二年目に法律が改訂され以降</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Y</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の販売が許可された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X</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のはすぐに釈放されるべきか、それとも残りの刑期一年を服役しなければならないのか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遡及処罰の禁止についてこう少し考えよう</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4AEF5313-2A77-8D30-04C1-BD18F0C03EFB}"/>
              </a:ext>
            </a:extLst>
          </p:cNvPr>
          <p:cNvSpPr txBox="1"/>
          <p:nvPr/>
        </p:nvSpPr>
        <p:spPr>
          <a:xfrm>
            <a:off x="1024926" y="3115739"/>
            <a:ext cx="9829800" cy="970074"/>
          </a:xfrm>
          <a:prstGeom prst="rect">
            <a:avLst/>
          </a:prstGeom>
          <a:noFill/>
        </p:spPr>
        <p:txBody>
          <a:bodyPr wrap="square">
            <a:spAutoFit/>
          </a:bodyPr>
          <a:lstStyle/>
          <a:p>
            <a:pPr algn="just">
              <a:lnSpc>
                <a:spcPct val="150000"/>
              </a:lnSpc>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条は「犯罪後の法律によって刑の変更があったときは、その軽いものによる」と述べている⇒</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X</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の刑期を改訂しなければならない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713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189340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日本の刑法が定めている刑罰制度のうち、懲役と禁固について有期のものと無期のものを定めている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では、無期懲役・無期禁固は、文字通り「期限の無い」刑罰なので、絶対的不定期刑の該当しないのか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絶対的不定期刑の禁止についてこう少し考えよう</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4AEF5313-2A77-8D30-04C1-BD18F0C03EFB}"/>
              </a:ext>
            </a:extLst>
          </p:cNvPr>
          <p:cNvSpPr txBox="1"/>
          <p:nvPr/>
        </p:nvSpPr>
        <p:spPr>
          <a:xfrm>
            <a:off x="958938" y="3058292"/>
            <a:ext cx="9829800" cy="1893403"/>
          </a:xfrm>
          <a:prstGeom prst="rect">
            <a:avLst/>
          </a:prstGeom>
          <a:noFill/>
        </p:spPr>
        <p:txBody>
          <a:bodyPr wrap="square">
            <a:spAutoFit/>
          </a:bodyPr>
          <a:lstStyle/>
          <a:p>
            <a:pPr algn="just">
              <a:lnSpc>
                <a:spcPct val="150000"/>
              </a:lnSpc>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原則のポイントは、期限が定められていない状況（＝無期刑である）というところにではなく、それが絶対的（＝例外を認めない）かどうかにある⇒無期懲役・禁固について仮釈放という制度が認められているので、これら刑罰は絶対的不定期刑とみな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21284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512505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法益保護主義とは、法益を守るために、それに対する加害行為が存在する場合にのみ、犯罪が成立を認めるべきであるとする原則である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つまり、具体的な法益の侵害、あるいはその危険性が存在しないにもかかわらず、一定の行為を犯罪として処罰することが許されない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やがて述べるように、刑法が定める各種の犯罪の種類（犯罪類型）は、生命、財産、自由、国家など、保護される法益により体系化される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法益保護との関係でいわゆる「被害者なき犯罪」というカテゴリの犯罪、つまり、具体的な被害者が存在せず、専ら社会の道徳や一般的な秩序を損なう行為を犯罪として処罰すべきかどうかの議論が従来から活発に繰り広げ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例えば、ポルノグラフィティの所持、麻薬の個人使用などが「被害者なき犯罪」として議論されることが見られる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法益保護主義</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12016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466339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謙抑主義とは、刑法はありとあらゆる違法行為を対象とすべきではなく、刑罰は必要やむを得ないケースに限り適用すべきであるとする原則である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謙抑主義からさらに様々な原則が導かれる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刑法の補充性⇒刑法は、犯罪を防止するため「最後の手段」（</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ultima ratio</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）にとどめるべきであるとする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刑法の断片性⇒刑法の目的は社会秩序の維持であるため、刑法による国民の行為の規制は、社会秩序の維持に必要最小限度の領域に限らなければない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刑法の寛容性⇒刑法は、復讐のための道具ではなく、寛容の精神をもって、なるべく処罰を際し控えなければならない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謙抑主義</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78679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420172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責任主義とは、行為者に責任を問えない行為（すなわち、違法行為に対する意思決定につき、行為者を非難できない行為）について、刑罰を科すことはできないことを意味する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また、刑罰の刑量も、行為に対する非難の程度に見合ったものでなければならない意味もここに含められている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責任を問うためには、故意または少なくとも過失が必要である⇒この点について刑法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項は「罪を犯す意思がない行為は、罰しない。ただし、法律に特別の規定がある場合は、この限りでない」と述べている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なお、行為者の意思決定が、主観的かつ個人的に避難可能な場合でなければ、処罰することは正当化されない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責任主義</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45809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374006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犯罪はなぜ発生し、刑罰はなぜ科さなければなならないのか、という根本的な問題について、従来から刑法学において興味深い論争が繰り広げられている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これは、刑法学派の争いという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この論争の根本には、啓蒙主義を基礎に人間に自由意思の存在を認めるか、あるいは実証主義（</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）を基礎にこれを否定するかという、人間の理解に対する哲学的な色合いが見受けられる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一般的に、前者の立場を「旧派」（古典派・応報刑論）といい、後者の立場を「新派」（近大派・目的刑論）という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以下より、それぞれの派閥の特徴を検討するものとする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rPr>
              <a:t>刑法</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学派の争い</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9C41EABE-5F20-5E10-3A25-7705E360F624}"/>
              </a:ext>
            </a:extLst>
          </p:cNvPr>
          <p:cNvSpPr txBox="1"/>
          <p:nvPr/>
        </p:nvSpPr>
        <p:spPr>
          <a:xfrm>
            <a:off x="657658" y="5482479"/>
            <a:ext cx="10876684" cy="369332"/>
          </a:xfrm>
          <a:prstGeom prst="rect">
            <a:avLst/>
          </a:prstGeom>
          <a:noFill/>
        </p:spPr>
        <p:txBody>
          <a:bodyPr wrap="square">
            <a:spAutoFit/>
          </a:bodyPr>
          <a:lstStyle/>
          <a:p>
            <a:r>
              <a:rPr lang="ja-JP" altLang="en-US" sz="18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）経験的事実に基づいて理論や仮設、命題を検証し、超越的なものの存在を否定しようとする立場</a:t>
            </a:r>
            <a:endParaRPr lang="ja-JP" altLang="en-US" dirty="0"/>
          </a:p>
        </p:txBody>
      </p:sp>
    </p:spTree>
    <p:extLst>
      <p:ext uri="{BB962C8B-B14F-4D97-AF65-F5344CB8AC3E}">
        <p14:creationId xmlns:p14="http://schemas.microsoft.com/office/powerpoint/2010/main" val="182772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466339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旧派においては、人間は自由意思をもっているとする⇒自由意思論</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由意思に基づいて合理的に行動を取捨選択する能力を有しているため、犯罪によって得られる利益よりも、犯罪に対して科される刑罰の不利益の方が大きいことを事前に告知すれば、人々は犯罪を実行しないとする⇒心理強制説</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さらに、刑罰というペナルティ（制裁）の根拠には犯罪者に対する応報感情と道義的非難が認められている⇒応報刑論・道義的責任論</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旧派は、刑法の目的として「一般予防」（＝刑罰は、社会一般へ警告することによって犯罪防止を図る）を重視すると言える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そのため、具体的な犯罪が行われて初めて処罰し得ることにより、外部に表現された行為・結果が重視する⇒行為主義・現実主義・客観主義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rPr>
              <a:t>旧派の特徴</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54810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5586722"/>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新派においては、人間には正真正銘の自由な意思が存在しないとする（自由な意思は、ある意味では、脳が作るある種の錯覚である）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つまり、人間の行動は、遺伝と環境によって決定される⇒決定論</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意味では、旧派が求めるような道義的な責任を追及することができず、刑罰はあくまで社会的防衛見地から加えられるものであって、本質的に非難の要素を伴うものではない⇒社会的責任論・社会的防衛論</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従って、旧派は、刑法の目的として「特別予防」（＝刑罰は犯人に改善教育を施すことによって再犯防止を図る）を重視すると言える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そのため、犯罪者は、生来的に犯罪を行う危険性を有するものであるから、犯罪行為によって社会的危険性を示せば、外部的表現を待つまでもなく、 （ある種の治療である）処罰を加えることが可能である⇒行為者主義・徴表主義・主観主義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rPr>
              <a:t>新派の特徴</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44606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73377" y="760671"/>
            <a:ext cx="11332898" cy="281673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上述のように、旧派と新派は、刑法の理解に対する根本的な相違を示している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かといって、今日の刑法学者は両者の立場を排他的に捉えるわけではない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現在では、旧派の犯罪理論を基礎にしながら、特に刑罰論の領域において新派の考え方をも取り入れられている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a:latin typeface="游明朝" panose="02020400000000000000" pitchFamily="18" charset="-128"/>
                <a:ea typeface="游明朝" panose="02020400000000000000" pitchFamily="18" charset="-128"/>
                <a:cs typeface="Times New Roman" panose="02020603050405020304" pitchFamily="18" charset="0"/>
              </a:rPr>
              <a:t>つまり、現代刑法学においては</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、両者の見解を調整しようと</a:t>
            </a:r>
            <a:r>
              <a:rPr lang="ja-JP" altLang="en-US" sz="2000" b="1" kern="100">
                <a:latin typeface="游明朝" panose="02020400000000000000" pitchFamily="18" charset="-128"/>
                <a:ea typeface="游明朝" panose="02020400000000000000" pitchFamily="18" charset="-128"/>
                <a:cs typeface="Times New Roman" panose="02020603050405020304" pitchFamily="18" charset="0"/>
              </a:rPr>
              <a:t>するいわゆる「相対的応報刑論」という考え方は支配的な立場と言える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rPr>
              <a:t>結論</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0722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408265"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刑法とはいかなる行為を犯罪であり、それに対していかなる内容の刑罰を科されるべきかを定めている法である⇒犯罪と刑罰について定める法</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一般的に、刑法学者は、①実質的意味の刑法と②形式的意味の刑法を区別する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前者は、犯罪と刑罰について定める</a:t>
            </a:r>
            <a:r>
              <a:rPr lang="ja-JP" altLang="en-US" sz="2000" b="1" u="sng"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あらゆる</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法規範を意味している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後者は、「刑法」という名称の、国会が作った法律である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形式的意味の刑法は「刑法典」とも呼ばれている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h</a:t>
            </a:r>
            <a:r>
              <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ttps://elaws.e-gov.go.jp/document?lawid=140AC0000000045 </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を参照</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さらに、刑法典は、犯罪と刑罰に関する一般的な準則を規定しているため、「普通刑法」や「一般刑法」と称されることもある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それに対して、実質的意味の刑法は、刑法典を補充する形で作られており、それぞれの分野における犯罪を規定しているため、「特別刑法」とも呼ばれている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すなわち、刑法典と特別刑法についていえば、一般法と特別の総合関係を確認することができる</a:t>
            </a:r>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刑法の意義</a:t>
            </a:r>
            <a:endParaRPr lang="ja-JP" altLang="en-US" sz="2000" b="1" dirty="0">
              <a:solidFill>
                <a:srgbClr val="FF0000"/>
              </a:solidFill>
            </a:endParaRPr>
          </a:p>
        </p:txBody>
      </p:sp>
    </p:spTree>
    <p:extLst>
      <p:ext uri="{BB962C8B-B14F-4D97-AF65-F5344CB8AC3E}">
        <p14:creationId xmlns:p14="http://schemas.microsoft.com/office/powerpoint/2010/main" val="211467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673210"/>
            <a:ext cx="10978627" cy="500028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一般法・特別法について「法学・１」においてすでに勉強しているが、以下より、補足する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たとえば、</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一般</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市民の財産関係、家族関係に</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ついて定めている</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ため、「一般法」</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として「民法」という法律が存在する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一方</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、企業間の取引関係には、会社法が、消費者と</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事業者</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との取引関係には、消費者取引法が、特定の</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分野</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に</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おいて</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適用される</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様々な法律</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を「特別法」</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として用意されている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一般論として、ある事件（法律問題）を解決するために、適用されうる法律として一般法と</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特別法</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が存在する場合、後者の適用が優先される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結論から言うと、一般刑法に優先して特別刑法の規定が適用されるが、特別刑法とはいえ、刑法典が定める総則規定の適用を受ける（刑法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endPar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補足：一般法と特別法の関係</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26379" y="294736"/>
            <a:ext cx="11043862" cy="64222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実は、今日の日本では、特別刑法として様々な法律が存在する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特別刑法は、まとまった形で作られることが多いが、他の法律に組み込まれて作られることが珍しくない⇒</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日本における特別刑法の代表的なものとして以下の法律が挙げられる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少年法</a:t>
            </a:r>
            <a:endParaRPr lang="en-US" altLang="ja-JP"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effectLst/>
                <a:latin typeface="游明朝" panose="02020400000000000000" pitchFamily="18" charset="-128"/>
                <a:ea typeface="游明朝" panose="02020400000000000000" pitchFamily="18" charset="-128"/>
                <a:cs typeface="Times New Roman" panose="02020603050405020304" pitchFamily="18" charset="0"/>
              </a:rPr>
              <a:t>軽犯罪法</a:t>
            </a:r>
            <a:endParaRPr lang="en-US" altLang="ja-JP"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道路交通法</a:t>
            </a:r>
            <a:endParaRPr lang="en-US" altLang="ja-JP"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effectLst/>
                <a:latin typeface="游明朝" panose="02020400000000000000" pitchFamily="18" charset="-128"/>
                <a:ea typeface="游明朝" panose="02020400000000000000" pitchFamily="18" charset="-128"/>
                <a:cs typeface="Times New Roman" panose="02020603050405020304" pitchFamily="18" charset="0"/>
              </a:rPr>
              <a:t>自動車運転死傷行為処罰法（法学・１で勉強した）</a:t>
            </a:r>
            <a:endParaRPr lang="en-US" altLang="ja-JP"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覚醒剤取締法</a:t>
            </a:r>
            <a:endParaRPr lang="en-US" altLang="ja-JP"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effectLst/>
                <a:latin typeface="游明朝" panose="02020400000000000000" pitchFamily="18" charset="-128"/>
                <a:ea typeface="游明朝" panose="02020400000000000000" pitchFamily="18" charset="-128"/>
                <a:cs typeface="Times New Roman" panose="02020603050405020304" pitchFamily="18" charset="0"/>
              </a:rPr>
              <a:t>麻薬及び向精神薬取締法</a:t>
            </a:r>
            <a:endParaRPr lang="en-US" altLang="ja-JP"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銃砲刀剣類所持等取締法</a:t>
            </a:r>
            <a:endParaRPr lang="en-US" altLang="ja-JP"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effectLst/>
                <a:latin typeface="游明朝" panose="02020400000000000000" pitchFamily="18" charset="-128"/>
                <a:ea typeface="游明朝" panose="02020400000000000000" pitchFamily="18" charset="-128"/>
                <a:cs typeface="Times New Roman" panose="02020603050405020304" pitchFamily="18" charset="0"/>
              </a:rPr>
              <a:t>爆発物取締罰則</a:t>
            </a:r>
            <a:endParaRPr lang="en-US" altLang="ja-JP"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火炎びんの使用等の処罰に関する法律</a:t>
            </a:r>
            <a:endParaRPr lang="en-US" altLang="ja-JP"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effectLst/>
                <a:latin typeface="游明朝" panose="02020400000000000000" pitchFamily="18" charset="-128"/>
                <a:ea typeface="游明朝" panose="02020400000000000000" pitchFamily="18" charset="-128"/>
                <a:cs typeface="Times New Roman" panose="02020603050405020304" pitchFamily="18" charset="0"/>
              </a:rPr>
              <a:t>暴力行為</a:t>
            </a: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等の処罰に関する法律</a:t>
            </a:r>
            <a:endParaRPr lang="en-US" altLang="ja-JP"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effectLst/>
                <a:latin typeface="游明朝" panose="02020400000000000000" pitchFamily="18" charset="-128"/>
                <a:ea typeface="游明朝" panose="02020400000000000000" pitchFamily="18" charset="-128"/>
                <a:cs typeface="Times New Roman" panose="02020603050405020304" pitchFamily="18" charset="0"/>
              </a:rPr>
              <a:t>航空機の強取等の処罰に関する法律</a:t>
            </a:r>
            <a:endParaRPr lang="en-US" altLang="ja-JP"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b="1" kern="100" dirty="0">
                <a:latin typeface="游明朝" panose="02020400000000000000" pitchFamily="18" charset="-128"/>
                <a:ea typeface="游明朝" panose="02020400000000000000" pitchFamily="18" charset="-128"/>
                <a:cs typeface="Times New Roman" panose="02020603050405020304" pitchFamily="18" charset="0"/>
              </a:rPr>
              <a:t>児童買春・児童ポルノ禁止法</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801275" y="9468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特別刑法の一覧</a:t>
            </a:r>
            <a:endParaRPr lang="ja-JP" altLang="en-US" sz="2000" b="1" dirty="0">
              <a:solidFill>
                <a:srgbClr val="FF0000"/>
              </a:solidFill>
            </a:endParaRPr>
          </a:p>
        </p:txBody>
      </p:sp>
    </p:spTree>
    <p:extLst>
      <p:ext uri="{BB962C8B-B14F-4D97-AF65-F5344CB8AC3E}">
        <p14:creationId xmlns:p14="http://schemas.microsoft.com/office/powerpoint/2010/main" val="272224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80372" y="675830"/>
            <a:ext cx="11831256"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そもそも、犯罪と刑罰について定める刑法は、どのような役割を果たすのか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言うまでもなく、刑法の目的は、社会の秩序を維持することである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それを達成するために、刑法は次のような</a:t>
            </a:r>
            <a:r>
              <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つの機能を果たすと考えられている</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第一に、「規制的機能」がある⇒これは、犯罪行為に対する「規範的価値」（簡単に言えば行為の良し悪し）を明示することにより、国民の行動を統制（コントロール）する機能である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effectLst/>
                <a:latin typeface="游明朝" panose="02020400000000000000" pitchFamily="18" charset="-128"/>
                <a:ea typeface="游明朝" panose="02020400000000000000" pitchFamily="18" charset="-128"/>
                <a:cs typeface="Times New Roman" panose="02020603050405020304" pitchFamily="18" charset="0"/>
              </a:rPr>
              <a:t>第二に、「保護的機能」がある⇒これは、「法益」（生命、自由、財産など法的な保護に値する利益）を侵害から守る機能であり</a:t>
            </a:r>
            <a:endParaRPr lang="en-US" altLang="ja-JP" sz="20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第三に、保障的機能がある⇒これは、国家に対して、国民を罰する力（</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ius</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puniendi</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、刑罰権ともいう）の行使を制限し、恣意的な処罰から国民を守ることによって、自由を保障する機能である</a:t>
            </a:r>
            <a:r>
              <a:rPr lang="ja-JP" altLang="ja-JP" sz="2000" b="1"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092543" y="275720"/>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刑法の機能</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14542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80372" y="675830"/>
            <a:ext cx="11831256" cy="32783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刑法の保障的機能は、マグナ・カルタ（</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Magna Charta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）的機能とも呼ばれている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マグナ・カルタは、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1215</a:t>
            </a:r>
            <a:r>
              <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rPr>
              <a:t>年</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に、当時のイギリス</a:t>
            </a:r>
            <a:r>
              <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rPr>
              <a:t>国王</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ジョンは、</a:t>
            </a:r>
            <a:r>
              <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rPr>
              <a:t>封建領主（</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barons</a:t>
            </a:r>
            <a:r>
              <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rPr>
              <a:t>）の権利を確認した文書である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rPr>
              <a:t>ここに</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、陪審による裁判を受ける権利、ある行為を処罰するためにあらかじめに法律を養子しなければならない原則など、近代刑法につながる諸原則を見つけ出すことができる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さらに、マグナ・カルタは、「立憲主義」の出発点とも言われているので、「憲法」について学ぶ際に、再び触れることがある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092543" y="275720"/>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ちなみに・・・</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7682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52487" y="977488"/>
            <a:ext cx="11125508"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刑法は、民法、商法、憲法など他の現代法の分野に共通する様々な原則の下で成り立っている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例えば、平等の原則、成文法の優越、人権の尊重、法の明瞭性・合理性・実現可能性など、およそ法分野に当てはまる原則が刑法の世界でも機能する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一方、刑法、すなわち犯罪と刑罰を内容とする法の立法・解釈に当たって特に考慮されるべき刑法ならではの諸原則は存在する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これらは、（１）罪刑法定主義、（２）法益保護主義、（３）謙抑主義、および（４）責任主義である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さらに、（１）～（４）は、様々な原則から形成されているので以下より、個別に分析するものとする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092543" y="275720"/>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刑法の基本原則</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97363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26243" y="543854"/>
            <a:ext cx="11332898"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罪刑法定主義は、刑法と言えばの原則として見ることができる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伝統的にこの原則の内容は、</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nullum</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crimen</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nulla</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poena</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sine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lege</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法律がなければ、罪も罰もなし</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という格言で説明される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要するにこの原則によると、犯罪と刑罰は、あらかじめに成分の法律によって明確に規定されていなければならない⇒言うまでもなく、罪刑法定主義は、民主主義と自由主義を根拠としている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さらに、罪刑法定主義から次のような諸原理・原則が導かれる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慣習刑法の排斥⇒犯罪と刑罰は、法律により明文で規定されていなければならず、不文の慣習法を認めない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遡及処罰の禁止⇒刑法は、原則として施行時以降の犯罪に対して適用され、施行前の犯罪に対して、遡って適用されることはない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類推解釈の禁止⇒法律に定められた意味の可能な範囲を逸脱して解釈すれば、刑罰権の発動が予想できなくなり、また国会があらかじめに承認していない刑罰権のが可能になるため、許されない（要は、刑法をなるべく限定的に解釈すべしという意味）</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罪刑法定主義（１）</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55542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26243" y="543854"/>
            <a:ext cx="11332898" cy="6048387"/>
          </a:xfrm>
          <a:prstGeom prst="rect">
            <a:avLst/>
          </a:prstGeom>
          <a:noFill/>
        </p:spPr>
        <p:txBody>
          <a:bodyPr wrap="square">
            <a:spAutoFit/>
          </a:bodyPr>
          <a:lstStyle/>
          <a:p>
            <a:pPr marL="457200" indent="-457200" algn="just">
              <a:lnSpc>
                <a:spcPct val="150000"/>
              </a:lnSpc>
              <a:buFont typeface="+mj-lt"/>
              <a:buAutoNum type="arabicPeriod" startAt="4"/>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絶対的不定期刑の禁止⇒刑の種類（刑種）のみを定めて、ある程度刑の長さ（刑量）を決定しないと、刑罰が抽象化になるのみならず、受刑者にとって過去すぎるので許されない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startAt="4"/>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刑罰法規適正の原則⇒刑罰法規に定められている犯罪は、合理的根拠に基づくものでなければらなず、また刑罰は、当該犯罪に均衡のとれたものでなければならない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startAt="4"/>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一事不再理の原則⇒ある人は刑事事件の裁判について無罪判決が確定している場合、その事件を再度審理することを許されない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以上は、罪刑法定主義から導かれる重要な諸原理だが、とりわけ憲法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条および</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条においてこれを見つけ出すことができよう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条「何人も、法律の定める手続によらなければ、その生命若しくは自由を奪はれ、又はその他の刑罰を科せられない」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条「何人も、実行の時に適法であつた行為又は既に無罪とされた行為については、刑事上の責任を問はれない。又、同一の犯罪について、重ねて刑事上の責任を問はれない 」</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41D972C0-7D24-16F2-F08F-386C72B407D6}"/>
              </a:ext>
            </a:extLst>
          </p:cNvPr>
          <p:cNvSpPr txBox="1"/>
          <p:nvPr/>
        </p:nvSpPr>
        <p:spPr>
          <a:xfrm>
            <a:off x="1177384" y="143744"/>
            <a:ext cx="8874888"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罪刑法定主義（２）</a:t>
            </a:r>
            <a:endParaRPr lang="ja-JP" altLang="ja-JP" sz="1600" b="1"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5729982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35634</TotalTime>
  <Words>2867</Words>
  <Application>Microsoft Office PowerPoint</Application>
  <PresentationFormat>ワイド画面</PresentationFormat>
  <Paragraphs>136</Paragraphs>
  <Slides>18</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Pedriza Luis</cp:lastModifiedBy>
  <cp:revision>35</cp:revision>
  <dcterms:created xsi:type="dcterms:W3CDTF">2023-03-15T07:27:50Z</dcterms:created>
  <dcterms:modified xsi:type="dcterms:W3CDTF">2023-09-04T07:39:30Z</dcterms:modified>
</cp:coreProperties>
</file>