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8" r:id="rId2"/>
    <p:sldId id="292" r:id="rId3"/>
    <p:sldId id="366" r:id="rId4"/>
    <p:sldId id="369" r:id="rId5"/>
    <p:sldId id="360" r:id="rId6"/>
    <p:sldId id="370" r:id="rId7"/>
    <p:sldId id="378" r:id="rId8"/>
    <p:sldId id="379" r:id="rId9"/>
    <p:sldId id="353" r:id="rId10"/>
    <p:sldId id="381" r:id="rId11"/>
    <p:sldId id="382" r:id="rId12"/>
    <p:sldId id="383" r:id="rId13"/>
    <p:sldId id="384" r:id="rId14"/>
    <p:sldId id="385" r:id="rId15"/>
    <p:sldId id="386" r:id="rId16"/>
    <p:sldId id="387" r:id="rId17"/>
    <p:sldId id="388" r:id="rId18"/>
    <p:sldId id="389" r:id="rId19"/>
    <p:sldId id="391" r:id="rId20"/>
    <p:sldId id="390" r:id="rId21"/>
    <p:sldId id="39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Pedriza" initials="LP" lastIdx="1" clrIdx="0">
    <p:extLst>
      <p:ext uri="{19B8F6BF-5375-455C-9EA6-DF929625EA0E}">
        <p15:presenceInfo xmlns:p15="http://schemas.microsoft.com/office/powerpoint/2012/main" userId="17f966402a61b5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84"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06T19:50:11.118" idx="1">
    <p:pos x="7206" y="3529"/>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31A51-D0E1-4DB1-9186-9F2DCA640417}"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F364-0BEE-4912-AF66-3203F889F45B}" type="slidenum">
              <a:rPr kumimoji="1" lang="ja-JP" altLang="en-US" smtClean="0"/>
              <a:t>‹#›</a:t>
            </a:fld>
            <a:endParaRPr kumimoji="1" lang="ja-JP" altLang="en-US"/>
          </a:p>
        </p:txBody>
      </p:sp>
    </p:spTree>
    <p:extLst>
      <p:ext uri="{BB962C8B-B14F-4D97-AF65-F5344CB8AC3E}">
        <p14:creationId xmlns:p14="http://schemas.microsoft.com/office/powerpoint/2010/main" val="1628536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a:t>
            </a:fld>
            <a:endParaRPr kumimoji="1" lang="ja-JP" altLang="en-US"/>
          </a:p>
        </p:txBody>
      </p:sp>
    </p:spTree>
    <p:extLst>
      <p:ext uri="{BB962C8B-B14F-4D97-AF65-F5344CB8AC3E}">
        <p14:creationId xmlns:p14="http://schemas.microsoft.com/office/powerpoint/2010/main" val="162265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10</a:t>
            </a:fld>
            <a:endParaRPr kumimoji="1" lang="ja-JP" altLang="en-US"/>
          </a:p>
        </p:txBody>
      </p:sp>
    </p:spTree>
    <p:extLst>
      <p:ext uri="{BB962C8B-B14F-4D97-AF65-F5344CB8AC3E}">
        <p14:creationId xmlns:p14="http://schemas.microsoft.com/office/powerpoint/2010/main" val="2176219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11</a:t>
            </a:fld>
            <a:endParaRPr kumimoji="1" lang="ja-JP" altLang="en-US"/>
          </a:p>
        </p:txBody>
      </p:sp>
    </p:spTree>
    <p:extLst>
      <p:ext uri="{BB962C8B-B14F-4D97-AF65-F5344CB8AC3E}">
        <p14:creationId xmlns:p14="http://schemas.microsoft.com/office/powerpoint/2010/main" val="2509954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12</a:t>
            </a:fld>
            <a:endParaRPr kumimoji="1" lang="ja-JP" altLang="en-US"/>
          </a:p>
        </p:txBody>
      </p:sp>
    </p:spTree>
    <p:extLst>
      <p:ext uri="{BB962C8B-B14F-4D97-AF65-F5344CB8AC3E}">
        <p14:creationId xmlns:p14="http://schemas.microsoft.com/office/powerpoint/2010/main" val="173689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13</a:t>
            </a:fld>
            <a:endParaRPr kumimoji="1" lang="ja-JP" altLang="en-US"/>
          </a:p>
        </p:txBody>
      </p:sp>
    </p:spTree>
    <p:extLst>
      <p:ext uri="{BB962C8B-B14F-4D97-AF65-F5344CB8AC3E}">
        <p14:creationId xmlns:p14="http://schemas.microsoft.com/office/powerpoint/2010/main" val="3955450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14</a:t>
            </a:fld>
            <a:endParaRPr kumimoji="1" lang="ja-JP" altLang="en-US"/>
          </a:p>
        </p:txBody>
      </p:sp>
    </p:spTree>
    <p:extLst>
      <p:ext uri="{BB962C8B-B14F-4D97-AF65-F5344CB8AC3E}">
        <p14:creationId xmlns:p14="http://schemas.microsoft.com/office/powerpoint/2010/main" val="336679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15</a:t>
            </a:fld>
            <a:endParaRPr kumimoji="1" lang="ja-JP" altLang="en-US"/>
          </a:p>
        </p:txBody>
      </p:sp>
    </p:spTree>
    <p:extLst>
      <p:ext uri="{BB962C8B-B14F-4D97-AF65-F5344CB8AC3E}">
        <p14:creationId xmlns:p14="http://schemas.microsoft.com/office/powerpoint/2010/main" val="401627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16</a:t>
            </a:fld>
            <a:endParaRPr kumimoji="1" lang="ja-JP" altLang="en-US"/>
          </a:p>
        </p:txBody>
      </p:sp>
    </p:spTree>
    <p:extLst>
      <p:ext uri="{BB962C8B-B14F-4D97-AF65-F5344CB8AC3E}">
        <p14:creationId xmlns:p14="http://schemas.microsoft.com/office/powerpoint/2010/main" val="3528523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17</a:t>
            </a:fld>
            <a:endParaRPr kumimoji="1" lang="ja-JP" altLang="en-US"/>
          </a:p>
        </p:txBody>
      </p:sp>
    </p:spTree>
    <p:extLst>
      <p:ext uri="{BB962C8B-B14F-4D97-AF65-F5344CB8AC3E}">
        <p14:creationId xmlns:p14="http://schemas.microsoft.com/office/powerpoint/2010/main" val="3564305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18</a:t>
            </a:fld>
            <a:endParaRPr kumimoji="1" lang="ja-JP" altLang="en-US"/>
          </a:p>
        </p:txBody>
      </p:sp>
    </p:spTree>
    <p:extLst>
      <p:ext uri="{BB962C8B-B14F-4D97-AF65-F5344CB8AC3E}">
        <p14:creationId xmlns:p14="http://schemas.microsoft.com/office/powerpoint/2010/main" val="2493761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19</a:t>
            </a:fld>
            <a:endParaRPr kumimoji="1" lang="ja-JP" altLang="en-US"/>
          </a:p>
        </p:txBody>
      </p:sp>
    </p:spTree>
    <p:extLst>
      <p:ext uri="{BB962C8B-B14F-4D97-AF65-F5344CB8AC3E}">
        <p14:creationId xmlns:p14="http://schemas.microsoft.com/office/powerpoint/2010/main" val="259788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a:t>
            </a:fld>
            <a:endParaRPr kumimoji="1" lang="ja-JP" altLang="en-US"/>
          </a:p>
        </p:txBody>
      </p:sp>
    </p:spTree>
    <p:extLst>
      <p:ext uri="{BB962C8B-B14F-4D97-AF65-F5344CB8AC3E}">
        <p14:creationId xmlns:p14="http://schemas.microsoft.com/office/powerpoint/2010/main" val="3194775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20</a:t>
            </a:fld>
            <a:endParaRPr kumimoji="1" lang="ja-JP" altLang="en-US"/>
          </a:p>
        </p:txBody>
      </p:sp>
    </p:spTree>
    <p:extLst>
      <p:ext uri="{BB962C8B-B14F-4D97-AF65-F5344CB8AC3E}">
        <p14:creationId xmlns:p14="http://schemas.microsoft.com/office/powerpoint/2010/main" val="1354637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21</a:t>
            </a:fld>
            <a:endParaRPr kumimoji="1" lang="ja-JP" altLang="en-US"/>
          </a:p>
        </p:txBody>
      </p:sp>
    </p:spTree>
    <p:extLst>
      <p:ext uri="{BB962C8B-B14F-4D97-AF65-F5344CB8AC3E}">
        <p14:creationId xmlns:p14="http://schemas.microsoft.com/office/powerpoint/2010/main" val="341721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3</a:t>
            </a:fld>
            <a:endParaRPr kumimoji="1" lang="ja-JP" altLang="en-US"/>
          </a:p>
        </p:txBody>
      </p:sp>
    </p:spTree>
    <p:extLst>
      <p:ext uri="{BB962C8B-B14F-4D97-AF65-F5344CB8AC3E}">
        <p14:creationId xmlns:p14="http://schemas.microsoft.com/office/powerpoint/2010/main" val="479011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4</a:t>
            </a:fld>
            <a:endParaRPr kumimoji="1" lang="ja-JP" altLang="en-US"/>
          </a:p>
        </p:txBody>
      </p:sp>
    </p:spTree>
    <p:extLst>
      <p:ext uri="{BB962C8B-B14F-4D97-AF65-F5344CB8AC3E}">
        <p14:creationId xmlns:p14="http://schemas.microsoft.com/office/powerpoint/2010/main" val="2062453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5</a:t>
            </a:fld>
            <a:endParaRPr kumimoji="1" lang="ja-JP" altLang="en-US"/>
          </a:p>
        </p:txBody>
      </p:sp>
    </p:spTree>
    <p:extLst>
      <p:ext uri="{BB962C8B-B14F-4D97-AF65-F5344CB8AC3E}">
        <p14:creationId xmlns:p14="http://schemas.microsoft.com/office/powerpoint/2010/main" val="2319445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6</a:t>
            </a:fld>
            <a:endParaRPr kumimoji="1" lang="ja-JP" altLang="en-US"/>
          </a:p>
        </p:txBody>
      </p:sp>
    </p:spTree>
    <p:extLst>
      <p:ext uri="{BB962C8B-B14F-4D97-AF65-F5344CB8AC3E}">
        <p14:creationId xmlns:p14="http://schemas.microsoft.com/office/powerpoint/2010/main" val="3288615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7</a:t>
            </a:fld>
            <a:endParaRPr kumimoji="1" lang="ja-JP" altLang="en-US"/>
          </a:p>
        </p:txBody>
      </p:sp>
    </p:spTree>
    <p:extLst>
      <p:ext uri="{BB962C8B-B14F-4D97-AF65-F5344CB8AC3E}">
        <p14:creationId xmlns:p14="http://schemas.microsoft.com/office/powerpoint/2010/main" val="919737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8</a:t>
            </a:fld>
            <a:endParaRPr kumimoji="1" lang="ja-JP" altLang="en-US"/>
          </a:p>
        </p:txBody>
      </p:sp>
    </p:spTree>
    <p:extLst>
      <p:ext uri="{BB962C8B-B14F-4D97-AF65-F5344CB8AC3E}">
        <p14:creationId xmlns:p14="http://schemas.microsoft.com/office/powerpoint/2010/main" val="2034523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67626F-A9D9-4CF9-A1FC-0EC9B3EECC46}" type="slidenum">
              <a:rPr lang="en-US" smtClean="0"/>
              <a:t>9</a:t>
            </a:fld>
            <a:endParaRPr lang="en-US"/>
          </a:p>
        </p:txBody>
      </p:sp>
    </p:spTree>
    <p:extLst>
      <p:ext uri="{BB962C8B-B14F-4D97-AF65-F5344CB8AC3E}">
        <p14:creationId xmlns:p14="http://schemas.microsoft.com/office/powerpoint/2010/main" val="202852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A546-E232-C75D-ED7E-0092AD6CA0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510CEA-4502-8E1B-D8FD-13D8B93F5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EFE6A0-7CF5-BCFD-EA1A-B5DA87BEDD72}"/>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34140FCB-DC3E-5F01-1946-90F524591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95A61-C850-1E52-FC65-C4E50E81D0CE}"/>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4611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D76A2-69B3-21E4-C52C-DB7547BE64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682E8C-8AD4-7960-36AE-112C4F149F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ED20A1-41A8-437A-14AB-EE1FF9E3BB16}"/>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7135FEDB-A1A1-2117-848E-EE0778DE7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B07469-20B9-3632-0F8C-3F3CC284341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6225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80CCBC-3FA4-9458-C688-9A65F74FBF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99551-5A09-FE6C-DF7F-5FD0A95DC9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61876-7FB8-73A5-6971-7FC226701131}"/>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60FF11B5-6428-8338-901E-B46E1CF12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02812-6F9D-A0E1-A8CD-45C772D76274}"/>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045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DD05D-9C3F-A2C0-E307-2DCBF59B98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A2B42-0AE4-728E-52C7-8D35820906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41EB01-95B8-D433-4997-3FE896353A99}"/>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751C196B-9D8E-645B-778C-18930C50CC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D5D87-F231-4F25-C33F-326496ABC346}"/>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7896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79298-9C64-8FAB-498D-9DBCE118D3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A92CCE-3F88-B51F-A214-BA15D91D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4CE570-ABE3-1035-AAF5-FD4A08931CC0}"/>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4D108A33-14E3-B9FE-10F2-14D880E292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48E4DA-8EA4-7E6F-7E92-9A8171F347A3}"/>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2401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61FF-E322-FC6A-B198-489D5A1C128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E4BFDF-453C-921C-FFDC-25732FC19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9F7E6-DC83-76BE-C569-66D1D9D14D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21CFB2-E07E-6A4E-3D6F-DA465334666F}"/>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F01D0639-0623-4864-10D0-758911D1D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36EDFC-FDC4-FDE9-EBA3-D187B6F60CF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16906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26F3E-F3C7-4510-CA52-FDAC8A9259C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AAF3C-A480-D935-9EDB-7C5FB063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658C56-EF78-B73D-816A-62E70DAEBC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2CF544-0DD2-ED60-6846-C34AA2AED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CB4B81-62D8-E659-BF17-8F4196E7CB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102988-6F98-071A-AC63-81C49C63D7F0}"/>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8" name="フッター プレースホルダー 7">
            <a:extLst>
              <a:ext uri="{FF2B5EF4-FFF2-40B4-BE49-F238E27FC236}">
                <a16:creationId xmlns:a16="http://schemas.microsoft.com/office/drawing/2014/main" id="{C1BF80AE-58F8-777F-DC24-3DE4E19DE3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D4EAA7-A4D3-65C7-C739-D94D71D2182F}"/>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5809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F0BB7-3FBA-4AC6-4296-0BB5F727B4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B165B6-7373-09F2-94BD-B7244EC93B2D}"/>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4" name="フッター プレースホルダー 3">
            <a:extLst>
              <a:ext uri="{FF2B5EF4-FFF2-40B4-BE49-F238E27FC236}">
                <a16:creationId xmlns:a16="http://schemas.microsoft.com/office/drawing/2014/main" id="{1DBB0CC3-6EAB-7F73-303F-5F8758F439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532E6B8-9DE5-EC74-8AF5-FB850340AEB5}"/>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5053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A8445F-DFA0-43A6-9057-C4DBA0BF7831}"/>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3" name="フッター プレースホルダー 2">
            <a:extLst>
              <a:ext uri="{FF2B5EF4-FFF2-40B4-BE49-F238E27FC236}">
                <a16:creationId xmlns:a16="http://schemas.microsoft.com/office/drawing/2014/main" id="{D2C750AB-7E09-F14D-E7E9-E07F7FCFF9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5B4F73-84AE-C6D7-2055-764A22E6C47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3011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0C03D-25EB-D5E2-E5B8-76012F38A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57817-B4F5-2067-9218-C94AD2E7F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A56CD0-D769-FF5E-1772-74776432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429575-7FCC-751A-A55E-3E991BD80716}"/>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8B3E619B-C16D-ED90-E82B-63CA76F45D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22BAE4-A16D-F917-8CCD-D5D4356834A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41268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78651-37CA-0FFF-B07C-E3216C8155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E9379E-5B91-ADD7-866A-820C3571B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3B9156-B937-9325-525C-A3C6B6C77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0807D-1E20-34BE-A1B8-B5038F1F6728}"/>
              </a:ext>
            </a:extLst>
          </p:cNvPr>
          <p:cNvSpPr>
            <a:spLocks noGrp="1"/>
          </p:cNvSpPr>
          <p:nvPr>
            <p:ph type="dt" sz="half" idx="10"/>
          </p:nvPr>
        </p:nvSpPr>
        <p:spPr/>
        <p:txBody>
          <a:bodyPr/>
          <a:lstStyle/>
          <a:p>
            <a:fld id="{48ADB3B1-3126-4024-A829-99B749DD8D14}"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230338B9-D856-2EC8-7EC7-4D6D3D0065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6D365B-1B98-C018-7C91-18742EA73BCC}"/>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39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8D723F-45AA-1C1E-C760-3ADA86B1F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35419-8003-FC6F-A4E3-19A289312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C7CE3F-4B54-4EDB-BFC5-5E75961B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B3B1-3126-4024-A829-99B749DD8D14}"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DB4F32EE-0467-EE1F-4395-17CC77DB2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3C49B9-F277-329E-1D9E-E5C89921E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4480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317089" y="4572212"/>
            <a:ext cx="3596833" cy="970074"/>
          </a:xfrm>
          <a:prstGeom prst="rect">
            <a:avLst/>
          </a:prstGeom>
          <a:noFill/>
        </p:spPr>
        <p:txBody>
          <a:bodyPr wrap="square">
            <a:spAutoFit/>
          </a:bodyPr>
          <a:lstStyle/>
          <a:p>
            <a:pPr algn="just">
              <a:lnSpc>
                <a:spcPct val="150000"/>
              </a:lnSpc>
            </a:pP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法学（２）</a:t>
            </a:r>
            <a:endPar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ペドリサ・ルイス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48781F5B-7019-F4B4-4F03-90FB2EE3425B}"/>
              </a:ext>
            </a:extLst>
          </p:cNvPr>
          <p:cNvSpPr txBox="1"/>
          <p:nvPr/>
        </p:nvSpPr>
        <p:spPr>
          <a:xfrm>
            <a:off x="2146139" y="2587744"/>
            <a:ext cx="6847390" cy="841256"/>
          </a:xfrm>
          <a:prstGeom prst="rect">
            <a:avLst/>
          </a:prstGeom>
          <a:noFill/>
        </p:spPr>
        <p:txBody>
          <a:bodyPr wrap="square">
            <a:spAutoFit/>
          </a:bodyPr>
          <a:lstStyle/>
          <a:p>
            <a:pPr algn="ctr">
              <a:lnSpc>
                <a:spcPct val="150000"/>
              </a:lnSpc>
            </a:pP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第</a:t>
            </a:r>
            <a: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8</a:t>
            </a: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章：違憲審査と人権論（２）</a:t>
            </a:r>
            <a:endPar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3879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211710" cy="51250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条は「すべて国民は、個人として尊重される。生命、自由及び幸福追求に対する国民の権利については、公共の福祉に反しない限り、立法その他の国政の上で、最大の尊重を必要とする」と定める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規定は、①個人の尊重を定めるものとして、すべての人権の根拠となっている（人権の「母胎」とも呼ばれている）と同時に、②生命、自由及び幸福追求に対する権利（略して、幸福追求権）という「新しい人権」の裏付けとして機能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条は、憲法解釈論上、</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年間以上、日本国憲法の「劣化」を防いできた極めて便利な規定として働いてきた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何故か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憲法</a:t>
            </a:r>
            <a:r>
              <a:rPr lang="en-US" altLang="ja-JP" sz="2000" b="1" dirty="0">
                <a:solidFill>
                  <a:srgbClr val="FF0000"/>
                </a:solidFill>
              </a:rPr>
              <a:t>13</a:t>
            </a:r>
            <a:r>
              <a:rPr lang="ja-JP" altLang="en-US" sz="2000" b="1" dirty="0">
                <a:solidFill>
                  <a:srgbClr val="FF0000"/>
                </a:solidFill>
              </a:rPr>
              <a:t>条と人権の母胎</a:t>
            </a:r>
          </a:p>
        </p:txBody>
      </p:sp>
    </p:spTree>
    <p:extLst>
      <p:ext uri="{BB962C8B-B14F-4D97-AF65-F5344CB8AC3E}">
        <p14:creationId xmlns:p14="http://schemas.microsoft.com/office/powerpoint/2010/main" val="281579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211710" cy="51250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そもそも、人権は「個人が尊厳（＝価値）ある「個人」として、社会生活を行うことができるよう、役割を果たしている」といえる⇒憲法は「個人主義」の伝統を取り組んでいると言えよう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そこで、個人は、時代の変化に応じて、尊厳を維持し続けるために、必要とする権利は変わってい行く</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例えば、情報化社会の発展に対応するものとしてプライバシーの権利が今日主張される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個人に必要な人権は、憲法の列挙する権利に限定されると不十分となる場合がある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というのも、新たな権利を人権リストに加えるためには、憲法を一々改正していかなければならないからである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そこで、憲法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条は幸福追求権に言及する規定として、新しい人権を認めるための憲法解釈上の根拠として機能する⇒憲法に明記されていない権利の保護を与える受け皿として機能している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幸福追求権とは？</a:t>
            </a:r>
          </a:p>
        </p:txBody>
      </p:sp>
    </p:spTree>
    <p:extLst>
      <p:ext uri="{BB962C8B-B14F-4D97-AF65-F5344CB8AC3E}">
        <p14:creationId xmlns:p14="http://schemas.microsoft.com/office/powerpoint/2010/main" val="208829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492752" cy="65100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幸福追求権の具体的範囲について</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つの捉え方がある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まず、幸福追求権とは個人として人格を形成する自由であるとされる（これは人格的利益説という）⇒この説は、幸福追求権の範囲を限定的に捉える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これによると、人々には最善の行き方を選択する能力があるという前提に立つ⇒人権は、個人が自己の性格（＝人格）を自律的に決定するための自由である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従って、ありとあらゆる自由な行為が人権として保障すべきではなく、本当に人格形成を可能にするものに限定すべきである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次に、幸福追求権は一般的な行為を自由であるとされる（これは、一般自由行為説という）⇒この説は、幸福追求権の範囲を広く捉える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これによると、人々は、何がよい生き方かを、失敗しながら学んでいくという前提に立つ⇒人権は、人生の試行錯誤を可能にする手段である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従って、他者の権利を侵害しない限り、ありとあらゆる自由行為は人権として保障すべきである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幸福追求権の捉え方</a:t>
            </a:r>
          </a:p>
        </p:txBody>
      </p:sp>
    </p:spTree>
    <p:extLst>
      <p:ext uri="{BB962C8B-B14F-4D97-AF65-F5344CB8AC3E}">
        <p14:creationId xmlns:p14="http://schemas.microsoft.com/office/powerpoint/2010/main" val="101882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492752" cy="60483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上述の通り、これまで学説によって主張されてきた「新しい人」は数多い⇒例えば、プライバシー権、名誉権、環境権、嫌煙権など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それに対して、裁判所の判例が確認すると、幸福追求権から導き出されたものとして、いわゆる「私生活上の自由」に関わる権利であり、このよう権利は、次のような具体的な権利は認められてきた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いわゆる「プライバシーに関する権利」⇒犯罪捜査のためみだりに写真を撮られない権利としての肖像権や、指紋押捺をみだりに強制されない権利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個人情報をコントロールする権利⇒前科など、個人に関する情報をみだりに第三者に開示または公表しない権利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自己決定権⇒これはいわゆるライフスタイルに関わる権利として、例えば医療行為を拒否することを決定する権利が含められている　</a:t>
            </a: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幸福追求権と判例</a:t>
            </a:r>
          </a:p>
        </p:txBody>
      </p:sp>
    </p:spTree>
    <p:extLst>
      <p:ext uri="{BB962C8B-B14F-4D97-AF65-F5344CB8AC3E}">
        <p14:creationId xmlns:p14="http://schemas.microsoft.com/office/powerpoint/2010/main" val="1745650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492752" cy="51250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すべて国民は、法の下に平等であつて、人種、信条、性別、社会的身分又は門地により、政治的、経済的又は社会的関係において、差別されない。２・華族その他の貴族の制度は、これを認めない。３・栄誉、勲章その他の栄典は、現にこれを有し、又は将来これを受ける者の一代に限り、その効力を有する」と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これは、「法の下の平等」あるいは「差別の禁止」と呼ばれている、憲法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条と並ぶすごく重要な規定である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さらに、憲法の中に「平等」について触れる規定がある⇒普通選挙の一般原則（</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項）、選挙教育の機会均等（</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条）、夫婦の同等と両性の本質的平等（</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条）、人の資格の平等（</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条）などが挙げられる</a:t>
            </a: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憲法</a:t>
            </a:r>
            <a:r>
              <a:rPr lang="en-US" altLang="ja-JP" sz="2000" b="1" dirty="0">
                <a:solidFill>
                  <a:srgbClr val="FF0000"/>
                </a:solidFill>
              </a:rPr>
              <a:t>14</a:t>
            </a:r>
            <a:r>
              <a:rPr lang="ja-JP" altLang="en-US" sz="2000" b="1" dirty="0">
                <a:solidFill>
                  <a:srgbClr val="FF0000"/>
                </a:solidFill>
              </a:rPr>
              <a:t>条と法の下の平等</a:t>
            </a:r>
          </a:p>
        </p:txBody>
      </p:sp>
    </p:spTree>
    <p:extLst>
      <p:ext uri="{BB962C8B-B14F-4D97-AF65-F5344CB8AC3E}">
        <p14:creationId xmlns:p14="http://schemas.microsoft.com/office/powerpoint/2010/main" val="2127570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492752" cy="65100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そもそも憲法は「人の平等」を謳ったとしても、世の中には不平等がたくさん存在する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「平等とは何か」に対する議論は、昔からある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この点について重要なのは、憲法が保障する「平等」は、「ある状態」（＝事実）に関わる概念ではなく、「あるべき状態」（＝理想）に関わるものである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では、理念としての平等は何か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伝統的な理解において、憲法が保障する平等は、国家はすべての個人に対して平等な取扱いを与えるべきだとする⇒これは形式的な平等という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世紀以降の理解において、憲法が保障する平等は、形式的な平等にもかかわらず社会において経済格差のように不平等が広がったときに国家はその格差を是正すべきであるとする⇒これは実質的な平等という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日本国憲法は、実質的平等の概念を採用していると考えられる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そもそも「平等」とは（１）</a:t>
            </a:r>
          </a:p>
        </p:txBody>
      </p:sp>
    </p:spTree>
    <p:extLst>
      <p:ext uri="{BB962C8B-B14F-4D97-AF65-F5344CB8AC3E}">
        <p14:creationId xmlns:p14="http://schemas.microsoft.com/office/powerpoint/2010/main" val="202371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492752" cy="60483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一方、「実質的な平等」が「どの時点で実現されるべきか」について、</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つの捉え方がある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まず、「機会の平等」があって、これは、いわば「出発点における平等」を意味する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一方、「結果の平等」があって、これは、いわば「到着点における平等」を意味する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もそも、国家が結果の平等を徹底しようとすると、個人の自由の不当な制限につながる危険性があると言われている⇒つまり、成果を挙げた人も成果を挙げなかった人も同じ待遇を受けるので、誰もやる気を起こさなくなる社会になってしまい、その分、個人の自由がマイナスに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もちろん、国家が結果の平等を全く無視すると、成果を挙げた人と成果を挙げなかった人とで大きな格差が広がってしまうので、結局、社会が不安定になってしまう恐れがある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ここにおいて、重要なのはなるべく実質のある機会の平等を保障しながら（＝個人の自由の尊重）、必要に応じて看過できない結果の不平等を修正するような形で、法の下の平等が理解される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そもそも「平等」とは（２）</a:t>
            </a:r>
          </a:p>
        </p:txBody>
      </p:sp>
    </p:spTree>
    <p:extLst>
      <p:ext uri="{BB962C8B-B14F-4D97-AF65-F5344CB8AC3E}">
        <p14:creationId xmlns:p14="http://schemas.microsoft.com/office/powerpoint/2010/main" val="104308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97224" y="357471"/>
            <a:ext cx="11492752" cy="60483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項は、人種・信条・性別・社会的身分・門地という</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つの事項による「差別」を禁止しているが、それに加えて、例えば、教養、収入、年齢、出身地などに基づく差別は許されるか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あるいは、人種・信条・性別・社会的身分・門地による差別は「絶対的に」許されないのか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まず、それぞれの</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つ事項について考えよう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「人種」とは、皮膚、毛髪、目、体系など、身体的な特徴によりなされる区別である⇒日本では、アイヌ民族や在日韓国・朝鮮人の差別問題は、あると考えられる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「信条」とは、基本的に宗教上の信仰を意味するが、それにとどまらず、イデオロギー、世界観、意見など、すなわち思想上・政治上の主義もここに含められている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「性別」に関しては、戦前の法制度の下では、女性たちが甚だしい差別を受けていた（参政権の否定、民法上の妻の無能力制度、刑法上の姦通罪など）⇒日本国憲法は、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男女平等を定めるが、民法に、夫婦同氏制、女性の再婚禁止期間など、男女平等の観点からして問題視される制度がある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最後に「社会的身分・門地」</a:t>
            </a:r>
            <a:r>
              <a:rPr lang="ja-JP" altLang="en-US" sz="2000" b="1" dirty="0">
                <a:latin typeface="游明朝" panose="02020400000000000000" pitchFamily="18" charset="-128"/>
                <a:ea typeface="游明朝" panose="02020400000000000000" pitchFamily="18" charset="-128"/>
              </a:rPr>
              <a:t>とは、出生によって決まっており、自己の意思をもってしては脱却することが出来ない固定した地位と考えられる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そもそも「差別」とは（１）</a:t>
            </a:r>
          </a:p>
        </p:txBody>
      </p:sp>
    </p:spTree>
    <p:extLst>
      <p:ext uri="{BB962C8B-B14F-4D97-AF65-F5344CB8AC3E}">
        <p14:creationId xmlns:p14="http://schemas.microsoft.com/office/powerpoint/2010/main" val="540748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24119" y="612267"/>
            <a:ext cx="11492752" cy="51250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まず、憲法は禁止している「差別」は、ありとあらゆる「区別扱い」を意味するわけではない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というのも、憲法は各自の事実上の「違い」を前提としつつ、同一の事情と条件の下では同一の処遇や扱いを与えることを求めていると言える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例えば、憲法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条は「性別」に言及しているが産休の制度を定めることが形式的に不平等な扱いでも、実質的には平等な結果につながる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最高裁の判例によると、憲法は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項において禁止しているのは、ありとあらゆる区別ではなく、「合理的な理由なくして人を別扱いする」ことである⇒つまり、憲法が禁止する「差別」は、「合理性のない区別」のことである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すなわち、ある区別扱いが「差別」に当たるかどうかを考えるときに、その「合理性」の有無について検討する必要がある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そもそも「差別」とは（２）</a:t>
            </a:r>
          </a:p>
        </p:txBody>
      </p:sp>
    </p:spTree>
    <p:extLst>
      <p:ext uri="{BB962C8B-B14F-4D97-AF65-F5344CB8AC3E}">
        <p14:creationId xmlns:p14="http://schemas.microsoft.com/office/powerpoint/2010/main" val="56491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24119" y="612267"/>
            <a:ext cx="11492752" cy="51250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信教の自由は、何人に対してもこれを保障する。いかなる宗教団体も、国から特権を受け、または政治上の権力を行使してはならない。２・何人も、宗教上の行為、祝典、儀式又は行事に参加することを強制されない。３・国及びその機関は、宗教教育その他いかなる宗教活動もしてはならない」と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条は、①人権としての「信教（＝宗教）の自由」を保障するとともに、②「政教分離」という原則を定めていると考えられる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世紀の欧州における「宗教戦争」の時代を考慮すれば、信教の自由は、史上初の人権であると言われている</a:t>
            </a: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憲法</a:t>
            </a:r>
            <a:r>
              <a:rPr lang="en-US" altLang="ja-JP" sz="2000" b="1" dirty="0">
                <a:solidFill>
                  <a:srgbClr val="FF0000"/>
                </a:solidFill>
              </a:rPr>
              <a:t>20</a:t>
            </a:r>
            <a:r>
              <a:rPr lang="ja-JP" altLang="en-US" sz="2000" b="1" dirty="0">
                <a:solidFill>
                  <a:srgbClr val="FF0000"/>
                </a:solidFill>
              </a:rPr>
              <a:t>条と信教の自由・政教分離</a:t>
            </a:r>
          </a:p>
        </p:txBody>
      </p:sp>
    </p:spTree>
    <p:extLst>
      <p:ext uri="{BB962C8B-B14F-4D97-AF65-F5344CB8AC3E}">
        <p14:creationId xmlns:p14="http://schemas.microsoft.com/office/powerpoint/2010/main" val="91155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39271" y="673210"/>
            <a:ext cx="10978627"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違憲審査とは、裁判所が、政府・立法府の行為をチェックして憲法に適合するか否かを判断するための制度である⇒違憲審査は憲法の「最高法規性」を守るためのものである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違憲審査は、アメリカに生まれた制度であるが、</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世紀半ばにかけては、欧州大陸では、民主主義・権力分立に反すると考えられ、なかなか普及しなかった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第二次世界大戦後、ナチ政権や全体主義の苦い経験に対する訓練として、違憲審査は広く世界至る所に定着していった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日本もその一例で、憲法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81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条は「最高裁判所は、一切の法律、命令、規則又は処分が憲法に適合するかしないかを決定する権限を有する終審裁判所である」と定めて、違憲審査を明文規定で設けている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341889"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人権の保護と違憲審査の制度</a:t>
            </a:r>
            <a:endParaRPr lang="ja-JP" altLang="en-US" sz="2000" b="1" dirty="0">
              <a:solidFill>
                <a:srgbClr val="FF0000"/>
              </a:solidFill>
            </a:endParaRPr>
          </a:p>
        </p:txBody>
      </p:sp>
    </p:spTree>
    <p:extLst>
      <p:ext uri="{BB962C8B-B14F-4D97-AF65-F5344CB8AC3E}">
        <p14:creationId xmlns:p14="http://schemas.microsoft.com/office/powerpoint/2010/main" val="330724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24119" y="612267"/>
            <a:ext cx="11492752" cy="55867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信教の自由は、具体的に</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つの内容によって構成されていると考えられる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まず、「信仰の自由」がある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信仰の自由とは宗教を信じるかしないかの自由、および宗教を選択し、変更する自由をいう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第二に、「宗教的行為の自由」がある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これは、単独あるいは共同で、宗教上の祝典、儀式、行事に参加するかしないか自由をいう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また、宗教上の教義を宣伝し普及する自由もここに含められている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第三に、「宗教的結社の自由」がある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これは、宗教を宣伝し宗教的行為を行うことを目的とする団体を結成し加入する自由をいう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信仰の自由と宗教的行為の自由をまとめて、「礼拝の自由」とも呼ばれる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信仰の自由は、内心にとどまる限り、絶対的に保障されるが、礼拝の自由は、公の安全・秩序、公衆の健康・道徳、他者の生命・身体・自由・財産などを保護するために必要な制約（＝公共の福祉）に服し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dirty="0">
                <a:solidFill>
                  <a:srgbClr val="FF0000"/>
                </a:solidFill>
              </a:rPr>
              <a:t>信教の自由とは</a:t>
            </a:r>
            <a:endParaRPr lang="en-US" altLang="ja-JP" sz="2000" b="1" dirty="0">
              <a:solidFill>
                <a:srgbClr val="FF0000"/>
              </a:solidFill>
            </a:endParaRPr>
          </a:p>
        </p:txBody>
      </p:sp>
    </p:spTree>
    <p:extLst>
      <p:ext uri="{BB962C8B-B14F-4D97-AF65-F5344CB8AC3E}">
        <p14:creationId xmlns:p14="http://schemas.microsoft.com/office/powerpoint/2010/main" val="90810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97225" y="347948"/>
            <a:ext cx="11492752" cy="65100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「政教分離」とは、「国家」と「宗教」は分離していなければならない原則のことをいう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これは、国家の宗教的中立性ともいわれる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政教分離は個人の権利ではなく、信教の自由を補強するための「制度」である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信教の自由の保障を前提に、宗教に対する国家の態度（＝政教関係）は、国により異なる⇒</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①</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英国のように広汎な宗教的寛容を認めつつ、国教制を設ける国もある、②ドイツ、イタリア、スペインのように国家と宗教のそれぞれ固有の領域において独立を認めつつ、競合する領域（婚姻制度、教育など）において、協力関係を目指す国もある、③アメリカ、フランス、日本のように国家と宗教を分離し、相互に干渉させない国も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この原則の下では、国家と宗教の分離といっても、両者の係わり合いを一切排除すべきではない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国家は、宗教団体に、他の団体と同等な処遇を与えなければならない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問題は、国家と宗教との結びつきをどの程度まで許すべきかを判断する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高裁の判例によると、ある国家行為は政教分離違反に当たるかどうかの判断方法として、目的・効果基準が用いられる⇒国が行った行為の目的は宗教的であり、その効果は特定宗教に対する助長、促進または圧迫、干渉に当たる場合、当該国家行為は違憲無効と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20185" y="84841"/>
            <a:ext cx="6094070" cy="400110"/>
          </a:xfrm>
          <a:prstGeom prst="rect">
            <a:avLst/>
          </a:prstGeom>
          <a:noFill/>
        </p:spPr>
        <p:txBody>
          <a:bodyPr wrap="square">
            <a:spAutoFit/>
          </a:bodyPr>
          <a:lstStyle/>
          <a:p>
            <a:pPr algn="ctr"/>
            <a:r>
              <a:rPr lang="ja-JP" altLang="en-US" sz="2000" b="1" dirty="0">
                <a:solidFill>
                  <a:srgbClr val="FF0000"/>
                </a:solidFill>
              </a:rPr>
              <a:t>政教分離とは</a:t>
            </a:r>
            <a:endParaRPr lang="en-US" altLang="ja-JP" sz="2000" b="1" dirty="0">
              <a:solidFill>
                <a:srgbClr val="FF0000"/>
              </a:solidFill>
            </a:endParaRPr>
          </a:p>
        </p:txBody>
      </p:sp>
    </p:spTree>
    <p:extLst>
      <p:ext uri="{BB962C8B-B14F-4D97-AF65-F5344CB8AC3E}">
        <p14:creationId xmlns:p14="http://schemas.microsoft.com/office/powerpoint/2010/main" val="403961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39271" y="673210"/>
            <a:ext cx="11304494" cy="37400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違憲審査の根拠として、しばしば</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点が挙げられる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憲法の最高法規性⇒憲法に反する法律その他の国家行為は無効にしなければ、憲法は最高法規で亡くなるので、違憲な国家行為を審査する制度の存在が必要となる（これは「憲法保障」の機能という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基本的人権の尊重⇒立憲主義によると人の自由・権利（＝人権）の保護は憲法の目的であるので、人権を不適切な立法や行政の活動から救済する制度が必要である（これは「人権保護」の機能という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違憲審査の根拠</a:t>
            </a:r>
            <a:endParaRPr lang="ja-JP" altLang="en-US" sz="2000" b="1" dirty="0">
              <a:solidFill>
                <a:srgbClr val="FF0000"/>
              </a:solidFill>
            </a:endParaRPr>
          </a:p>
        </p:txBody>
      </p:sp>
    </p:spTree>
    <p:extLst>
      <p:ext uri="{BB962C8B-B14F-4D97-AF65-F5344CB8AC3E}">
        <p14:creationId xmlns:p14="http://schemas.microsoft.com/office/powerpoint/2010/main" val="114410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39271" y="673210"/>
            <a:ext cx="11304494"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世界各国の違憲審査の制度を大まかに</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つの系統に大別できることがある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通常の裁判所が、具体的な事件を裁判する際に、事件の解決に必要な限度において、事件に適法する法令の違憲審査を行う方式⇒付随的違憲審査制・アメリカ型審査（アメリカ、カナダ、日本）</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特別に設けられた裁判所（憲法裁判所）が、具体的な事件と関係なく、抽象的に違憲審査を行う方式⇒抽象的違憲審査・ドイツ型審査（ドイツ、イタリア、スペイン、オーストリア、韓国など）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付随的違憲審査は、伝統的な司法の観念に立脚するものであり、個人の権利保護を第一の目的とする（人権保障機能に比重を置く）のに対して、抽象的違憲審査は、違憲の国家行為を排除し、憲法秩序の維持の確保を第一の目的とする（憲法保障機能に比重を置く）</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ただし、実は両モデルはそれぞれ他の機能を合わせもっており、一定の限度で、歩み寄りの傾向を確認できる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違憲審査のモデル</a:t>
            </a:r>
            <a:endParaRPr lang="ja-JP" altLang="en-US" sz="2000" b="1" dirty="0">
              <a:solidFill>
                <a:srgbClr val="FF0000"/>
              </a:solidFill>
            </a:endParaRPr>
          </a:p>
        </p:txBody>
      </p:sp>
    </p:spTree>
    <p:extLst>
      <p:ext uri="{BB962C8B-B14F-4D97-AF65-F5344CB8AC3E}">
        <p14:creationId xmlns:p14="http://schemas.microsoft.com/office/powerpoint/2010/main" val="262185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8942" y="814112"/>
            <a:ext cx="11211710"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日本国憲法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81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条は、違憲審査の根拠を定めている⇒「最高裁判所は、一切の法律、命令、規則又は処分が憲法に適合するかしないかを決定する権限を有する終審裁判所である」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この規定の解釈をめぐって通説と例は、これが付随的審査制を設けたとする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その理由として、①憲法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81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司法権」の章にあること、②違憲審査権は下級裁判所にも与えられていること、③抽象的審査を認めるのに必要な規定（例えば、誰が提訴権を有するか、違憲判決はどのような効力か）が憲法に設けられていないことなどが挙げ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もっとも、立法論として最高裁判所に憲法裁判所としての活動を認めることが出来るとする有力説もある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日本における違憲審査</a:t>
            </a:r>
            <a:endParaRPr lang="ja-JP" altLang="en-US" sz="2000" b="1" dirty="0">
              <a:solidFill>
                <a:srgbClr val="FF0000"/>
              </a:solidFill>
            </a:endParaRPr>
          </a:p>
        </p:txBody>
      </p:sp>
    </p:spTree>
    <p:extLst>
      <p:ext uri="{BB962C8B-B14F-4D97-AF65-F5344CB8AC3E}">
        <p14:creationId xmlns:p14="http://schemas.microsoft.com/office/powerpoint/2010/main" val="299919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211710"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憲法は、第三章（１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条）において「基本的人権」について定めている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憲法９７条は「この憲法が日本国民に保障する基本的人権は、人類の多年にわたる自由獲得の努力の成果であつて、これらの権利は、過去幾多の試錬に堪へ、現在及び将来の国民に対し、侵すことのできない永久の権利として信託されたものである」と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同条がいうように人権というカテゴリの権利はどの時代でも、どこでも、存在したのではなく、歴史的な概念として時代とともに変化を遂げている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条は、「国民は、すべての基本的人権の享有を妨げられない。この憲法が国民に保障する基本的人権は、侵すことのできない永久の権利として、現在及び将来の国民に与へられる」と定める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同条によれば、人権の特徴として、①固有性、②普遍性、および③不可侵性がある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日本国憲法の人権論</a:t>
            </a:r>
            <a:endParaRPr lang="ja-JP" altLang="en-US" sz="2000" b="1" dirty="0">
              <a:solidFill>
                <a:srgbClr val="FF0000"/>
              </a:solidFill>
            </a:endParaRPr>
          </a:p>
        </p:txBody>
      </p:sp>
    </p:spTree>
    <p:extLst>
      <p:ext uri="{BB962C8B-B14F-4D97-AF65-F5344CB8AC3E}">
        <p14:creationId xmlns:p14="http://schemas.microsoft.com/office/powerpoint/2010/main" val="309204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211710" cy="51250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固有性⇒人権は、国家や天皇から恩恵として与えられたものではなく、人間であることにより当然に有する権利である。人権は、憲法の存在に先立つものである。人権の根拠として「人間の尊厳」（＝人間ならではの価値）が挙げ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普遍性⇒人権は、人であることに基づいて享受できる権利であるから、理念的に見れば、人種、性別、身分、年齢の区別に関係なく保障される。もっとも、団体、外国人、未成年者の人権について、国民のそれとは別に議論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不可侵性⇒人権が、原則として、国家権力（行政権、立法権、司法権）によって侵されてはならない。しかし、現代社会では国家に類似する実力をもつ私的団体による人権侵害が問題視されている。ところで、人権が不可侵だといえども、絶対無制限であることを意味し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権利としての人権の特徴</a:t>
            </a:r>
            <a:endParaRPr lang="ja-JP" altLang="en-US" sz="2000" b="1" dirty="0">
              <a:solidFill>
                <a:srgbClr val="FF0000"/>
              </a:solidFill>
            </a:endParaRPr>
          </a:p>
        </p:txBody>
      </p:sp>
    </p:spTree>
    <p:extLst>
      <p:ext uri="{BB962C8B-B14F-4D97-AF65-F5344CB8AC3E}">
        <p14:creationId xmlns:p14="http://schemas.microsoft.com/office/powerpoint/2010/main" val="341389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211710" cy="55867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人権といっても、様々な個別的人権があるが、それらを性質に応じて分類し、その特徴を明らかにすると人権に対する理解が深まる⇒①自由権、②社会権、および③参政権と大別される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自由権（国からに自由）⇒国家が個人の領域に対して介入することを排除する（個人の自由な意思決定を確保するための権利）。その内容によって、精神的自由権、経済的自由権、人身の自由などに大別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社会権（国による自由）⇒資本主義の高度化に伴う失業・貧困・労働条件の悪化から社会的・経済的弱者を守るために登場した権利。「人間に値する生活を営む」ことを目的とする。その実現は、国家の積極的な立法活動を前提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Wingdings" panose="05000000000000000000" pitchFamily="2" charset="2"/>
              <a:buChar char="Ø"/>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参政権（国への自由）⇒国民が国政の決定に参加する機会を与える権利として、民主主義の普及とともに発展した。その内容によって、選挙権、被選挙権、および公務就任権がある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個別的な人権とともに、憲法は、個人の尊重や差別の禁止のように、すべての人権保障に当てはまる総則的な原則をさだめる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人権の内容に基づく区別</a:t>
            </a:r>
            <a:endParaRPr lang="ja-JP" altLang="en-US" sz="2000" b="1" dirty="0">
              <a:solidFill>
                <a:srgbClr val="FF0000"/>
              </a:solidFill>
            </a:endParaRPr>
          </a:p>
        </p:txBody>
      </p:sp>
    </p:spTree>
    <p:extLst>
      <p:ext uri="{BB962C8B-B14F-4D97-AF65-F5344CB8AC3E}">
        <p14:creationId xmlns:p14="http://schemas.microsoft.com/office/powerpoint/2010/main" val="47566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4638508"/>
            <a:ext cx="1425390" cy="338554"/>
          </a:xfrm>
          <a:prstGeom prst="rect">
            <a:avLst/>
          </a:prstGeom>
          <a:ln>
            <a:solidFill>
              <a:srgbClr val="0070C0"/>
            </a:solidFill>
          </a:ln>
        </p:spPr>
        <p:txBody>
          <a:bodyPr wrap="none">
            <a:spAutoFit/>
          </a:bodyPr>
          <a:lstStyle/>
          <a:p>
            <a:r>
              <a:rPr lang="ja-JP" altLang="en-US" sz="1600" b="1" dirty="0"/>
              <a:t>精神的自由権</a:t>
            </a:r>
            <a:endParaRPr lang="en-US" sz="1600" dirty="0"/>
          </a:p>
        </p:txBody>
      </p:sp>
      <p:sp>
        <p:nvSpPr>
          <p:cNvPr id="11" name="Rectangle 10"/>
          <p:cNvSpPr/>
          <p:nvPr/>
        </p:nvSpPr>
        <p:spPr>
          <a:xfrm>
            <a:off x="5326994" y="146090"/>
            <a:ext cx="1346844" cy="369332"/>
          </a:xfrm>
          <a:prstGeom prst="rect">
            <a:avLst/>
          </a:prstGeom>
          <a:ln>
            <a:solidFill>
              <a:srgbClr val="0070C0"/>
            </a:solidFill>
          </a:ln>
        </p:spPr>
        <p:txBody>
          <a:bodyPr wrap="none">
            <a:spAutoFit/>
          </a:bodyPr>
          <a:lstStyle/>
          <a:p>
            <a:r>
              <a:rPr lang="ja-JP" altLang="en-US" b="1" dirty="0"/>
              <a:t>人間の尊厳</a:t>
            </a:r>
            <a:endParaRPr lang="en-US" dirty="0"/>
          </a:p>
        </p:txBody>
      </p:sp>
      <p:sp>
        <p:nvSpPr>
          <p:cNvPr id="12" name="Rectangle 11"/>
          <p:cNvSpPr/>
          <p:nvPr/>
        </p:nvSpPr>
        <p:spPr>
          <a:xfrm>
            <a:off x="3335711" y="1423962"/>
            <a:ext cx="1346844" cy="369332"/>
          </a:xfrm>
          <a:prstGeom prst="rect">
            <a:avLst/>
          </a:prstGeom>
          <a:ln>
            <a:solidFill>
              <a:srgbClr val="0070C0"/>
            </a:solidFill>
          </a:ln>
        </p:spPr>
        <p:txBody>
          <a:bodyPr wrap="none">
            <a:spAutoFit/>
          </a:bodyPr>
          <a:lstStyle/>
          <a:p>
            <a:pPr algn="ctr"/>
            <a:r>
              <a:rPr lang="ja-JP" altLang="en-US" b="1" dirty="0"/>
              <a:t>幸福追求権</a:t>
            </a:r>
            <a:endParaRPr lang="en-US" altLang="ja-JP" b="1" dirty="0"/>
          </a:p>
        </p:txBody>
      </p:sp>
      <p:sp>
        <p:nvSpPr>
          <p:cNvPr id="13" name="Rectangle 12"/>
          <p:cNvSpPr/>
          <p:nvPr/>
        </p:nvSpPr>
        <p:spPr>
          <a:xfrm>
            <a:off x="6939091" y="1439351"/>
            <a:ext cx="1425390" cy="338554"/>
          </a:xfrm>
          <a:prstGeom prst="rect">
            <a:avLst/>
          </a:prstGeom>
          <a:ln>
            <a:solidFill>
              <a:srgbClr val="0070C0"/>
            </a:solidFill>
          </a:ln>
        </p:spPr>
        <p:txBody>
          <a:bodyPr wrap="none">
            <a:spAutoFit/>
          </a:bodyPr>
          <a:lstStyle/>
          <a:p>
            <a:r>
              <a:rPr lang="ja-JP" altLang="en-US" sz="1600" b="1" dirty="0"/>
              <a:t>法の下の平等</a:t>
            </a:r>
            <a:endParaRPr lang="en-US" sz="1600" dirty="0"/>
          </a:p>
        </p:txBody>
      </p:sp>
      <p:sp>
        <p:nvSpPr>
          <p:cNvPr id="15" name="Rectangle 14"/>
          <p:cNvSpPr/>
          <p:nvPr/>
        </p:nvSpPr>
        <p:spPr>
          <a:xfrm>
            <a:off x="5683945" y="3167527"/>
            <a:ext cx="1800493" cy="369332"/>
          </a:xfrm>
          <a:prstGeom prst="rect">
            <a:avLst/>
          </a:prstGeom>
          <a:ln>
            <a:solidFill>
              <a:srgbClr val="0070C0"/>
            </a:solidFill>
          </a:ln>
        </p:spPr>
        <p:txBody>
          <a:bodyPr wrap="none">
            <a:spAutoFit/>
          </a:bodyPr>
          <a:lstStyle/>
          <a:p>
            <a:pPr algn="ctr"/>
            <a:r>
              <a:rPr lang="ja-JP" altLang="en-US" b="1" dirty="0">
                <a:solidFill>
                  <a:srgbClr val="FF0000"/>
                </a:solidFill>
              </a:rPr>
              <a:t>国家による自由</a:t>
            </a:r>
            <a:endParaRPr lang="en-US" dirty="0">
              <a:solidFill>
                <a:srgbClr val="FF0000"/>
              </a:solidFill>
            </a:endParaRPr>
          </a:p>
        </p:txBody>
      </p:sp>
      <p:sp>
        <p:nvSpPr>
          <p:cNvPr id="17" name="Rectangle 16"/>
          <p:cNvSpPr/>
          <p:nvPr/>
        </p:nvSpPr>
        <p:spPr>
          <a:xfrm>
            <a:off x="2203033" y="2798195"/>
            <a:ext cx="1800493" cy="369332"/>
          </a:xfrm>
          <a:prstGeom prst="rect">
            <a:avLst/>
          </a:prstGeom>
          <a:ln>
            <a:solidFill>
              <a:srgbClr val="0070C0"/>
            </a:solidFill>
          </a:ln>
        </p:spPr>
        <p:txBody>
          <a:bodyPr wrap="none">
            <a:spAutoFit/>
          </a:bodyPr>
          <a:lstStyle/>
          <a:p>
            <a:pPr algn="ctr"/>
            <a:r>
              <a:rPr lang="ja-JP" altLang="en-US" b="1" dirty="0">
                <a:solidFill>
                  <a:srgbClr val="FF0000"/>
                </a:solidFill>
              </a:rPr>
              <a:t>国家からの自由</a:t>
            </a:r>
            <a:endParaRPr lang="en-US" dirty="0">
              <a:solidFill>
                <a:srgbClr val="FF0000"/>
              </a:solidFill>
            </a:endParaRPr>
          </a:p>
        </p:txBody>
      </p:sp>
      <p:sp>
        <p:nvSpPr>
          <p:cNvPr id="18" name="Rectangle 17"/>
          <p:cNvSpPr/>
          <p:nvPr/>
        </p:nvSpPr>
        <p:spPr>
          <a:xfrm>
            <a:off x="8279012" y="2826878"/>
            <a:ext cx="1579278" cy="369332"/>
          </a:xfrm>
          <a:prstGeom prst="rect">
            <a:avLst/>
          </a:prstGeom>
          <a:ln>
            <a:solidFill>
              <a:srgbClr val="0070C0"/>
            </a:solidFill>
          </a:ln>
        </p:spPr>
        <p:txBody>
          <a:bodyPr wrap="none">
            <a:spAutoFit/>
          </a:bodyPr>
          <a:lstStyle/>
          <a:p>
            <a:pPr algn="ctr"/>
            <a:r>
              <a:rPr lang="ja-JP" altLang="en-US" b="1" dirty="0">
                <a:solidFill>
                  <a:srgbClr val="FF0000"/>
                </a:solidFill>
              </a:rPr>
              <a:t>国家への自由</a:t>
            </a:r>
            <a:endParaRPr lang="en-US" dirty="0">
              <a:solidFill>
                <a:srgbClr val="FF0000"/>
              </a:solidFill>
            </a:endParaRPr>
          </a:p>
        </p:txBody>
      </p:sp>
      <p:sp>
        <p:nvSpPr>
          <p:cNvPr id="26" name="Rectangle 25"/>
          <p:cNvSpPr/>
          <p:nvPr/>
        </p:nvSpPr>
        <p:spPr>
          <a:xfrm>
            <a:off x="3969861" y="3529922"/>
            <a:ext cx="1425390" cy="338554"/>
          </a:xfrm>
          <a:prstGeom prst="rect">
            <a:avLst/>
          </a:prstGeom>
          <a:ln>
            <a:solidFill>
              <a:srgbClr val="0070C0"/>
            </a:solidFill>
          </a:ln>
        </p:spPr>
        <p:txBody>
          <a:bodyPr wrap="none">
            <a:spAutoFit/>
          </a:bodyPr>
          <a:lstStyle/>
          <a:p>
            <a:r>
              <a:rPr lang="ja-JP" altLang="en-US" sz="1600" b="1" dirty="0"/>
              <a:t>経済的自由権</a:t>
            </a:r>
            <a:endParaRPr lang="en-US" sz="1600" dirty="0"/>
          </a:p>
        </p:txBody>
      </p:sp>
      <p:sp>
        <p:nvSpPr>
          <p:cNvPr id="27" name="Rectangle 26"/>
          <p:cNvSpPr/>
          <p:nvPr/>
        </p:nvSpPr>
        <p:spPr>
          <a:xfrm>
            <a:off x="3217893" y="4629656"/>
            <a:ext cx="1425390" cy="338554"/>
          </a:xfrm>
          <a:prstGeom prst="rect">
            <a:avLst/>
          </a:prstGeom>
          <a:ln>
            <a:solidFill>
              <a:srgbClr val="0070C0"/>
            </a:solidFill>
          </a:ln>
        </p:spPr>
        <p:txBody>
          <a:bodyPr wrap="none">
            <a:spAutoFit/>
          </a:bodyPr>
          <a:lstStyle/>
          <a:p>
            <a:r>
              <a:rPr lang="ja-JP" altLang="en-US" sz="1600" b="1" dirty="0"/>
              <a:t>自身的自由権</a:t>
            </a:r>
            <a:endParaRPr lang="en-US" sz="1600" dirty="0"/>
          </a:p>
        </p:txBody>
      </p:sp>
      <p:cxnSp>
        <p:nvCxnSpPr>
          <p:cNvPr id="55" name="Elbow Connector 54"/>
          <p:cNvCxnSpPr>
            <a:stCxn id="5" idx="0"/>
            <a:endCxn id="17" idx="2"/>
          </p:cNvCxnSpPr>
          <p:nvPr/>
        </p:nvCxnSpPr>
        <p:spPr bwMode="auto">
          <a:xfrm rot="5400000" flipH="1" flipV="1">
            <a:off x="1934498" y="3469726"/>
            <a:ext cx="1470981" cy="866584"/>
          </a:xfrm>
          <a:prstGeom prst="bentConnector3">
            <a:avLst>
              <a:gd name="adj1" fmla="val 50000"/>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Elbow Connector 58"/>
          <p:cNvCxnSpPr>
            <a:stCxn id="26" idx="0"/>
            <a:endCxn id="17" idx="2"/>
          </p:cNvCxnSpPr>
          <p:nvPr/>
        </p:nvCxnSpPr>
        <p:spPr bwMode="auto">
          <a:xfrm rot="16200000" flipV="1">
            <a:off x="3711722" y="2559087"/>
            <a:ext cx="362395" cy="1579277"/>
          </a:xfrm>
          <a:prstGeom prst="bentConnector3">
            <a:avLst>
              <a:gd name="adj1" fmla="val 50000"/>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Elbow Connector 64"/>
          <p:cNvCxnSpPr>
            <a:stCxn id="27" idx="0"/>
            <a:endCxn id="17" idx="2"/>
          </p:cNvCxnSpPr>
          <p:nvPr/>
        </p:nvCxnSpPr>
        <p:spPr bwMode="auto">
          <a:xfrm rot="16200000" flipV="1">
            <a:off x="2785871" y="3484938"/>
            <a:ext cx="1462129" cy="827309"/>
          </a:xfrm>
          <a:prstGeom prst="bentConnector3">
            <a:avLst>
              <a:gd name="adj1" fmla="val 50000"/>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Rectangle 73"/>
          <p:cNvSpPr/>
          <p:nvPr/>
        </p:nvSpPr>
        <p:spPr>
          <a:xfrm>
            <a:off x="2592852" y="5830819"/>
            <a:ext cx="2165978" cy="830997"/>
          </a:xfrm>
          <a:prstGeom prst="rect">
            <a:avLst/>
          </a:prstGeom>
          <a:ln>
            <a:solidFill>
              <a:srgbClr val="0070C0"/>
            </a:solidFill>
          </a:ln>
        </p:spPr>
        <p:txBody>
          <a:bodyPr wrap="none">
            <a:spAutoFit/>
          </a:bodyPr>
          <a:lstStyle/>
          <a:p>
            <a:pPr marL="285750" indent="-285750">
              <a:buFont typeface="Arial" panose="020B0604020202020204" pitchFamily="34" charset="0"/>
              <a:buChar char="•"/>
            </a:pPr>
            <a:r>
              <a:rPr lang="ja-JP" altLang="en-US" sz="1200" b="1" dirty="0"/>
              <a:t>思想良心の自由</a:t>
            </a:r>
            <a:endParaRPr lang="en-US" altLang="ja-JP" sz="1200" b="1" dirty="0"/>
          </a:p>
          <a:p>
            <a:pPr marL="285750" indent="-285750">
              <a:buFont typeface="Arial" panose="020B0604020202020204" pitchFamily="34" charset="0"/>
              <a:buChar char="•"/>
            </a:pPr>
            <a:r>
              <a:rPr lang="ja-JP" altLang="en-US" sz="1200" b="1" dirty="0"/>
              <a:t>信教の自由</a:t>
            </a:r>
            <a:endParaRPr lang="en-US" altLang="ja-JP" sz="1200" b="1" dirty="0"/>
          </a:p>
          <a:p>
            <a:pPr marL="285750" indent="-285750">
              <a:buFont typeface="Arial" panose="020B0604020202020204" pitchFamily="34" charset="0"/>
              <a:buChar char="•"/>
            </a:pPr>
            <a:r>
              <a:rPr lang="ja-JP" altLang="en-US" sz="1200" b="1" dirty="0"/>
              <a:t>表現・集会・結社の自由</a:t>
            </a:r>
            <a:endParaRPr lang="en-US" altLang="ja-JP" sz="1200" b="1" dirty="0"/>
          </a:p>
          <a:p>
            <a:pPr marL="285750" indent="-285750">
              <a:buFont typeface="Arial" panose="020B0604020202020204" pitchFamily="34" charset="0"/>
              <a:buChar char="•"/>
            </a:pPr>
            <a:r>
              <a:rPr lang="ja-JP" altLang="en-US" sz="1200" b="1" dirty="0"/>
              <a:t>学問の自由</a:t>
            </a:r>
            <a:endParaRPr lang="en-US" altLang="ja-JP" sz="1200" b="1" dirty="0"/>
          </a:p>
        </p:txBody>
      </p:sp>
      <p:sp>
        <p:nvSpPr>
          <p:cNvPr id="85" name="Rectangle 84"/>
          <p:cNvSpPr/>
          <p:nvPr/>
        </p:nvSpPr>
        <p:spPr>
          <a:xfrm>
            <a:off x="4787681" y="4082958"/>
            <a:ext cx="1704313" cy="646331"/>
          </a:xfrm>
          <a:prstGeom prst="rect">
            <a:avLst/>
          </a:prstGeom>
          <a:ln>
            <a:solidFill>
              <a:srgbClr val="0070C0"/>
            </a:solidFill>
          </a:ln>
        </p:spPr>
        <p:txBody>
          <a:bodyPr wrap="none">
            <a:spAutoFit/>
          </a:bodyPr>
          <a:lstStyle/>
          <a:p>
            <a:pPr marL="285750" indent="-285750">
              <a:buFont typeface="Arial" panose="020B0604020202020204" pitchFamily="34" charset="0"/>
              <a:buChar char="•"/>
            </a:pPr>
            <a:r>
              <a:rPr lang="ja-JP" altLang="en-US" sz="1200" b="1" dirty="0"/>
              <a:t>職業選択の自由</a:t>
            </a:r>
            <a:endParaRPr lang="en-US" altLang="ja-JP" sz="1200" b="1" dirty="0"/>
          </a:p>
          <a:p>
            <a:pPr marL="285750" indent="-285750">
              <a:buFont typeface="Arial" panose="020B0604020202020204" pitchFamily="34" charset="0"/>
              <a:buChar char="•"/>
            </a:pPr>
            <a:r>
              <a:rPr lang="ja-JP" altLang="en-US" sz="1200" b="1" dirty="0"/>
              <a:t>財産権</a:t>
            </a:r>
            <a:endParaRPr lang="en-US" altLang="ja-JP" sz="1200" b="1" dirty="0"/>
          </a:p>
          <a:p>
            <a:pPr marL="285750" indent="-285750">
              <a:buFont typeface="Arial" panose="020B0604020202020204" pitchFamily="34" charset="0"/>
              <a:buChar char="•"/>
            </a:pPr>
            <a:r>
              <a:rPr lang="ja-JP" altLang="en-US" sz="1200" b="1" dirty="0"/>
              <a:t>居住・移転の自由</a:t>
            </a:r>
            <a:endParaRPr lang="en-US" altLang="ja-JP" sz="1200" b="1" dirty="0"/>
          </a:p>
        </p:txBody>
      </p:sp>
      <p:cxnSp>
        <p:nvCxnSpPr>
          <p:cNvPr id="86" name="Elbow Connector 85"/>
          <p:cNvCxnSpPr>
            <a:stCxn id="85" idx="1"/>
            <a:endCxn id="26" idx="2"/>
          </p:cNvCxnSpPr>
          <p:nvPr/>
        </p:nvCxnSpPr>
        <p:spPr bwMode="auto">
          <a:xfrm rot="10800000">
            <a:off x="4682556" y="3868478"/>
            <a:ext cx="105124" cy="537647"/>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Elbow Connector 89"/>
          <p:cNvCxnSpPr>
            <a:stCxn id="91" idx="1"/>
            <a:endCxn id="27" idx="2"/>
          </p:cNvCxnSpPr>
          <p:nvPr/>
        </p:nvCxnSpPr>
        <p:spPr bwMode="auto">
          <a:xfrm rot="10800000">
            <a:off x="3930588" y="4968212"/>
            <a:ext cx="200666" cy="465827"/>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Rectangle 90"/>
          <p:cNvSpPr/>
          <p:nvPr/>
        </p:nvSpPr>
        <p:spPr>
          <a:xfrm>
            <a:off x="4131255" y="5203205"/>
            <a:ext cx="1704313" cy="461665"/>
          </a:xfrm>
          <a:prstGeom prst="rect">
            <a:avLst/>
          </a:prstGeom>
          <a:ln>
            <a:solidFill>
              <a:srgbClr val="0070C0"/>
            </a:solidFill>
          </a:ln>
        </p:spPr>
        <p:txBody>
          <a:bodyPr wrap="none">
            <a:spAutoFit/>
          </a:bodyPr>
          <a:lstStyle/>
          <a:p>
            <a:pPr marL="285750" indent="-285750">
              <a:buFont typeface="Arial" panose="020B0604020202020204" pitchFamily="34" charset="0"/>
              <a:buChar char="•"/>
            </a:pPr>
            <a:r>
              <a:rPr lang="ja-JP" altLang="en-US" sz="1200" b="1" dirty="0"/>
              <a:t>奴隷的拘束の禁止</a:t>
            </a:r>
            <a:endParaRPr lang="en-US" altLang="ja-JP" sz="1200" b="1" dirty="0"/>
          </a:p>
          <a:p>
            <a:pPr marL="285750" indent="-285750">
              <a:buFont typeface="Arial" panose="020B0604020202020204" pitchFamily="34" charset="0"/>
              <a:buChar char="•"/>
            </a:pPr>
            <a:r>
              <a:rPr lang="ja-JP" altLang="en-US" sz="1200" b="1" dirty="0"/>
              <a:t>適正手続の保障</a:t>
            </a:r>
            <a:endParaRPr lang="en-US" altLang="ja-JP" sz="1200" b="1" dirty="0"/>
          </a:p>
        </p:txBody>
      </p:sp>
      <p:sp>
        <p:nvSpPr>
          <p:cNvPr id="94" name="Rectangle 93"/>
          <p:cNvSpPr/>
          <p:nvPr/>
        </p:nvSpPr>
        <p:spPr>
          <a:xfrm>
            <a:off x="8256524" y="4703017"/>
            <a:ext cx="1704313" cy="646331"/>
          </a:xfrm>
          <a:prstGeom prst="rect">
            <a:avLst/>
          </a:prstGeom>
          <a:ln>
            <a:solidFill>
              <a:srgbClr val="0070C0"/>
            </a:solidFill>
          </a:ln>
        </p:spPr>
        <p:txBody>
          <a:bodyPr wrap="none">
            <a:spAutoFit/>
          </a:bodyPr>
          <a:lstStyle/>
          <a:p>
            <a:pPr marL="285750" indent="-285750">
              <a:buFont typeface="Arial" panose="020B0604020202020204" pitchFamily="34" charset="0"/>
              <a:buChar char="•"/>
            </a:pPr>
            <a:r>
              <a:rPr lang="ja-JP" altLang="en-US" sz="1200" b="1" dirty="0"/>
              <a:t>裁判を受ける権利</a:t>
            </a:r>
            <a:endParaRPr lang="en-US" altLang="ja-JP" sz="1200" b="1" dirty="0"/>
          </a:p>
          <a:p>
            <a:pPr marL="285750" indent="-285750">
              <a:buFont typeface="Arial" panose="020B0604020202020204" pitchFamily="34" charset="0"/>
              <a:buChar char="•"/>
            </a:pPr>
            <a:r>
              <a:rPr lang="ja-JP" altLang="en-US" sz="1200" b="1" dirty="0"/>
              <a:t>国家賠償請求権</a:t>
            </a:r>
            <a:endParaRPr lang="en-US" altLang="ja-JP" sz="1200" b="1" dirty="0"/>
          </a:p>
          <a:p>
            <a:pPr marL="285750" indent="-285750">
              <a:buFont typeface="Arial" panose="020B0604020202020204" pitchFamily="34" charset="0"/>
              <a:buChar char="•"/>
            </a:pPr>
            <a:r>
              <a:rPr lang="ja-JP" altLang="en-US" sz="1200" b="1" dirty="0"/>
              <a:t>刑事補償請求権</a:t>
            </a:r>
            <a:endParaRPr lang="en-US" altLang="ja-JP" sz="1200" b="1" dirty="0"/>
          </a:p>
        </p:txBody>
      </p:sp>
      <p:cxnSp>
        <p:nvCxnSpPr>
          <p:cNvPr id="95" name="Elbow Connector 94"/>
          <p:cNvCxnSpPr>
            <a:stCxn id="74" idx="1"/>
            <a:endCxn id="5" idx="2"/>
          </p:cNvCxnSpPr>
          <p:nvPr/>
        </p:nvCxnSpPr>
        <p:spPr bwMode="auto">
          <a:xfrm rot="10800000">
            <a:off x="2236697" y="4977064"/>
            <a:ext cx="356157" cy="1269255"/>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Rectangle 111"/>
          <p:cNvSpPr/>
          <p:nvPr/>
        </p:nvSpPr>
        <p:spPr>
          <a:xfrm>
            <a:off x="7103990" y="3762611"/>
            <a:ext cx="1218603" cy="338554"/>
          </a:xfrm>
          <a:prstGeom prst="rect">
            <a:avLst/>
          </a:prstGeom>
          <a:ln>
            <a:solidFill>
              <a:srgbClr val="0070C0"/>
            </a:solidFill>
          </a:ln>
        </p:spPr>
        <p:txBody>
          <a:bodyPr wrap="none">
            <a:spAutoFit/>
          </a:bodyPr>
          <a:lstStyle/>
          <a:p>
            <a:r>
              <a:rPr lang="ja-JP" altLang="en-US" sz="1600" b="1" dirty="0"/>
              <a:t>国務請求権</a:t>
            </a:r>
            <a:endParaRPr lang="en-US" sz="1600" dirty="0"/>
          </a:p>
        </p:txBody>
      </p:sp>
      <p:sp>
        <p:nvSpPr>
          <p:cNvPr id="113" name="Rectangle 112"/>
          <p:cNvSpPr/>
          <p:nvPr/>
        </p:nvSpPr>
        <p:spPr>
          <a:xfrm>
            <a:off x="7006394" y="5203204"/>
            <a:ext cx="991413" cy="338554"/>
          </a:xfrm>
          <a:prstGeom prst="rect">
            <a:avLst/>
          </a:prstGeom>
          <a:ln>
            <a:solidFill>
              <a:srgbClr val="0070C0"/>
            </a:solidFill>
          </a:ln>
        </p:spPr>
        <p:txBody>
          <a:bodyPr wrap="square">
            <a:spAutoFit/>
          </a:bodyPr>
          <a:lstStyle/>
          <a:p>
            <a:r>
              <a:rPr lang="ja-JP" altLang="en-US" sz="1600" b="1" dirty="0"/>
              <a:t>社会権</a:t>
            </a:r>
            <a:endParaRPr lang="en-US" sz="1600" dirty="0"/>
          </a:p>
        </p:txBody>
      </p:sp>
      <p:sp>
        <p:nvSpPr>
          <p:cNvPr id="114" name="Rectangle 113"/>
          <p:cNvSpPr/>
          <p:nvPr/>
        </p:nvSpPr>
        <p:spPr>
          <a:xfrm>
            <a:off x="8541944" y="5704377"/>
            <a:ext cx="1704313" cy="830997"/>
          </a:xfrm>
          <a:prstGeom prst="rect">
            <a:avLst/>
          </a:prstGeom>
          <a:ln>
            <a:solidFill>
              <a:srgbClr val="0070C0"/>
            </a:solidFill>
          </a:ln>
        </p:spPr>
        <p:txBody>
          <a:bodyPr wrap="none">
            <a:spAutoFit/>
          </a:bodyPr>
          <a:lstStyle/>
          <a:p>
            <a:pPr marL="285750" indent="-285750">
              <a:buFont typeface="Arial" panose="020B0604020202020204" pitchFamily="34" charset="0"/>
              <a:buChar char="•"/>
            </a:pPr>
            <a:r>
              <a:rPr lang="ja-JP" altLang="en-US" sz="1200" b="1" dirty="0"/>
              <a:t>生存権</a:t>
            </a:r>
            <a:endParaRPr lang="en-US" altLang="ja-JP" sz="1200" b="1" dirty="0"/>
          </a:p>
          <a:p>
            <a:pPr marL="285750" indent="-285750">
              <a:buFont typeface="Arial" panose="020B0604020202020204" pitchFamily="34" charset="0"/>
              <a:buChar char="•"/>
            </a:pPr>
            <a:r>
              <a:rPr lang="ja-JP" altLang="en-US" sz="1200" b="1" dirty="0"/>
              <a:t>教育を受ける権利</a:t>
            </a:r>
            <a:endParaRPr lang="en-US" altLang="ja-JP" sz="1200" b="1" dirty="0"/>
          </a:p>
          <a:p>
            <a:pPr marL="285750" indent="-285750">
              <a:buFont typeface="Arial" panose="020B0604020202020204" pitchFamily="34" charset="0"/>
              <a:buChar char="•"/>
            </a:pPr>
            <a:r>
              <a:rPr lang="ja-JP" altLang="en-US" sz="1200" b="1" dirty="0"/>
              <a:t>勤労の権利</a:t>
            </a:r>
            <a:endParaRPr lang="en-US" altLang="ja-JP" sz="1200" b="1" dirty="0"/>
          </a:p>
          <a:p>
            <a:pPr marL="285750" indent="-285750">
              <a:buFont typeface="Arial" panose="020B0604020202020204" pitchFamily="34" charset="0"/>
              <a:buChar char="•"/>
            </a:pPr>
            <a:r>
              <a:rPr lang="ja-JP" altLang="en-US" sz="1200" b="1" dirty="0"/>
              <a:t>労働基本権</a:t>
            </a:r>
            <a:endParaRPr lang="en-US" altLang="ja-JP" sz="1200" b="1" dirty="0"/>
          </a:p>
        </p:txBody>
      </p:sp>
      <p:sp>
        <p:nvSpPr>
          <p:cNvPr id="115" name="Rectangle 114"/>
          <p:cNvSpPr/>
          <p:nvPr/>
        </p:nvSpPr>
        <p:spPr>
          <a:xfrm>
            <a:off x="9443708" y="3970007"/>
            <a:ext cx="934871" cy="461665"/>
          </a:xfrm>
          <a:prstGeom prst="rect">
            <a:avLst/>
          </a:prstGeom>
          <a:ln>
            <a:solidFill>
              <a:srgbClr val="0070C0"/>
            </a:solidFill>
          </a:ln>
        </p:spPr>
        <p:txBody>
          <a:bodyPr wrap="none">
            <a:spAutoFit/>
          </a:bodyPr>
          <a:lstStyle/>
          <a:p>
            <a:pPr marL="285750" indent="-285750">
              <a:buFont typeface="Arial" panose="020B0604020202020204" pitchFamily="34" charset="0"/>
              <a:buChar char="•"/>
            </a:pPr>
            <a:r>
              <a:rPr lang="ja-JP" altLang="en-US" sz="1200" b="1" dirty="0"/>
              <a:t>参政権</a:t>
            </a:r>
            <a:endParaRPr lang="en-US" altLang="ja-JP" sz="1200" b="1" dirty="0"/>
          </a:p>
          <a:p>
            <a:pPr marL="285750" indent="-285750">
              <a:buFont typeface="Arial" panose="020B0604020202020204" pitchFamily="34" charset="0"/>
              <a:buChar char="•"/>
            </a:pPr>
            <a:r>
              <a:rPr lang="ja-JP" altLang="en-US" sz="1200" b="1" dirty="0"/>
              <a:t>請願権</a:t>
            </a:r>
            <a:endParaRPr lang="en-US" altLang="ja-JP" sz="1200" b="1" dirty="0"/>
          </a:p>
        </p:txBody>
      </p:sp>
      <p:cxnSp>
        <p:nvCxnSpPr>
          <p:cNvPr id="116" name="Elbow Connector 115"/>
          <p:cNvCxnSpPr>
            <a:stCxn id="112" idx="1"/>
            <a:endCxn id="15" idx="2"/>
          </p:cNvCxnSpPr>
          <p:nvPr/>
        </p:nvCxnSpPr>
        <p:spPr bwMode="auto">
          <a:xfrm rot="10800000">
            <a:off x="6584191" y="3536861"/>
            <a:ext cx="519798" cy="395029"/>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Elbow Connector 120"/>
          <p:cNvCxnSpPr>
            <a:stCxn id="115" idx="1"/>
            <a:endCxn id="18" idx="2"/>
          </p:cNvCxnSpPr>
          <p:nvPr/>
        </p:nvCxnSpPr>
        <p:spPr bwMode="auto">
          <a:xfrm rot="10800000">
            <a:off x="9068651" y="3196212"/>
            <a:ext cx="375056" cy="1004629"/>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Elbow Connector 163"/>
          <p:cNvCxnSpPr>
            <a:stCxn id="94" idx="1"/>
            <a:endCxn id="112" idx="2"/>
          </p:cNvCxnSpPr>
          <p:nvPr/>
        </p:nvCxnSpPr>
        <p:spPr bwMode="auto">
          <a:xfrm rot="10800000">
            <a:off x="7713291" y="4101167"/>
            <a:ext cx="543232" cy="925017"/>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 name="Elbow Connector 166"/>
          <p:cNvCxnSpPr>
            <a:stCxn id="113" idx="1"/>
            <a:endCxn id="15" idx="2"/>
          </p:cNvCxnSpPr>
          <p:nvPr/>
        </p:nvCxnSpPr>
        <p:spPr bwMode="auto">
          <a:xfrm rot="10800000">
            <a:off x="6584191" y="3536859"/>
            <a:ext cx="422202" cy="1835622"/>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Elbow Connector 169"/>
          <p:cNvCxnSpPr>
            <a:stCxn id="114" idx="1"/>
            <a:endCxn id="113" idx="2"/>
          </p:cNvCxnSpPr>
          <p:nvPr/>
        </p:nvCxnSpPr>
        <p:spPr bwMode="auto">
          <a:xfrm rot="10800000">
            <a:off x="7502102" y="5541760"/>
            <a:ext cx="1039843" cy="578117"/>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Elbow Connector 120">
            <a:extLst>
              <a:ext uri="{FF2B5EF4-FFF2-40B4-BE49-F238E27FC236}">
                <a16:creationId xmlns:a16="http://schemas.microsoft.com/office/drawing/2014/main" id="{0A36F77E-5043-4204-87F0-00663E64EF0B}"/>
              </a:ext>
            </a:extLst>
          </p:cNvPr>
          <p:cNvCxnSpPr>
            <a:stCxn id="13" idx="0"/>
            <a:endCxn id="2076" idx="3"/>
          </p:cNvCxnSpPr>
          <p:nvPr/>
        </p:nvCxnSpPr>
        <p:spPr bwMode="auto">
          <a:xfrm rot="16200000" flipV="1">
            <a:off x="7107693" y="895258"/>
            <a:ext cx="231524" cy="856662"/>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Elbow Connector 120">
            <a:extLst>
              <a:ext uri="{FF2B5EF4-FFF2-40B4-BE49-F238E27FC236}">
                <a16:creationId xmlns:a16="http://schemas.microsoft.com/office/drawing/2014/main" id="{F91D8C28-1F22-4030-88B8-84293BD967C6}"/>
              </a:ext>
            </a:extLst>
          </p:cNvPr>
          <p:cNvCxnSpPr>
            <a:cxnSpLocks/>
            <a:stCxn id="12" idx="0"/>
            <a:endCxn id="2076" idx="1"/>
          </p:cNvCxnSpPr>
          <p:nvPr/>
        </p:nvCxnSpPr>
        <p:spPr bwMode="auto">
          <a:xfrm rot="5400000" flipH="1" flipV="1">
            <a:off x="4388205" y="828758"/>
            <a:ext cx="216135" cy="974277"/>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Elbow Connector 120">
            <a:extLst>
              <a:ext uri="{FF2B5EF4-FFF2-40B4-BE49-F238E27FC236}">
                <a16:creationId xmlns:a16="http://schemas.microsoft.com/office/drawing/2014/main" id="{85097232-BA53-4E4C-8B4A-406DFDC853D4}"/>
              </a:ext>
            </a:extLst>
          </p:cNvPr>
          <p:cNvCxnSpPr>
            <a:cxnSpLocks/>
            <a:stCxn id="2065" idx="0"/>
            <a:endCxn id="12" idx="3"/>
          </p:cNvCxnSpPr>
          <p:nvPr/>
        </p:nvCxnSpPr>
        <p:spPr bwMode="auto">
          <a:xfrm rot="16200000" flipV="1">
            <a:off x="5172734" y="1118451"/>
            <a:ext cx="347387" cy="1327742"/>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Elbow Connector 120">
            <a:extLst>
              <a:ext uri="{FF2B5EF4-FFF2-40B4-BE49-F238E27FC236}">
                <a16:creationId xmlns:a16="http://schemas.microsoft.com/office/drawing/2014/main" id="{51757EB8-1D21-406A-9137-9CAD5036FA81}"/>
              </a:ext>
            </a:extLst>
          </p:cNvPr>
          <p:cNvCxnSpPr>
            <a:stCxn id="2065" idx="0"/>
            <a:endCxn id="13" idx="1"/>
          </p:cNvCxnSpPr>
          <p:nvPr/>
        </p:nvCxnSpPr>
        <p:spPr bwMode="auto">
          <a:xfrm rot="5400000" flipH="1" flipV="1">
            <a:off x="6301002" y="1317925"/>
            <a:ext cx="347387" cy="928794"/>
          </a:xfrm>
          <a:prstGeom prst="bentConnector2">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5" name="Rectangle 14">
            <a:extLst>
              <a:ext uri="{FF2B5EF4-FFF2-40B4-BE49-F238E27FC236}">
                <a16:creationId xmlns:a16="http://schemas.microsoft.com/office/drawing/2014/main" id="{F831C88F-5473-4835-825B-9C52FCD17F0A}"/>
              </a:ext>
            </a:extLst>
          </p:cNvPr>
          <p:cNvSpPr/>
          <p:nvPr/>
        </p:nvSpPr>
        <p:spPr>
          <a:xfrm>
            <a:off x="5104440" y="1956015"/>
            <a:ext cx="1811714" cy="369332"/>
          </a:xfrm>
          <a:prstGeom prst="rect">
            <a:avLst/>
          </a:prstGeom>
          <a:ln>
            <a:solidFill>
              <a:srgbClr val="0070C0"/>
            </a:solidFill>
          </a:ln>
        </p:spPr>
        <p:txBody>
          <a:bodyPr wrap="none">
            <a:spAutoFit/>
          </a:bodyPr>
          <a:lstStyle/>
          <a:p>
            <a:pPr algn="ctr"/>
            <a:r>
              <a:rPr lang="ja-JP" altLang="en-US" b="1" dirty="0">
                <a:solidFill>
                  <a:srgbClr val="FF0000"/>
                </a:solidFill>
              </a:rPr>
              <a:t>個別的人権規定</a:t>
            </a:r>
            <a:endParaRPr lang="en-US" sz="1200" dirty="0">
              <a:solidFill>
                <a:srgbClr val="FF0000"/>
              </a:solidFill>
            </a:endParaRPr>
          </a:p>
        </p:txBody>
      </p:sp>
      <p:sp>
        <p:nvSpPr>
          <p:cNvPr id="2076" name="Rectangle 14">
            <a:extLst>
              <a:ext uri="{FF2B5EF4-FFF2-40B4-BE49-F238E27FC236}">
                <a16:creationId xmlns:a16="http://schemas.microsoft.com/office/drawing/2014/main" id="{A484187E-1911-4982-A7ED-BBC8DD7B49F6}"/>
              </a:ext>
            </a:extLst>
          </p:cNvPr>
          <p:cNvSpPr/>
          <p:nvPr/>
        </p:nvSpPr>
        <p:spPr>
          <a:xfrm>
            <a:off x="4983410" y="1023161"/>
            <a:ext cx="1811714" cy="369332"/>
          </a:xfrm>
          <a:prstGeom prst="rect">
            <a:avLst/>
          </a:prstGeom>
          <a:ln>
            <a:solidFill>
              <a:srgbClr val="0070C0"/>
            </a:solidFill>
          </a:ln>
        </p:spPr>
        <p:txBody>
          <a:bodyPr wrap="none">
            <a:spAutoFit/>
          </a:bodyPr>
          <a:lstStyle/>
          <a:p>
            <a:pPr algn="ctr"/>
            <a:r>
              <a:rPr lang="ja-JP" altLang="en-US" b="1" dirty="0">
                <a:solidFill>
                  <a:srgbClr val="FF0000"/>
                </a:solidFill>
              </a:rPr>
              <a:t>包括的人権規定</a:t>
            </a:r>
            <a:endParaRPr lang="en-US" sz="1200" dirty="0">
              <a:solidFill>
                <a:srgbClr val="FF0000"/>
              </a:solidFill>
            </a:endParaRPr>
          </a:p>
        </p:txBody>
      </p:sp>
      <p:cxnSp>
        <p:nvCxnSpPr>
          <p:cNvPr id="97" name="Elbow Connector 120">
            <a:extLst>
              <a:ext uri="{FF2B5EF4-FFF2-40B4-BE49-F238E27FC236}">
                <a16:creationId xmlns:a16="http://schemas.microsoft.com/office/drawing/2014/main" id="{D2FECFBC-688E-4D9D-B623-1ED6A7B9B001}"/>
              </a:ext>
            </a:extLst>
          </p:cNvPr>
          <p:cNvCxnSpPr>
            <a:stCxn id="17" idx="0"/>
            <a:endCxn id="2065" idx="2"/>
          </p:cNvCxnSpPr>
          <p:nvPr/>
        </p:nvCxnSpPr>
        <p:spPr bwMode="auto">
          <a:xfrm rot="5400000" flipH="1" flipV="1">
            <a:off x="4320364" y="1108262"/>
            <a:ext cx="472848" cy="2907018"/>
          </a:xfrm>
          <a:prstGeom prst="bentConnector3">
            <a:avLst>
              <a:gd name="adj1" fmla="val 50000"/>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Elbow Connector 120">
            <a:extLst>
              <a:ext uri="{FF2B5EF4-FFF2-40B4-BE49-F238E27FC236}">
                <a16:creationId xmlns:a16="http://schemas.microsoft.com/office/drawing/2014/main" id="{4119E6E9-9AB9-4761-9F78-E361FD678D53}"/>
              </a:ext>
            </a:extLst>
          </p:cNvPr>
          <p:cNvCxnSpPr>
            <a:stCxn id="15" idx="0"/>
            <a:endCxn id="2065" idx="2"/>
          </p:cNvCxnSpPr>
          <p:nvPr/>
        </p:nvCxnSpPr>
        <p:spPr bwMode="auto">
          <a:xfrm rot="16200000" flipV="1">
            <a:off x="5876154" y="2459490"/>
            <a:ext cx="842180" cy="573894"/>
          </a:xfrm>
          <a:prstGeom prst="bentConnector3">
            <a:avLst>
              <a:gd name="adj1" fmla="val 50000"/>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Elbow Connector 120">
            <a:extLst>
              <a:ext uri="{FF2B5EF4-FFF2-40B4-BE49-F238E27FC236}">
                <a16:creationId xmlns:a16="http://schemas.microsoft.com/office/drawing/2014/main" id="{021E268F-4675-4211-9408-5249619E9355}"/>
              </a:ext>
            </a:extLst>
          </p:cNvPr>
          <p:cNvCxnSpPr>
            <a:stCxn id="18" idx="0"/>
            <a:endCxn id="2065" idx="2"/>
          </p:cNvCxnSpPr>
          <p:nvPr/>
        </p:nvCxnSpPr>
        <p:spPr bwMode="auto">
          <a:xfrm rot="16200000" flipV="1">
            <a:off x="7288710" y="1046936"/>
            <a:ext cx="501531" cy="3058354"/>
          </a:xfrm>
          <a:prstGeom prst="bentConnector3">
            <a:avLst>
              <a:gd name="adj1" fmla="val 50000"/>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矢印: 下 51">
            <a:extLst>
              <a:ext uri="{FF2B5EF4-FFF2-40B4-BE49-F238E27FC236}">
                <a16:creationId xmlns:a16="http://schemas.microsoft.com/office/drawing/2014/main" id="{EF332B41-92CF-44B0-BBA1-E5D90446DB9F}"/>
              </a:ext>
            </a:extLst>
          </p:cNvPr>
          <p:cNvSpPr/>
          <p:nvPr/>
        </p:nvSpPr>
        <p:spPr bwMode="auto">
          <a:xfrm>
            <a:off x="5740561" y="565595"/>
            <a:ext cx="484632" cy="46970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ja-JP" altLang="en-US">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42407325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54162</TotalTime>
  <Words>4069</Words>
  <Application>Microsoft Office PowerPoint</Application>
  <PresentationFormat>ワイド画面</PresentationFormat>
  <Paragraphs>177</Paragraphs>
  <Slides>21</Slides>
  <Notes>21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游ゴシック</vt:lpstr>
      <vt:lpstr>游ゴシック Light</vt:lpstr>
      <vt:lpstr>游明朝</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Pedriza Luis</dc:creator>
  <cp:lastModifiedBy>Luis Pedriza</cp:lastModifiedBy>
  <cp:revision>98</cp:revision>
  <dcterms:created xsi:type="dcterms:W3CDTF">2023-03-15T07:27:50Z</dcterms:created>
  <dcterms:modified xsi:type="dcterms:W3CDTF">2023-12-06T11:32:29Z</dcterms:modified>
</cp:coreProperties>
</file>