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8" r:id="rId2"/>
    <p:sldId id="323" r:id="rId3"/>
    <p:sldId id="330" r:id="rId4"/>
    <p:sldId id="401" r:id="rId5"/>
    <p:sldId id="402" r:id="rId6"/>
    <p:sldId id="371" r:id="rId7"/>
    <p:sldId id="368" r:id="rId8"/>
    <p:sldId id="373" r:id="rId9"/>
    <p:sldId id="393" r:id="rId10"/>
    <p:sldId id="344" r:id="rId11"/>
    <p:sldId id="350" r:id="rId12"/>
    <p:sldId id="374" r:id="rId13"/>
    <p:sldId id="395" r:id="rId14"/>
    <p:sldId id="380" r:id="rId15"/>
    <p:sldId id="399" r:id="rId16"/>
    <p:sldId id="269" r:id="rId17"/>
    <p:sldId id="281" r:id="rId18"/>
    <p:sldId id="282" r:id="rId19"/>
    <p:sldId id="396" r:id="rId20"/>
    <p:sldId id="270" r:id="rId21"/>
    <p:sldId id="28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Pedriza" initials="LP" lastIdx="1" clrIdx="0">
    <p:extLst>
      <p:ext uri="{19B8F6BF-5375-455C-9EA6-DF929625EA0E}">
        <p15:presenceInfo xmlns:p15="http://schemas.microsoft.com/office/powerpoint/2012/main" userId="17f966402a61b5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8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7626F-A9D9-4CF9-A1FC-0EC9B3EECC46}" type="slidenum">
              <a:rPr lang="en-US" smtClean="0"/>
              <a:t>11</a:t>
            </a:fld>
            <a:endParaRPr lang="en-US"/>
          </a:p>
        </p:txBody>
      </p:sp>
    </p:spTree>
    <p:extLst>
      <p:ext uri="{BB962C8B-B14F-4D97-AF65-F5344CB8AC3E}">
        <p14:creationId xmlns:p14="http://schemas.microsoft.com/office/powerpoint/2010/main" val="336099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567626F-A9D9-4CF9-A1FC-0EC9B3EECC46}" type="slidenum">
              <a:rPr lang="en-US" smtClean="0"/>
              <a:t>15</a:t>
            </a:fld>
            <a:endParaRPr lang="en-US"/>
          </a:p>
        </p:txBody>
      </p:sp>
    </p:spTree>
    <p:extLst>
      <p:ext uri="{BB962C8B-B14F-4D97-AF65-F5344CB8AC3E}">
        <p14:creationId xmlns:p14="http://schemas.microsoft.com/office/powerpoint/2010/main" val="107905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5752DCA4-4F1E-4C27-B189-B9463FB45704}" type="slidenum">
              <a:rPr kumimoji="1" lang="ja-JP" altLang="en-US" smtClean="0"/>
              <a:t>17</a:t>
            </a:fld>
            <a:endParaRPr kumimoji="1" lang="ja-JP" altLang="en-US" dirty="0"/>
          </a:p>
        </p:txBody>
      </p:sp>
    </p:spTree>
    <p:extLst>
      <p:ext uri="{BB962C8B-B14F-4D97-AF65-F5344CB8AC3E}">
        <p14:creationId xmlns:p14="http://schemas.microsoft.com/office/powerpoint/2010/main" val="346505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5752DCA4-4F1E-4C27-B189-B9463FB45704}" type="slidenum">
              <a:rPr kumimoji="1" lang="ja-JP" altLang="en-US" smtClean="0"/>
              <a:t>18</a:t>
            </a:fld>
            <a:endParaRPr kumimoji="1" lang="ja-JP" altLang="en-US" dirty="0"/>
          </a:p>
        </p:txBody>
      </p:sp>
    </p:spTree>
    <p:extLst>
      <p:ext uri="{BB962C8B-B14F-4D97-AF65-F5344CB8AC3E}">
        <p14:creationId xmlns:p14="http://schemas.microsoft.com/office/powerpoint/2010/main" val="682055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67626F-A9D9-4CF9-A1FC-0EC9B3EECC46}" type="slidenum">
              <a:rPr lang="en-US" smtClean="0"/>
              <a:t>19</a:t>
            </a:fld>
            <a:endParaRPr lang="en-US"/>
          </a:p>
        </p:txBody>
      </p:sp>
    </p:spTree>
    <p:extLst>
      <p:ext uri="{BB962C8B-B14F-4D97-AF65-F5344CB8AC3E}">
        <p14:creationId xmlns:p14="http://schemas.microsoft.com/office/powerpoint/2010/main" val="3097015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67626F-A9D9-4CF9-A1FC-0EC9B3EECC46}" type="slidenum">
              <a:rPr lang="en-US" smtClean="0"/>
              <a:t>20</a:t>
            </a:fld>
            <a:endParaRPr lang="en-US"/>
          </a:p>
        </p:txBody>
      </p:sp>
    </p:spTree>
    <p:extLst>
      <p:ext uri="{BB962C8B-B14F-4D97-AF65-F5344CB8AC3E}">
        <p14:creationId xmlns:p14="http://schemas.microsoft.com/office/powerpoint/2010/main" val="356346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A567626F-A9D9-4CF9-A1FC-0EC9B3EECC46}" type="slidenum">
              <a:rPr lang="en-US" smtClean="0"/>
              <a:t>21</a:t>
            </a:fld>
            <a:endParaRPr lang="en-US"/>
          </a:p>
        </p:txBody>
      </p:sp>
    </p:spTree>
    <p:extLst>
      <p:ext uri="{BB962C8B-B14F-4D97-AF65-F5344CB8AC3E}">
        <p14:creationId xmlns:p14="http://schemas.microsoft.com/office/powerpoint/2010/main" val="174643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kumimoji="1" lang="ja-JP" altLang="en-US" dirty="0"/>
          </a:p>
        </p:txBody>
      </p:sp>
      <p:sp>
        <p:nvSpPr>
          <p:cNvPr id="4" name="スライド番号プレースホルダー 3"/>
          <p:cNvSpPr>
            <a:spLocks noGrp="1"/>
          </p:cNvSpPr>
          <p:nvPr>
            <p:ph type="sldNum" sz="quarter" idx="10"/>
          </p:nvPr>
        </p:nvSpPr>
        <p:spPr/>
        <p:txBody>
          <a:bodyPr/>
          <a:lstStyle/>
          <a:p>
            <a:fld id="{5752DCA4-4F1E-4C27-B189-B9463FB45704}" type="slidenum">
              <a:rPr kumimoji="1" lang="ja-JP" altLang="en-US" smtClean="0"/>
              <a:t>2</a:t>
            </a:fld>
            <a:endParaRPr kumimoji="1" lang="ja-JP" altLang="en-US" dirty="0"/>
          </a:p>
        </p:txBody>
      </p:sp>
    </p:spTree>
    <p:extLst>
      <p:ext uri="{BB962C8B-B14F-4D97-AF65-F5344CB8AC3E}">
        <p14:creationId xmlns:p14="http://schemas.microsoft.com/office/powerpoint/2010/main" val="34999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kumimoji="1" lang="ja-JP" altLang="en-US" dirty="0"/>
          </a:p>
        </p:txBody>
      </p:sp>
      <p:sp>
        <p:nvSpPr>
          <p:cNvPr id="4" name="スライド番号プレースホルダー 3"/>
          <p:cNvSpPr>
            <a:spLocks noGrp="1"/>
          </p:cNvSpPr>
          <p:nvPr>
            <p:ph type="sldNum" sz="quarter" idx="10"/>
          </p:nvPr>
        </p:nvSpPr>
        <p:spPr/>
        <p:txBody>
          <a:bodyPr/>
          <a:lstStyle/>
          <a:p>
            <a:fld id="{5752DCA4-4F1E-4C27-B189-B9463FB45704}" type="slidenum">
              <a:rPr kumimoji="1" lang="ja-JP" altLang="en-US" smtClean="0"/>
              <a:t>4</a:t>
            </a:fld>
            <a:endParaRPr kumimoji="1" lang="ja-JP" altLang="en-US" dirty="0"/>
          </a:p>
        </p:txBody>
      </p:sp>
    </p:spTree>
    <p:extLst>
      <p:ext uri="{BB962C8B-B14F-4D97-AF65-F5344CB8AC3E}">
        <p14:creationId xmlns:p14="http://schemas.microsoft.com/office/powerpoint/2010/main" val="301525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kumimoji="1" lang="ja-JP" altLang="en-US" dirty="0"/>
          </a:p>
        </p:txBody>
      </p:sp>
      <p:sp>
        <p:nvSpPr>
          <p:cNvPr id="4" name="スライド番号プレースホルダー 3"/>
          <p:cNvSpPr>
            <a:spLocks noGrp="1"/>
          </p:cNvSpPr>
          <p:nvPr>
            <p:ph type="sldNum" sz="quarter" idx="10"/>
          </p:nvPr>
        </p:nvSpPr>
        <p:spPr/>
        <p:txBody>
          <a:bodyPr/>
          <a:lstStyle/>
          <a:p>
            <a:fld id="{5752DCA4-4F1E-4C27-B189-B9463FB45704}" type="slidenum">
              <a:rPr kumimoji="1" lang="ja-JP" altLang="en-US" smtClean="0"/>
              <a:t>5</a:t>
            </a:fld>
            <a:endParaRPr kumimoji="1" lang="ja-JP" altLang="en-US" dirty="0"/>
          </a:p>
        </p:txBody>
      </p:sp>
    </p:spTree>
    <p:extLst>
      <p:ext uri="{BB962C8B-B14F-4D97-AF65-F5344CB8AC3E}">
        <p14:creationId xmlns:p14="http://schemas.microsoft.com/office/powerpoint/2010/main" val="363326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kumimoji="1" lang="ja-JP" altLang="en-US" dirty="0"/>
          </a:p>
        </p:txBody>
      </p:sp>
      <p:sp>
        <p:nvSpPr>
          <p:cNvPr id="4" name="スライド番号プレースホルダー 3"/>
          <p:cNvSpPr>
            <a:spLocks noGrp="1"/>
          </p:cNvSpPr>
          <p:nvPr>
            <p:ph type="sldNum" sz="quarter" idx="10"/>
          </p:nvPr>
        </p:nvSpPr>
        <p:spPr/>
        <p:txBody>
          <a:bodyPr/>
          <a:lstStyle/>
          <a:p>
            <a:fld id="{5752DCA4-4F1E-4C27-B189-B9463FB45704}" type="slidenum">
              <a:rPr kumimoji="1" lang="ja-JP" altLang="en-US" smtClean="0"/>
              <a:t>6</a:t>
            </a:fld>
            <a:endParaRPr kumimoji="1" lang="ja-JP" altLang="en-US" dirty="0"/>
          </a:p>
        </p:txBody>
      </p:sp>
    </p:spTree>
    <p:extLst>
      <p:ext uri="{BB962C8B-B14F-4D97-AF65-F5344CB8AC3E}">
        <p14:creationId xmlns:p14="http://schemas.microsoft.com/office/powerpoint/2010/main" val="232666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kumimoji="1" lang="ja-JP" altLang="en-US" dirty="0"/>
          </a:p>
        </p:txBody>
      </p:sp>
      <p:sp>
        <p:nvSpPr>
          <p:cNvPr id="4" name="スライド番号プレースホルダー 3"/>
          <p:cNvSpPr>
            <a:spLocks noGrp="1"/>
          </p:cNvSpPr>
          <p:nvPr>
            <p:ph type="sldNum" sz="quarter" idx="10"/>
          </p:nvPr>
        </p:nvSpPr>
        <p:spPr/>
        <p:txBody>
          <a:bodyPr/>
          <a:lstStyle/>
          <a:p>
            <a:fld id="{AFD9FB0B-7F94-4785-951F-C90D04405C94}" type="slidenum">
              <a:rPr lang="en-US" smtClean="0"/>
              <a:t>7</a:t>
            </a:fld>
            <a:endParaRPr lang="en-US"/>
          </a:p>
        </p:txBody>
      </p:sp>
    </p:spTree>
    <p:extLst>
      <p:ext uri="{BB962C8B-B14F-4D97-AF65-F5344CB8AC3E}">
        <p14:creationId xmlns:p14="http://schemas.microsoft.com/office/powerpoint/2010/main" val="213000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kumimoji="1" lang="ja-JP" altLang="en-US" dirty="0"/>
          </a:p>
        </p:txBody>
      </p:sp>
      <p:sp>
        <p:nvSpPr>
          <p:cNvPr id="4" name="スライド番号プレースホルダー 3"/>
          <p:cNvSpPr>
            <a:spLocks noGrp="1"/>
          </p:cNvSpPr>
          <p:nvPr>
            <p:ph type="sldNum" sz="quarter" idx="10"/>
          </p:nvPr>
        </p:nvSpPr>
        <p:spPr/>
        <p:txBody>
          <a:bodyPr/>
          <a:lstStyle/>
          <a:p>
            <a:fld id="{AFD9FB0B-7F94-4785-951F-C90D04405C94}" type="slidenum">
              <a:rPr lang="en-US" smtClean="0"/>
              <a:t>8</a:t>
            </a:fld>
            <a:endParaRPr lang="en-US"/>
          </a:p>
        </p:txBody>
      </p:sp>
    </p:spTree>
    <p:extLst>
      <p:ext uri="{BB962C8B-B14F-4D97-AF65-F5344CB8AC3E}">
        <p14:creationId xmlns:p14="http://schemas.microsoft.com/office/powerpoint/2010/main" val="74087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kumimoji="1" lang="ja-JP" altLang="en-US" dirty="0"/>
          </a:p>
        </p:txBody>
      </p:sp>
      <p:sp>
        <p:nvSpPr>
          <p:cNvPr id="4" name="スライド番号プレースホルダー 3"/>
          <p:cNvSpPr>
            <a:spLocks noGrp="1"/>
          </p:cNvSpPr>
          <p:nvPr>
            <p:ph type="sldNum" sz="quarter" idx="10"/>
          </p:nvPr>
        </p:nvSpPr>
        <p:spPr/>
        <p:txBody>
          <a:bodyPr/>
          <a:lstStyle/>
          <a:p>
            <a:fld id="{5752DCA4-4F1E-4C27-B189-B9463FB45704}" type="slidenum">
              <a:rPr kumimoji="1" lang="ja-JP" altLang="en-US" smtClean="0"/>
              <a:t>9</a:t>
            </a:fld>
            <a:endParaRPr kumimoji="1" lang="ja-JP" altLang="en-US" dirty="0"/>
          </a:p>
        </p:txBody>
      </p:sp>
    </p:spTree>
    <p:extLst>
      <p:ext uri="{BB962C8B-B14F-4D97-AF65-F5344CB8AC3E}">
        <p14:creationId xmlns:p14="http://schemas.microsoft.com/office/powerpoint/2010/main" val="345291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567626F-A9D9-4CF9-A1FC-0EC9B3EECC46}" type="slidenum">
              <a:rPr lang="en-US" smtClean="0"/>
              <a:t>10</a:t>
            </a:fld>
            <a:endParaRPr lang="en-US"/>
          </a:p>
        </p:txBody>
      </p:sp>
    </p:spTree>
    <p:extLst>
      <p:ext uri="{BB962C8B-B14F-4D97-AF65-F5344CB8AC3E}">
        <p14:creationId xmlns:p14="http://schemas.microsoft.com/office/powerpoint/2010/main" val="390939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courts.go.jp/saikosai/about/saibanka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841256"/>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第９章：</a:t>
            </a:r>
            <a:r>
              <a:rPr lang="ja-JP" altLang="en-US" sz="3600" kern="100" dirty="0">
                <a:latin typeface="游明朝" panose="02020400000000000000" pitchFamily="18" charset="-128"/>
                <a:ea typeface="游明朝" panose="02020400000000000000" pitchFamily="18" charset="-128"/>
                <a:cs typeface="Times New Roman" panose="02020603050405020304" pitchFamily="18" charset="0"/>
              </a:rPr>
              <a:t>統治構造の仕組み</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887506" y="630814"/>
            <a:ext cx="9410691" cy="6008248"/>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国会議員が全国民の代表者としてその権能を行使できるため、憲法上の特権が付与されている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不逮捕の特権（憲法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議員は、会期中に逮捕されてはならない。尚、各院の要求があれは、身柄が拘束されている議員が会期中に釈放されなければならない。例外として、院外での現行犯逮捕をのぞき、院の許諾があった場合のみ、逮捕が認め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発言の免責特権（憲法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議員は、国会で行った演説・討論・表決（＝職務行為に付随する行為）について院外でその責任を問われない。責任とは、刑事・民事的なもの。但し、国民の名誉を毀損するような発言について、国家賠償法の対象になりう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歳費の受領権（憲法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条）⇒かつて、議員はいわゆる名誉職と考えられた。現行憲法の下では議員が歳費を受ける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b="1" dirty="0"/>
          </a:p>
        </p:txBody>
      </p:sp>
      <p:sp>
        <p:nvSpPr>
          <p:cNvPr id="3" name="テキスト ボックス 2">
            <a:extLst>
              <a:ext uri="{FF2B5EF4-FFF2-40B4-BE49-F238E27FC236}">
                <a16:creationId xmlns:a16="http://schemas.microsoft.com/office/drawing/2014/main" id="{F526E341-56B5-C779-F0F8-FA116247E4AA}"/>
              </a:ext>
            </a:extLst>
          </p:cNvPr>
          <p:cNvSpPr txBox="1"/>
          <p:nvPr/>
        </p:nvSpPr>
        <p:spPr>
          <a:xfrm>
            <a:off x="2406421" y="306709"/>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国会議員の地位</a:t>
            </a:r>
            <a:endParaRPr lang="ja-JP" altLang="en-US" sz="2000" b="1" dirty="0">
              <a:solidFill>
                <a:srgbClr val="FF0000"/>
              </a:solidFill>
            </a:endParaRPr>
          </a:p>
        </p:txBody>
      </p:sp>
    </p:spTree>
    <p:extLst>
      <p:ext uri="{BB962C8B-B14F-4D97-AF65-F5344CB8AC3E}">
        <p14:creationId xmlns:p14="http://schemas.microsoft.com/office/powerpoint/2010/main" val="160293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3365" y="1240996"/>
            <a:ext cx="9429237"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選挙区（選挙人団を区分する基準となる区域）、投票の方法などの詳細は、公職選挙法で定められる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衆議院について小選挙区制と比例代表制が組み合わせられている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参議院について各都道府県を単位とする選挙区制と比例代表制が組み合わせられている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つまり、衆参両院において、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種類の議員が存在する⇒①選挙区選出議員と比例代表選出議員</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比例代表選出議員が当選後、所属政党を変更した場合、その地位を失うことになっている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buFont typeface="Arial" panose="020B0604020202020204" pitchFamily="34" charset="0"/>
              <a:buChar char="•"/>
            </a:pPr>
            <a:endParaRPr lang="en-US" altLang="ja-JP" b="1" dirty="0"/>
          </a:p>
          <a:p>
            <a:pPr marL="285750" indent="-285750">
              <a:buFont typeface="Arial" panose="020B0604020202020204" pitchFamily="34" charset="0"/>
              <a:buChar char="•"/>
            </a:pPr>
            <a:endParaRPr lang="en-US" altLang="ja-JP" b="1" dirty="0"/>
          </a:p>
          <a:p>
            <a:pPr marL="285750" indent="-285750">
              <a:buFont typeface="Arial" panose="020B0604020202020204" pitchFamily="34" charset="0"/>
              <a:buChar char="•"/>
            </a:pPr>
            <a:endParaRPr lang="ja-JP" altLang="en-US" b="1" dirty="0"/>
          </a:p>
        </p:txBody>
      </p:sp>
      <p:sp>
        <p:nvSpPr>
          <p:cNvPr id="2" name="テキスト ボックス 1">
            <a:extLst>
              <a:ext uri="{FF2B5EF4-FFF2-40B4-BE49-F238E27FC236}">
                <a16:creationId xmlns:a16="http://schemas.microsoft.com/office/drawing/2014/main" id="{9E5A445D-484E-AE53-4E00-A60C8C3E0873}"/>
              </a:ext>
            </a:extLst>
          </p:cNvPr>
          <p:cNvSpPr txBox="1"/>
          <p:nvPr/>
        </p:nvSpPr>
        <p:spPr>
          <a:xfrm>
            <a:off x="2254021" y="62272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選挙制度の仕組み</a:t>
            </a:r>
            <a:endParaRPr lang="ja-JP" altLang="en-US" sz="2000" b="1" dirty="0">
              <a:solidFill>
                <a:srgbClr val="FF0000"/>
              </a:solidFill>
            </a:endParaRPr>
          </a:p>
        </p:txBody>
      </p:sp>
    </p:spTree>
    <p:extLst>
      <p:ext uri="{BB962C8B-B14F-4D97-AF65-F5344CB8AC3E}">
        <p14:creationId xmlns:p14="http://schemas.microsoft.com/office/powerpoint/2010/main" val="214191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97859" y="1322549"/>
            <a:ext cx="9519952" cy="3825214"/>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条は、「行政権は、内閣に属する」と定める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行政作用は、「三権」のうち、その組織・人員からして最も大規模で、その活動の範囲からして国民生活に最も近い国家作用である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社会国家において、行政活動は、国民生活の全般にわたる、積極的なものである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項は、「内閣は、法律の定めるところにより、その首長たる内閣総理大臣及びその他の国務大臣でこれを組織する。」と定める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dirty="0"/>
          </a:p>
          <a:p>
            <a:pPr marL="285750" indent="-285750">
              <a:lnSpc>
                <a:spcPct val="150000"/>
              </a:lnSpc>
              <a:buFont typeface="Arial" panose="020B0604020202020204" pitchFamily="34" charset="0"/>
              <a:buChar char="•"/>
            </a:pPr>
            <a:endParaRPr lang="ja-JP" altLang="en-US" sz="2400" b="1" dirty="0"/>
          </a:p>
        </p:txBody>
      </p:sp>
      <p:sp>
        <p:nvSpPr>
          <p:cNvPr id="2" name="テキスト ボックス 1">
            <a:extLst>
              <a:ext uri="{FF2B5EF4-FFF2-40B4-BE49-F238E27FC236}">
                <a16:creationId xmlns:a16="http://schemas.microsoft.com/office/drawing/2014/main" id="{8ABC830C-4DFB-533B-55DC-4A1257659593}"/>
              </a:ext>
            </a:extLst>
          </p:cNvPr>
          <p:cNvSpPr txBox="1"/>
          <p:nvPr/>
        </p:nvSpPr>
        <p:spPr>
          <a:xfrm>
            <a:off x="2254021" y="62272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内閣の位置づけ</a:t>
            </a:r>
            <a:endParaRPr lang="ja-JP" altLang="en-US" sz="2000" b="1" dirty="0">
              <a:solidFill>
                <a:srgbClr val="FF0000"/>
              </a:solidFill>
            </a:endParaRPr>
          </a:p>
        </p:txBody>
      </p:sp>
    </p:spTree>
    <p:extLst>
      <p:ext uri="{BB962C8B-B14F-4D97-AF65-F5344CB8AC3E}">
        <p14:creationId xmlns:p14="http://schemas.microsoft.com/office/powerpoint/2010/main" val="110637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618564" y="1082989"/>
            <a:ext cx="10954871" cy="3740063"/>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首相は、国会議員の中から、国会が指名し、天皇が任命する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明治憲法下では、全ての国務大臣は、相互に平等な地位に置かれ、その任免権は天皇が有した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首相は、内閣全体に対してリーダシップを欠いており、単なる同輩中に首席でしかなかった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内閣の意見が統一しなかった場合、衆議院を解散するか、総辞職せざるを得なかった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実際に、陸海軍大臣を通じて軍部は組閣を統制した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日本国憲法は、首相は国務大臣の任免権とその訴追に同意する権限を有する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首相が欠けた時、国務大臣すべてが総辞職をしなければならない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憲法７２条によると、首相は、行政各部を指揮監督する</a:t>
            </a:r>
          </a:p>
        </p:txBody>
      </p:sp>
      <p:sp>
        <p:nvSpPr>
          <p:cNvPr id="2" name="テキスト ボックス 1">
            <a:extLst>
              <a:ext uri="{FF2B5EF4-FFF2-40B4-BE49-F238E27FC236}">
                <a16:creationId xmlns:a16="http://schemas.microsoft.com/office/drawing/2014/main" id="{E8A3A6BD-70A4-B5BA-8DE3-741DA9E2A66A}"/>
              </a:ext>
            </a:extLst>
          </p:cNvPr>
          <p:cNvSpPr txBox="1"/>
          <p:nvPr/>
        </p:nvSpPr>
        <p:spPr>
          <a:xfrm>
            <a:off x="2343668" y="53048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内閣総理大臣（首相）</a:t>
            </a:r>
            <a:endParaRPr lang="ja-JP" altLang="en-US" sz="2000" b="1" dirty="0">
              <a:solidFill>
                <a:srgbClr val="FF0000"/>
              </a:solidFill>
            </a:endParaRPr>
          </a:p>
        </p:txBody>
      </p:sp>
    </p:spTree>
    <p:extLst>
      <p:ext uri="{BB962C8B-B14F-4D97-AF65-F5344CB8AC3E}">
        <p14:creationId xmlns:p14="http://schemas.microsoft.com/office/powerpoint/2010/main" val="299147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815788" y="761064"/>
            <a:ext cx="10560423" cy="4201728"/>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国務大臣の過半数は、国会議員でなければならない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内閣法による国務大臣のは、原則として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人以内、最大</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人まで増員することができる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ただし、特別法で国務大臣が増員されることがある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国務大臣は、通常、主任の大臣として行政各部の行政事務を分担管理する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行政事務の分担管理を行わない、「無任所の国務大臣」の任命も可能である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項によると、首相・国務大臣は、「文民」でなければならない（憲法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項）⇒文民統制（</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civilian control</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）の原則</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当初の理解において、「文民」とは、「職業軍人の経歴のない者」を意味していたが、現在の解釈では、「自衛隊員でない者」を意味する</a:t>
            </a:r>
          </a:p>
        </p:txBody>
      </p:sp>
      <p:sp>
        <p:nvSpPr>
          <p:cNvPr id="3" name="テキスト ボックス 2">
            <a:extLst>
              <a:ext uri="{FF2B5EF4-FFF2-40B4-BE49-F238E27FC236}">
                <a16:creationId xmlns:a16="http://schemas.microsoft.com/office/drawing/2014/main" id="{819FF410-195A-A63D-3BC9-197BBCC9DB2B}"/>
              </a:ext>
            </a:extLst>
          </p:cNvPr>
          <p:cNvSpPr txBox="1"/>
          <p:nvPr/>
        </p:nvSpPr>
        <p:spPr>
          <a:xfrm>
            <a:off x="2469174" y="36095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国務大臣</a:t>
            </a:r>
            <a:endParaRPr lang="ja-JP" altLang="en-US" sz="2000" b="1" dirty="0">
              <a:solidFill>
                <a:srgbClr val="FF0000"/>
              </a:solidFill>
            </a:endParaRPr>
          </a:p>
        </p:txBody>
      </p:sp>
    </p:spTree>
    <p:extLst>
      <p:ext uri="{BB962C8B-B14F-4D97-AF65-F5344CB8AC3E}">
        <p14:creationId xmlns:p14="http://schemas.microsoft.com/office/powerpoint/2010/main" val="2367958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5931618" y="1328742"/>
            <a:ext cx="4359864" cy="3381118"/>
          </a:xfrm>
          <a:prstGeom prst="rect">
            <a:avLst/>
          </a:prstGeom>
          <a:ln>
            <a:solidFill>
              <a:srgbClr val="00B050"/>
            </a:solidFill>
          </a:ln>
        </p:spPr>
        <p:txBody>
          <a:bodyPr wrap="square">
            <a:spAutoFit/>
          </a:bodyPr>
          <a:lstStyle/>
          <a:p>
            <a:pPr marL="342900" indent="-342900">
              <a:lnSpc>
                <a:spcPct val="150000"/>
              </a:lnSpc>
              <a:buFont typeface="+mj-lt"/>
              <a:buAutoNum type="arabicPeriod"/>
            </a:pPr>
            <a:r>
              <a:rPr lang="ja-JP" altLang="en-US" sz="1600" b="1" dirty="0"/>
              <a:t>国事行為の助言承認</a:t>
            </a:r>
            <a:endParaRPr lang="en-US" altLang="ja-JP" sz="1600" b="1" dirty="0"/>
          </a:p>
          <a:p>
            <a:pPr marL="342900" indent="-342900">
              <a:lnSpc>
                <a:spcPct val="150000"/>
              </a:lnSpc>
              <a:buFont typeface="+mj-lt"/>
              <a:buAutoNum type="arabicPeriod"/>
            </a:pPr>
            <a:r>
              <a:rPr lang="ja-JP" altLang="en-US" sz="1600" b="1" dirty="0"/>
              <a:t>国会の召集</a:t>
            </a:r>
            <a:endParaRPr lang="en-US" altLang="ja-JP" sz="1600" b="1" dirty="0"/>
          </a:p>
          <a:p>
            <a:pPr marL="342900" indent="-342900">
              <a:lnSpc>
                <a:spcPct val="150000"/>
              </a:lnSpc>
              <a:buFont typeface="+mj-lt"/>
              <a:buAutoNum type="arabicPeriod"/>
            </a:pPr>
            <a:r>
              <a:rPr lang="ja-JP" altLang="en-US" sz="1600" b="1" dirty="0"/>
              <a:t>衆議院の解散</a:t>
            </a:r>
            <a:endParaRPr lang="en-US" altLang="ja-JP" sz="1600" b="1" dirty="0"/>
          </a:p>
          <a:p>
            <a:pPr marL="342900" indent="-342900">
              <a:lnSpc>
                <a:spcPct val="150000"/>
              </a:lnSpc>
              <a:buFont typeface="+mj-lt"/>
              <a:buAutoNum type="arabicPeriod"/>
            </a:pPr>
            <a:r>
              <a:rPr lang="ja-JP" altLang="en-US" sz="1600" b="1" dirty="0"/>
              <a:t>国会への議案提出（法律案の提出）</a:t>
            </a:r>
            <a:endParaRPr lang="en-US" altLang="ja-JP" sz="1600" b="1" dirty="0"/>
          </a:p>
          <a:p>
            <a:pPr marL="342900" indent="-342900">
              <a:lnSpc>
                <a:spcPct val="150000"/>
              </a:lnSpc>
              <a:buFont typeface="+mj-lt"/>
              <a:buAutoNum type="arabicPeriod"/>
            </a:pPr>
            <a:r>
              <a:rPr lang="ja-JP" altLang="en-US" sz="1600" b="1" dirty="0"/>
              <a:t>最高裁判所長官の指名・同判事の任命</a:t>
            </a:r>
            <a:endParaRPr lang="en-US" altLang="ja-JP" sz="1600" b="1" dirty="0"/>
          </a:p>
          <a:p>
            <a:pPr marL="342900" indent="-342900">
              <a:lnSpc>
                <a:spcPct val="150000"/>
              </a:lnSpc>
              <a:buFont typeface="+mj-lt"/>
              <a:buAutoNum type="arabicPeriod"/>
            </a:pPr>
            <a:r>
              <a:rPr lang="ja-JP" altLang="en-US" sz="1600" b="1" dirty="0"/>
              <a:t>下級裁判所裁判官の任命</a:t>
            </a:r>
            <a:endParaRPr lang="en-US" altLang="ja-JP" sz="1600" b="1" dirty="0"/>
          </a:p>
          <a:p>
            <a:pPr marL="342900" indent="-342900">
              <a:lnSpc>
                <a:spcPct val="150000"/>
              </a:lnSpc>
              <a:buFont typeface="+mj-lt"/>
              <a:buAutoNum type="arabicPeriod"/>
            </a:pPr>
            <a:r>
              <a:rPr lang="ja-JP" altLang="en-US" sz="1600" b="1" dirty="0"/>
              <a:t>国会の臨時会の召集</a:t>
            </a:r>
            <a:endParaRPr lang="en-US" altLang="ja-JP" sz="1600" b="1" dirty="0"/>
          </a:p>
          <a:p>
            <a:pPr marL="342900" indent="-342900">
              <a:lnSpc>
                <a:spcPct val="150000"/>
              </a:lnSpc>
              <a:buFont typeface="+mj-lt"/>
              <a:buAutoNum type="arabicPeriod"/>
            </a:pPr>
            <a:r>
              <a:rPr lang="ja-JP" altLang="en-US" sz="1600" b="1" dirty="0"/>
              <a:t>予備費の支出</a:t>
            </a:r>
            <a:endParaRPr lang="en-US" altLang="ja-JP" sz="1600" b="1" dirty="0"/>
          </a:p>
          <a:p>
            <a:pPr marL="342900" indent="-342900">
              <a:lnSpc>
                <a:spcPct val="150000"/>
              </a:lnSpc>
              <a:buFont typeface="+mj-lt"/>
              <a:buAutoNum type="arabicPeriod"/>
            </a:pPr>
            <a:r>
              <a:rPr lang="ja-JP" altLang="en-US" sz="1600" b="1" dirty="0"/>
              <a:t>決算・財政状況の報告</a:t>
            </a:r>
            <a:endParaRPr lang="ja-JP" altLang="en-US" b="1" dirty="0"/>
          </a:p>
        </p:txBody>
      </p:sp>
      <p:sp>
        <p:nvSpPr>
          <p:cNvPr id="7" name="正方形/長方形 6"/>
          <p:cNvSpPr/>
          <p:nvPr/>
        </p:nvSpPr>
        <p:spPr>
          <a:xfrm>
            <a:off x="845039" y="959410"/>
            <a:ext cx="2068195" cy="369332"/>
          </a:xfrm>
          <a:prstGeom prst="rect">
            <a:avLst/>
          </a:prstGeom>
          <a:ln>
            <a:solidFill>
              <a:srgbClr val="00B0F0"/>
            </a:solidFill>
          </a:ln>
        </p:spPr>
        <p:txBody>
          <a:bodyPr wrap="none">
            <a:spAutoFit/>
          </a:bodyPr>
          <a:lstStyle/>
          <a:p>
            <a:r>
              <a:rPr lang="ja-JP" altLang="en-US" b="1" dirty="0"/>
              <a:t>憲法</a:t>
            </a:r>
            <a:r>
              <a:rPr lang="en-US" altLang="ja-JP" b="1" dirty="0"/>
              <a:t>73</a:t>
            </a:r>
            <a:r>
              <a:rPr lang="ja-JP" altLang="en-US" b="1" dirty="0"/>
              <a:t>条上の権限</a:t>
            </a:r>
            <a:endParaRPr lang="en-US" b="1" dirty="0"/>
          </a:p>
        </p:txBody>
      </p:sp>
      <p:sp>
        <p:nvSpPr>
          <p:cNvPr id="8" name="正方形/長方形 7"/>
          <p:cNvSpPr/>
          <p:nvPr/>
        </p:nvSpPr>
        <p:spPr>
          <a:xfrm>
            <a:off x="809757" y="1395384"/>
            <a:ext cx="4206954" cy="2670026"/>
          </a:xfrm>
          <a:prstGeom prst="rect">
            <a:avLst/>
          </a:prstGeom>
          <a:ln>
            <a:solidFill>
              <a:srgbClr val="00B0F0"/>
            </a:solidFill>
          </a:ln>
        </p:spPr>
        <p:txBody>
          <a:bodyPr wrap="square">
            <a:spAutoFit/>
          </a:bodyPr>
          <a:lstStyle/>
          <a:p>
            <a:pPr marL="342900" indent="-342900">
              <a:lnSpc>
                <a:spcPct val="150000"/>
              </a:lnSpc>
              <a:buFont typeface="+mj-lt"/>
              <a:buAutoNum type="arabicPeriod"/>
            </a:pPr>
            <a:r>
              <a:rPr lang="ja-JP" altLang="en-US" sz="1600" b="1" dirty="0"/>
              <a:t>法律の誠実な執行と国務の総理</a:t>
            </a:r>
            <a:endParaRPr lang="en-US" altLang="ja-JP" sz="1600" b="1" dirty="0"/>
          </a:p>
          <a:p>
            <a:pPr marL="342900" indent="-342900">
              <a:lnSpc>
                <a:spcPct val="150000"/>
              </a:lnSpc>
              <a:buFont typeface="+mj-lt"/>
              <a:buAutoNum type="arabicPeriod"/>
            </a:pPr>
            <a:r>
              <a:rPr lang="ja-JP" altLang="en-US" sz="1600" b="1" dirty="0"/>
              <a:t>外交関係の処理</a:t>
            </a:r>
            <a:endParaRPr lang="en-US" altLang="ja-JP" sz="1600" b="1" dirty="0"/>
          </a:p>
          <a:p>
            <a:pPr marL="342900" indent="-342900">
              <a:lnSpc>
                <a:spcPct val="150000"/>
              </a:lnSpc>
              <a:buFont typeface="+mj-lt"/>
              <a:buAutoNum type="arabicPeriod"/>
            </a:pPr>
            <a:r>
              <a:rPr lang="ja-JP" altLang="en-US" sz="1600" b="1" dirty="0"/>
              <a:t>条約の締結</a:t>
            </a:r>
            <a:endParaRPr lang="en-US" altLang="ja-JP" sz="1600" b="1" dirty="0"/>
          </a:p>
          <a:p>
            <a:pPr marL="342900" indent="-342900">
              <a:lnSpc>
                <a:spcPct val="150000"/>
              </a:lnSpc>
              <a:buFont typeface="+mj-lt"/>
              <a:buAutoNum type="arabicPeriod"/>
            </a:pPr>
            <a:r>
              <a:rPr lang="ja-JP" altLang="en-US" sz="1600" b="1" dirty="0"/>
              <a:t>官吏（＝公務員）に関する事務の掌理</a:t>
            </a:r>
            <a:endParaRPr lang="en-US" altLang="ja-JP" sz="1600" b="1" dirty="0"/>
          </a:p>
          <a:p>
            <a:pPr marL="342900" indent="-342900">
              <a:lnSpc>
                <a:spcPct val="150000"/>
              </a:lnSpc>
              <a:buFont typeface="+mj-lt"/>
              <a:buAutoNum type="arabicPeriod"/>
            </a:pPr>
            <a:r>
              <a:rPr lang="ja-JP" altLang="en-US" sz="1600" b="1" dirty="0"/>
              <a:t>予算の作成と国会への提出</a:t>
            </a:r>
            <a:endParaRPr lang="en-US" altLang="ja-JP" sz="1600" b="1" dirty="0"/>
          </a:p>
          <a:p>
            <a:pPr marL="342900" indent="-342900">
              <a:lnSpc>
                <a:spcPct val="150000"/>
              </a:lnSpc>
              <a:buFont typeface="+mj-lt"/>
              <a:buAutoNum type="arabicPeriod"/>
            </a:pPr>
            <a:r>
              <a:rPr lang="ja-JP" altLang="en-US" sz="1600" b="1" dirty="0"/>
              <a:t>政令の制定</a:t>
            </a:r>
            <a:endParaRPr lang="en-US" altLang="ja-JP" sz="1600" b="1" dirty="0"/>
          </a:p>
          <a:p>
            <a:pPr marL="342900" indent="-342900">
              <a:lnSpc>
                <a:spcPct val="150000"/>
              </a:lnSpc>
              <a:buFont typeface="+mj-lt"/>
              <a:buAutoNum type="arabicPeriod"/>
            </a:pPr>
            <a:r>
              <a:rPr lang="ja-JP" altLang="en-US" sz="1600" b="1" dirty="0"/>
              <a:t>恩赦の決定</a:t>
            </a:r>
            <a:endParaRPr lang="ja-JP" altLang="en-US" b="1" dirty="0"/>
          </a:p>
        </p:txBody>
      </p:sp>
      <p:sp>
        <p:nvSpPr>
          <p:cNvPr id="17" name="正方形/長方形 16"/>
          <p:cNvSpPr/>
          <p:nvPr/>
        </p:nvSpPr>
        <p:spPr>
          <a:xfrm>
            <a:off x="6423083" y="793527"/>
            <a:ext cx="2489784" cy="369332"/>
          </a:xfrm>
          <a:prstGeom prst="rect">
            <a:avLst/>
          </a:prstGeom>
          <a:ln>
            <a:solidFill>
              <a:srgbClr val="00B050"/>
            </a:solidFill>
          </a:ln>
        </p:spPr>
        <p:txBody>
          <a:bodyPr wrap="none">
            <a:spAutoFit/>
          </a:bodyPr>
          <a:lstStyle/>
          <a:p>
            <a:r>
              <a:rPr lang="ja-JP" altLang="en-US" b="1" dirty="0"/>
              <a:t>その他の憲法上の権限</a:t>
            </a:r>
            <a:endParaRPr lang="en-US" b="1" dirty="0"/>
          </a:p>
        </p:txBody>
      </p:sp>
      <p:sp>
        <p:nvSpPr>
          <p:cNvPr id="9" name="テキスト ボックス 8">
            <a:extLst>
              <a:ext uri="{FF2B5EF4-FFF2-40B4-BE49-F238E27FC236}">
                <a16:creationId xmlns:a16="http://schemas.microsoft.com/office/drawing/2014/main" id="{C261A4BA-A592-7EEC-CE0D-778B05C07398}"/>
              </a:ext>
            </a:extLst>
          </p:cNvPr>
          <p:cNvSpPr txBox="1"/>
          <p:nvPr/>
        </p:nvSpPr>
        <p:spPr>
          <a:xfrm>
            <a:off x="1647780" y="4885200"/>
            <a:ext cx="8896440" cy="189340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内閣は行政の中枢として、広汎な権限を行う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内閣は、権限を行使するために閣議を開かなければならない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閣議は、国務大臣全体の会議である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議事が全会一致で決定される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09FE6097-B24C-4C10-FBB5-235FEFC462B6}"/>
              </a:ext>
            </a:extLst>
          </p:cNvPr>
          <p:cNvSpPr txBox="1"/>
          <p:nvPr/>
        </p:nvSpPr>
        <p:spPr>
          <a:xfrm>
            <a:off x="2630538" y="17548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内閣の権限</a:t>
            </a:r>
            <a:endParaRPr lang="ja-JP" altLang="en-US" sz="2000" b="1" dirty="0">
              <a:solidFill>
                <a:srgbClr val="FF0000"/>
              </a:solidFill>
            </a:endParaRPr>
          </a:p>
        </p:txBody>
      </p:sp>
    </p:spTree>
    <p:extLst>
      <p:ext uri="{BB962C8B-B14F-4D97-AF65-F5344CB8AC3E}">
        <p14:creationId xmlns:p14="http://schemas.microsoft.com/office/powerpoint/2010/main" val="2652692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720708" y="874893"/>
            <a:ext cx="9591001" cy="5125057"/>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裁判所は、最高裁判所と下級裁判所に大別される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通常裁判所は、行政事件も含めて、司法権を行使する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項は、特別裁判所の設置を禁止する ⇒戦前の軍法会議（軍の刑事裁判）・皇室裁判所（皇族間の民事訴訟）が廃止された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裁判所の裁判の前審として、行政機関が行政処分についての審査請求に対して裁決・決定を下す（行政不服審査という制度）ことは、「行政機関は、終審として裁判を行ふことができない」（憲法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項後段）に抵触しない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家事事件や少年事件の審判を行う家庭裁判所、少額軽微な事件を取扱う簡易裁判所、および知的財産に関する事件を専門的に取り扱う知的財産高等裁判所は、特別裁判所に当たらない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34AD7175-A9F1-BC63-615B-8B37B25C6495}"/>
              </a:ext>
            </a:extLst>
          </p:cNvPr>
          <p:cNvSpPr txBox="1"/>
          <p:nvPr/>
        </p:nvSpPr>
        <p:spPr>
          <a:xfrm>
            <a:off x="2469174" y="36095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裁判所の位置づけ</a:t>
            </a:r>
          </a:p>
        </p:txBody>
      </p:sp>
    </p:spTree>
    <p:extLst>
      <p:ext uri="{BB962C8B-B14F-4D97-AF65-F5344CB8AC3E}">
        <p14:creationId xmlns:p14="http://schemas.microsoft.com/office/powerpoint/2010/main" val="311482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13269" y="1507409"/>
            <a:ext cx="5587730" cy="2962033"/>
            <a:chOff x="6235894" y="1139087"/>
            <a:chExt cx="5906807" cy="2592941"/>
          </a:xfrm>
        </p:grpSpPr>
        <p:sp>
          <p:nvSpPr>
            <p:cNvPr id="31" name="Trapezoid 30"/>
            <p:cNvSpPr/>
            <p:nvPr/>
          </p:nvSpPr>
          <p:spPr>
            <a:xfrm>
              <a:off x="6616491" y="1818166"/>
              <a:ext cx="3092744" cy="562122"/>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高等裁判所</a:t>
              </a:r>
              <a:endParaRPr lang="en-US" b="1" dirty="0"/>
            </a:p>
          </p:txBody>
        </p:sp>
        <p:sp>
          <p:nvSpPr>
            <p:cNvPr id="32" name="Trapezoid 31"/>
            <p:cNvSpPr/>
            <p:nvPr/>
          </p:nvSpPr>
          <p:spPr>
            <a:xfrm>
              <a:off x="6794204" y="1139087"/>
              <a:ext cx="2721935" cy="587428"/>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最高裁判所</a:t>
              </a:r>
              <a:endParaRPr lang="en-US" b="1" dirty="0"/>
            </a:p>
          </p:txBody>
        </p:sp>
        <p:sp>
          <p:nvSpPr>
            <p:cNvPr id="33" name="Trapezoid 32"/>
            <p:cNvSpPr/>
            <p:nvPr/>
          </p:nvSpPr>
          <p:spPr>
            <a:xfrm>
              <a:off x="6235894" y="2471937"/>
              <a:ext cx="3864717" cy="1260090"/>
            </a:xfrm>
            <a:prstGeom prst="trapezoid">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地方裁判所</a:t>
              </a:r>
              <a:endParaRPr lang="en-US" altLang="ja-JP" b="1" dirty="0"/>
            </a:p>
            <a:p>
              <a:pPr algn="ctr"/>
              <a:r>
                <a:rPr lang="ja-JP" altLang="en-US" b="1" dirty="0"/>
                <a:t>家庭裁判所</a:t>
              </a:r>
              <a:endParaRPr lang="en-US" altLang="ja-JP" b="1" dirty="0"/>
            </a:p>
            <a:p>
              <a:pPr algn="ctr"/>
              <a:r>
                <a:rPr lang="ja-JP" altLang="en-US" b="1" dirty="0"/>
                <a:t>簡易裁判所</a:t>
              </a:r>
              <a:endParaRPr lang="en-US" b="1" dirty="0"/>
            </a:p>
            <a:p>
              <a:pPr algn="ctr"/>
              <a:endParaRPr lang="en-US" b="1" dirty="0"/>
            </a:p>
          </p:txBody>
        </p:sp>
        <p:sp>
          <p:nvSpPr>
            <p:cNvPr id="35" name="Left Brace 34"/>
            <p:cNvSpPr/>
            <p:nvPr/>
          </p:nvSpPr>
          <p:spPr>
            <a:xfrm flipH="1">
              <a:off x="10100612" y="1139087"/>
              <a:ext cx="552892" cy="259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a:xfrm>
              <a:off x="10685085" y="2269867"/>
              <a:ext cx="1457616" cy="404138"/>
            </a:xfrm>
            <a:prstGeom prst="rect">
              <a:avLst/>
            </a:prstGeom>
          </p:spPr>
          <p:txBody>
            <a:bodyPr wrap="square">
              <a:spAutoFit/>
            </a:bodyPr>
            <a:lstStyle/>
            <a:p>
              <a:pPr algn="ctr"/>
              <a:r>
                <a:rPr lang="ja-JP" altLang="en-US" sz="2400" b="1" dirty="0"/>
                <a:t>三審制</a:t>
              </a:r>
              <a:endParaRPr lang="en-US" sz="2400" b="1" dirty="0"/>
            </a:p>
          </p:txBody>
        </p:sp>
      </p:grpSp>
      <p:sp>
        <p:nvSpPr>
          <p:cNvPr id="2" name="正方形/長方形 1"/>
          <p:cNvSpPr/>
          <p:nvPr/>
        </p:nvSpPr>
        <p:spPr>
          <a:xfrm>
            <a:off x="1847529" y="1535154"/>
            <a:ext cx="2698175" cy="307777"/>
          </a:xfrm>
          <a:prstGeom prst="rect">
            <a:avLst/>
          </a:prstGeom>
          <a:ln>
            <a:solidFill>
              <a:srgbClr val="00B050"/>
            </a:solidFill>
          </a:ln>
        </p:spPr>
        <p:txBody>
          <a:bodyPr wrap="none">
            <a:spAutoFit/>
          </a:bodyPr>
          <a:lstStyle/>
          <a:p>
            <a:r>
              <a:rPr lang="ja-JP" altLang="en-US" sz="1400" b="1" dirty="0"/>
              <a:t>知的財産高等裁判所（在東京）</a:t>
            </a:r>
            <a:endParaRPr lang="en-US" sz="1400" b="1" dirty="0"/>
          </a:p>
        </p:txBody>
      </p:sp>
      <p:cxnSp>
        <p:nvCxnSpPr>
          <p:cNvPr id="4" name="カギ線コネクタ 3"/>
          <p:cNvCxnSpPr>
            <a:stCxn id="31" idx="1"/>
            <a:endCxn id="2" idx="2"/>
          </p:cNvCxnSpPr>
          <p:nvPr/>
        </p:nvCxnSpPr>
        <p:spPr bwMode="auto">
          <a:xfrm rot="10800000">
            <a:off x="3196616" y="1842932"/>
            <a:ext cx="1756958" cy="761289"/>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テキスト ボックス 4">
            <a:extLst>
              <a:ext uri="{FF2B5EF4-FFF2-40B4-BE49-F238E27FC236}">
                <a16:creationId xmlns:a16="http://schemas.microsoft.com/office/drawing/2014/main" id="{0F67133D-B4D8-F7E9-834A-E65943572A33}"/>
              </a:ext>
            </a:extLst>
          </p:cNvPr>
          <p:cNvSpPr txBox="1"/>
          <p:nvPr/>
        </p:nvSpPr>
        <p:spPr>
          <a:xfrm>
            <a:off x="2890515" y="573812"/>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裁判所の構造</a:t>
            </a:r>
          </a:p>
        </p:txBody>
      </p:sp>
    </p:spTree>
    <p:extLst>
      <p:ext uri="{BB962C8B-B14F-4D97-AF65-F5344CB8AC3E}">
        <p14:creationId xmlns:p14="http://schemas.microsoft.com/office/powerpoint/2010/main" val="325946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614435" y="548681"/>
            <a:ext cx="5087978"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ja-JP" altLang="en-US" sz="2400" b="1" dirty="0">
                <a:solidFill>
                  <a:schemeClr val="tx1"/>
                </a:solidFill>
                <a:latin typeface="Arial" panose="020B0604020202020204" pitchFamily="34" charset="0"/>
                <a:ea typeface="ＭＳ Ｐゴシック" panose="020B0600070205080204" pitchFamily="50" charset="-128"/>
              </a:rPr>
              <a:t>裁判の流れ</a:t>
            </a:r>
            <a:endParaRPr lang="en-US" sz="2400" b="1" dirty="0">
              <a:solidFill>
                <a:schemeClr val="tx1"/>
              </a:solidFill>
              <a:latin typeface="Arial" panose="020B0604020202020204" pitchFamily="34" charset="0"/>
              <a:ea typeface="ＭＳ Ｐゴシック" panose="020B0600070205080204" pitchFamily="50" charset="-128"/>
            </a:endParaRPr>
          </a:p>
        </p:txBody>
      </p:sp>
      <p:grpSp>
        <p:nvGrpSpPr>
          <p:cNvPr id="1024" name="Group 1023"/>
          <p:cNvGrpSpPr/>
          <p:nvPr/>
        </p:nvGrpSpPr>
        <p:grpSpPr>
          <a:xfrm>
            <a:off x="1879373" y="1736336"/>
            <a:ext cx="6153936" cy="3481248"/>
            <a:chOff x="1000752" y="1319969"/>
            <a:chExt cx="8205247" cy="4641666"/>
          </a:xfrm>
        </p:grpSpPr>
        <p:grpSp>
          <p:nvGrpSpPr>
            <p:cNvPr id="23" name="Group 22"/>
            <p:cNvGrpSpPr/>
            <p:nvPr/>
          </p:nvGrpSpPr>
          <p:grpSpPr>
            <a:xfrm>
              <a:off x="1837619" y="2073288"/>
              <a:ext cx="1169551" cy="3787752"/>
              <a:chOff x="2847022" y="2382047"/>
              <a:chExt cx="1169551" cy="3787752"/>
            </a:xfrm>
          </p:grpSpPr>
          <p:sp>
            <p:nvSpPr>
              <p:cNvPr id="21" name="Rectangle 20"/>
              <p:cNvSpPr/>
              <p:nvPr/>
            </p:nvSpPr>
            <p:spPr>
              <a:xfrm>
                <a:off x="3000907" y="5677356"/>
                <a:ext cx="861774" cy="492443"/>
              </a:xfrm>
              <a:prstGeom prst="rect">
                <a:avLst/>
              </a:prstGeom>
              <a:solidFill>
                <a:srgbClr val="C0000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地裁</a:t>
                </a:r>
                <a:endParaRPr lang="en-US" b="1" dirty="0">
                  <a:solidFill>
                    <a:schemeClr val="bg1"/>
                  </a:solidFill>
                </a:endParaRPr>
              </a:p>
            </p:txBody>
          </p:sp>
          <p:sp>
            <p:nvSpPr>
              <p:cNvPr id="24" name="Rectangle 23"/>
              <p:cNvSpPr/>
              <p:nvPr/>
            </p:nvSpPr>
            <p:spPr>
              <a:xfrm>
                <a:off x="2847022" y="3996889"/>
                <a:ext cx="1169551" cy="492443"/>
              </a:xfrm>
              <a:prstGeom prst="rect">
                <a:avLst/>
              </a:prstGeom>
              <a:solidFill>
                <a:schemeClr val="accent6">
                  <a:lumMod val="75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高等裁</a:t>
                </a:r>
                <a:endParaRPr lang="en-US" b="1" dirty="0">
                  <a:solidFill>
                    <a:schemeClr val="bg1"/>
                  </a:solidFill>
                </a:endParaRPr>
              </a:p>
            </p:txBody>
          </p:sp>
          <p:sp>
            <p:nvSpPr>
              <p:cNvPr id="25" name="Rectangle 24"/>
              <p:cNvSpPr/>
              <p:nvPr/>
            </p:nvSpPr>
            <p:spPr>
              <a:xfrm>
                <a:off x="2847022" y="2382047"/>
                <a:ext cx="1169551" cy="492443"/>
              </a:xfrm>
              <a:prstGeom prst="rect">
                <a:avLst/>
              </a:prstGeom>
              <a:solidFill>
                <a:srgbClr val="7030A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最高裁</a:t>
                </a:r>
                <a:endParaRPr lang="en-US" b="1" dirty="0">
                  <a:solidFill>
                    <a:schemeClr val="bg1"/>
                  </a:solidFill>
                </a:endParaRPr>
              </a:p>
            </p:txBody>
          </p:sp>
        </p:grpSp>
        <p:sp>
          <p:nvSpPr>
            <p:cNvPr id="22" name="Rectangle 21"/>
            <p:cNvSpPr/>
            <p:nvPr/>
          </p:nvSpPr>
          <p:spPr>
            <a:xfrm>
              <a:off x="1000752" y="1331416"/>
              <a:ext cx="2843277" cy="4514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ja-JP" altLang="en-US" sz="1600" b="1" dirty="0"/>
                <a:t>刑事・民事裁判</a:t>
              </a:r>
              <a:endParaRPr lang="en-US" sz="1600" b="1" dirty="0"/>
            </a:p>
          </p:txBody>
        </p:sp>
        <p:sp>
          <p:nvSpPr>
            <p:cNvPr id="30" name="Rectangle 29"/>
            <p:cNvSpPr/>
            <p:nvPr/>
          </p:nvSpPr>
          <p:spPr>
            <a:xfrm>
              <a:off x="4039517" y="1319969"/>
              <a:ext cx="2193196" cy="7797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ja-JP" altLang="en-US" sz="1600" b="1" dirty="0"/>
                <a:t>少額事件（民事）</a:t>
              </a:r>
              <a:endParaRPr lang="en-US" sz="1200" b="1" dirty="0"/>
            </a:p>
          </p:txBody>
        </p:sp>
        <p:sp>
          <p:nvSpPr>
            <p:cNvPr id="31" name="Rectangle 30"/>
            <p:cNvSpPr/>
            <p:nvPr/>
          </p:nvSpPr>
          <p:spPr>
            <a:xfrm>
              <a:off x="6428201" y="1319969"/>
              <a:ext cx="2777798" cy="4514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ja-JP" altLang="en-US" sz="1600" b="1" dirty="0"/>
                <a:t>軽微な事件（刑事）</a:t>
              </a:r>
              <a:endParaRPr lang="en-US" sz="1600" b="1" dirty="0"/>
            </a:p>
          </p:txBody>
        </p:sp>
        <p:grpSp>
          <p:nvGrpSpPr>
            <p:cNvPr id="37" name="Group 36"/>
            <p:cNvGrpSpPr/>
            <p:nvPr/>
          </p:nvGrpSpPr>
          <p:grpSpPr>
            <a:xfrm>
              <a:off x="7158507" y="2159518"/>
              <a:ext cx="1175964" cy="2815851"/>
              <a:chOff x="2351425" y="2396081"/>
              <a:chExt cx="1175964" cy="2815851"/>
            </a:xfrm>
          </p:grpSpPr>
          <p:sp>
            <p:nvSpPr>
              <p:cNvPr id="38" name="Rectangle 37"/>
              <p:cNvSpPr/>
              <p:nvPr/>
            </p:nvSpPr>
            <p:spPr>
              <a:xfrm>
                <a:off x="2357586" y="4719489"/>
                <a:ext cx="866050" cy="492443"/>
              </a:xfrm>
              <a:prstGeom prst="rect">
                <a:avLst/>
              </a:prstGeom>
              <a:solidFill>
                <a:srgbClr val="C0000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地裁</a:t>
                </a:r>
                <a:endParaRPr lang="en-US" b="1" dirty="0">
                  <a:solidFill>
                    <a:schemeClr val="bg1"/>
                  </a:solidFill>
                </a:endParaRPr>
              </a:p>
            </p:txBody>
          </p:sp>
          <p:sp>
            <p:nvSpPr>
              <p:cNvPr id="39" name="Rectangle 38"/>
              <p:cNvSpPr/>
              <p:nvPr/>
            </p:nvSpPr>
            <p:spPr>
              <a:xfrm>
                <a:off x="2351425" y="3891889"/>
                <a:ext cx="1175964" cy="492443"/>
              </a:xfrm>
              <a:prstGeom prst="rect">
                <a:avLst/>
              </a:prstGeom>
              <a:solidFill>
                <a:schemeClr val="accent6">
                  <a:lumMod val="75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高等裁</a:t>
                </a:r>
                <a:endParaRPr lang="en-US" b="1" dirty="0">
                  <a:solidFill>
                    <a:schemeClr val="bg1"/>
                  </a:solidFill>
                </a:endParaRPr>
              </a:p>
            </p:txBody>
          </p:sp>
          <p:sp>
            <p:nvSpPr>
              <p:cNvPr id="40" name="Rectangle 39"/>
              <p:cNvSpPr/>
              <p:nvPr/>
            </p:nvSpPr>
            <p:spPr>
              <a:xfrm>
                <a:off x="2351425" y="2396081"/>
                <a:ext cx="1175964" cy="492443"/>
              </a:xfrm>
              <a:prstGeom prst="rect">
                <a:avLst/>
              </a:prstGeom>
              <a:solidFill>
                <a:srgbClr val="7030A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最高裁</a:t>
                </a:r>
                <a:endParaRPr lang="en-US" b="1" dirty="0">
                  <a:solidFill>
                    <a:schemeClr val="bg1"/>
                  </a:solidFill>
                </a:endParaRPr>
              </a:p>
            </p:txBody>
          </p:sp>
        </p:grpSp>
        <p:cxnSp>
          <p:nvCxnSpPr>
            <p:cNvPr id="28" name="Straight Arrow Connector 27"/>
            <p:cNvCxnSpPr>
              <a:stCxn id="21" idx="0"/>
              <a:endCxn id="24" idx="2"/>
            </p:cNvCxnSpPr>
            <p:nvPr/>
          </p:nvCxnSpPr>
          <p:spPr>
            <a:xfrm flipV="1">
              <a:off x="2422391" y="4180573"/>
              <a:ext cx="4" cy="11880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24" idx="0"/>
              <a:endCxn id="25" idx="2"/>
            </p:cNvCxnSpPr>
            <p:nvPr/>
          </p:nvCxnSpPr>
          <p:spPr>
            <a:xfrm flipV="1">
              <a:off x="2422395" y="2565731"/>
              <a:ext cx="0" cy="1122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2" name="Group 51"/>
            <p:cNvGrpSpPr/>
            <p:nvPr/>
          </p:nvGrpSpPr>
          <p:grpSpPr>
            <a:xfrm>
              <a:off x="4401290" y="2139059"/>
              <a:ext cx="1178205" cy="3761770"/>
              <a:chOff x="5009706" y="2144857"/>
              <a:chExt cx="1178205" cy="3761770"/>
            </a:xfrm>
          </p:grpSpPr>
          <p:sp>
            <p:nvSpPr>
              <p:cNvPr id="26" name="Rectangle 25"/>
              <p:cNvSpPr/>
              <p:nvPr/>
            </p:nvSpPr>
            <p:spPr>
              <a:xfrm>
                <a:off x="5009706" y="5414184"/>
                <a:ext cx="1175964" cy="492443"/>
              </a:xfrm>
              <a:prstGeom prst="rect">
                <a:avLst/>
              </a:prstGeom>
              <a:solidFill>
                <a:srgbClr val="FF33CC"/>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簡易裁</a:t>
                </a:r>
                <a:endParaRPr lang="en-US" b="1" dirty="0">
                  <a:solidFill>
                    <a:schemeClr val="bg1"/>
                  </a:solidFill>
                </a:endParaRPr>
              </a:p>
            </p:txBody>
          </p:sp>
          <p:grpSp>
            <p:nvGrpSpPr>
              <p:cNvPr id="33" name="Group 32"/>
              <p:cNvGrpSpPr/>
              <p:nvPr/>
            </p:nvGrpSpPr>
            <p:grpSpPr>
              <a:xfrm>
                <a:off x="5011947" y="2144857"/>
                <a:ext cx="1175964" cy="2041513"/>
                <a:chOff x="2433996" y="3195200"/>
                <a:chExt cx="1175964" cy="2041513"/>
              </a:xfrm>
            </p:grpSpPr>
            <p:sp>
              <p:nvSpPr>
                <p:cNvPr id="34" name="Rectangle 33"/>
                <p:cNvSpPr/>
                <p:nvPr/>
              </p:nvSpPr>
              <p:spPr>
                <a:xfrm>
                  <a:off x="2583506" y="4744270"/>
                  <a:ext cx="866049" cy="492443"/>
                </a:xfrm>
                <a:prstGeom prst="rect">
                  <a:avLst/>
                </a:prstGeom>
                <a:solidFill>
                  <a:srgbClr val="C0000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地裁</a:t>
                  </a:r>
                  <a:endParaRPr lang="en-US" b="1" dirty="0">
                    <a:solidFill>
                      <a:schemeClr val="bg1"/>
                    </a:solidFill>
                  </a:endParaRPr>
                </a:p>
              </p:txBody>
            </p:sp>
            <p:sp>
              <p:nvSpPr>
                <p:cNvPr id="35" name="Rectangle 34"/>
                <p:cNvSpPr/>
                <p:nvPr/>
              </p:nvSpPr>
              <p:spPr>
                <a:xfrm>
                  <a:off x="2433996" y="3195200"/>
                  <a:ext cx="1175964" cy="492443"/>
                </a:xfrm>
                <a:prstGeom prst="rect">
                  <a:avLst/>
                </a:prstGeom>
                <a:solidFill>
                  <a:schemeClr val="accent6">
                    <a:lumMod val="75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高等裁</a:t>
                  </a:r>
                  <a:endParaRPr lang="en-US" b="1" dirty="0">
                    <a:solidFill>
                      <a:schemeClr val="bg1"/>
                    </a:solidFill>
                  </a:endParaRPr>
                </a:p>
              </p:txBody>
            </p:sp>
          </p:grpSp>
          <p:cxnSp>
            <p:nvCxnSpPr>
              <p:cNvPr id="48" name="Straight Arrow Connector 47"/>
              <p:cNvCxnSpPr>
                <a:stCxn id="26" idx="0"/>
                <a:endCxn id="34" idx="2"/>
              </p:cNvCxnSpPr>
              <p:nvPr/>
            </p:nvCxnSpPr>
            <p:spPr>
              <a:xfrm flipH="1" flipV="1">
                <a:off x="5594483" y="4186370"/>
                <a:ext cx="3205" cy="12278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4" idx="0"/>
                <a:endCxn id="35" idx="2"/>
              </p:cNvCxnSpPr>
              <p:nvPr/>
            </p:nvCxnSpPr>
            <p:spPr>
              <a:xfrm flipV="1">
                <a:off x="5594483" y="2637300"/>
                <a:ext cx="5447" cy="10566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55" name="Rectangle 54"/>
            <p:cNvSpPr/>
            <p:nvPr/>
          </p:nvSpPr>
          <p:spPr>
            <a:xfrm>
              <a:off x="7146438" y="5469192"/>
              <a:ext cx="1175964" cy="492443"/>
            </a:xfrm>
            <a:prstGeom prst="rect">
              <a:avLst/>
            </a:prstGeom>
            <a:solidFill>
              <a:srgbClr val="FF33CC"/>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簡易裁</a:t>
              </a:r>
              <a:endParaRPr lang="en-US" dirty="0">
                <a:solidFill>
                  <a:schemeClr val="bg1"/>
                </a:solidFill>
              </a:endParaRPr>
            </a:p>
          </p:txBody>
        </p:sp>
        <p:cxnSp>
          <p:nvCxnSpPr>
            <p:cNvPr id="63" name="Straight Arrow Connector 62"/>
            <p:cNvCxnSpPr>
              <a:stCxn id="39" idx="0"/>
              <a:endCxn id="40" idx="2"/>
            </p:cNvCxnSpPr>
            <p:nvPr/>
          </p:nvCxnSpPr>
          <p:spPr>
            <a:xfrm flipV="1">
              <a:off x="7746490" y="2651961"/>
              <a:ext cx="0" cy="1003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8" name="Group 67"/>
          <p:cNvGrpSpPr/>
          <p:nvPr/>
        </p:nvGrpSpPr>
        <p:grpSpPr>
          <a:xfrm>
            <a:off x="8213924" y="1736336"/>
            <a:ext cx="1986532" cy="3481248"/>
            <a:chOff x="6814410" y="848375"/>
            <a:chExt cx="2584497" cy="4641665"/>
          </a:xfrm>
        </p:grpSpPr>
        <p:sp>
          <p:nvSpPr>
            <p:cNvPr id="72" name="Rectangle 71"/>
            <p:cNvSpPr/>
            <p:nvPr/>
          </p:nvSpPr>
          <p:spPr>
            <a:xfrm>
              <a:off x="6814410" y="848375"/>
              <a:ext cx="2584497" cy="7797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ja-JP" altLang="en-US" sz="1600" b="1" dirty="0"/>
                <a:t>家庭事件・少年事件</a:t>
              </a:r>
              <a:endParaRPr lang="en-US" sz="1600" b="1" dirty="0"/>
            </a:p>
          </p:txBody>
        </p:sp>
        <p:grpSp>
          <p:nvGrpSpPr>
            <p:cNvPr id="73" name="Group 72"/>
            <p:cNvGrpSpPr/>
            <p:nvPr/>
          </p:nvGrpSpPr>
          <p:grpSpPr>
            <a:xfrm>
              <a:off x="7381400" y="1667464"/>
              <a:ext cx="1295856" cy="3822576"/>
              <a:chOff x="2574318" y="1904027"/>
              <a:chExt cx="1295856" cy="3822576"/>
            </a:xfrm>
          </p:grpSpPr>
          <p:sp>
            <p:nvSpPr>
              <p:cNvPr id="87" name="Rectangle 86"/>
              <p:cNvSpPr/>
              <p:nvPr/>
            </p:nvSpPr>
            <p:spPr>
              <a:xfrm>
                <a:off x="2728977" y="5234160"/>
                <a:ext cx="1141197" cy="492443"/>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家庭裁</a:t>
                </a:r>
                <a:endParaRPr lang="en-US" b="1" dirty="0">
                  <a:solidFill>
                    <a:schemeClr val="bg1"/>
                  </a:solidFill>
                </a:endParaRPr>
              </a:p>
            </p:txBody>
          </p:sp>
          <p:sp>
            <p:nvSpPr>
              <p:cNvPr id="88" name="Rectangle 87"/>
              <p:cNvSpPr/>
              <p:nvPr/>
            </p:nvSpPr>
            <p:spPr>
              <a:xfrm>
                <a:off x="2574318" y="3330737"/>
                <a:ext cx="1147455" cy="492443"/>
              </a:xfrm>
              <a:prstGeom prst="rect">
                <a:avLst/>
              </a:prstGeom>
              <a:solidFill>
                <a:schemeClr val="accent6">
                  <a:lumMod val="75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高等裁</a:t>
                </a:r>
                <a:endParaRPr lang="en-US" b="1" dirty="0">
                  <a:solidFill>
                    <a:schemeClr val="bg1"/>
                  </a:solidFill>
                </a:endParaRPr>
              </a:p>
            </p:txBody>
          </p:sp>
          <p:sp>
            <p:nvSpPr>
              <p:cNvPr id="89" name="Rectangle 88"/>
              <p:cNvSpPr/>
              <p:nvPr/>
            </p:nvSpPr>
            <p:spPr>
              <a:xfrm>
                <a:off x="2574318" y="1904027"/>
                <a:ext cx="1147455" cy="492443"/>
              </a:xfrm>
              <a:prstGeom prst="rect">
                <a:avLst/>
              </a:prstGeom>
              <a:solidFill>
                <a:srgbClr val="7030A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最高裁</a:t>
                </a:r>
                <a:endParaRPr lang="en-US" b="1" dirty="0">
                  <a:solidFill>
                    <a:schemeClr val="bg1"/>
                  </a:solidFill>
                </a:endParaRPr>
              </a:p>
            </p:txBody>
          </p:sp>
        </p:grpSp>
        <p:cxnSp>
          <p:nvCxnSpPr>
            <p:cNvPr id="80" name="Straight Arrow Connector 79"/>
            <p:cNvCxnSpPr>
              <a:stCxn id="88" idx="0"/>
              <a:endCxn id="89" idx="2"/>
            </p:cNvCxnSpPr>
            <p:nvPr/>
          </p:nvCxnSpPr>
          <p:spPr>
            <a:xfrm flipV="1">
              <a:off x="7955129" y="2159907"/>
              <a:ext cx="0" cy="9342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77" name="Rectangle 37"/>
          <p:cNvSpPr/>
          <p:nvPr/>
        </p:nvSpPr>
        <p:spPr>
          <a:xfrm>
            <a:off x="8765950" y="4069045"/>
            <a:ext cx="649537" cy="369332"/>
          </a:xfrm>
          <a:prstGeom prst="rect">
            <a:avLst/>
          </a:prstGeom>
          <a:solidFill>
            <a:srgbClr val="C00000"/>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b="1" dirty="0">
                <a:solidFill>
                  <a:schemeClr val="bg1"/>
                </a:solidFill>
              </a:rPr>
              <a:t>地裁</a:t>
            </a:r>
            <a:endParaRPr lang="en-US" b="1" dirty="0">
              <a:solidFill>
                <a:schemeClr val="bg1"/>
              </a:solidFill>
            </a:endParaRPr>
          </a:p>
        </p:txBody>
      </p:sp>
      <p:cxnSp>
        <p:nvCxnSpPr>
          <p:cNvPr id="4" name="カギ線コネクタ 3"/>
          <p:cNvCxnSpPr>
            <a:stCxn id="87" idx="1"/>
            <a:endCxn id="88" idx="1"/>
          </p:cNvCxnSpPr>
          <p:nvPr/>
        </p:nvCxnSpPr>
        <p:spPr>
          <a:xfrm rot="10800000">
            <a:off x="8649732" y="3605353"/>
            <a:ext cx="118876" cy="1427567"/>
          </a:xfrm>
          <a:prstGeom prst="bentConnector3">
            <a:avLst>
              <a:gd name="adj1" fmla="val 2923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カギ線コネクタ 31"/>
          <p:cNvCxnSpPr>
            <a:stCxn id="55" idx="1"/>
            <a:endCxn id="39" idx="1"/>
          </p:cNvCxnSpPr>
          <p:nvPr/>
        </p:nvCxnSpPr>
        <p:spPr bwMode="auto">
          <a:xfrm rot="10800000" flipH="1">
            <a:off x="6488638" y="3672518"/>
            <a:ext cx="9052" cy="1360400"/>
          </a:xfrm>
          <a:prstGeom prst="bentConnector3">
            <a:avLst>
              <a:gd name="adj1" fmla="val -2525409"/>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正方形/長方形 57"/>
          <p:cNvSpPr/>
          <p:nvPr/>
        </p:nvSpPr>
        <p:spPr>
          <a:xfrm>
            <a:off x="2044407" y="5488171"/>
            <a:ext cx="7470878" cy="1477328"/>
          </a:xfrm>
          <a:prstGeom prst="rect">
            <a:avLst/>
          </a:prstGeom>
        </p:spPr>
        <p:txBody>
          <a:bodyPr wrap="square">
            <a:spAutoFit/>
          </a:bodyPr>
          <a:lstStyle/>
          <a:p>
            <a:r>
              <a:rPr lang="ja-JP" altLang="en-US" b="1" dirty="0"/>
              <a:t>第二審　⇒　控訴審</a:t>
            </a:r>
            <a:endParaRPr lang="en-US" altLang="ja-JP" b="1" dirty="0"/>
          </a:p>
          <a:p>
            <a:r>
              <a:rPr lang="ja-JP" altLang="en-US" b="1" dirty="0"/>
              <a:t>第三審　⇒　上告審</a:t>
            </a:r>
            <a:endParaRPr lang="en-US" altLang="ja-JP" b="1" dirty="0"/>
          </a:p>
          <a:p>
            <a:r>
              <a:rPr lang="ja-JP" altLang="en-US" b="1" dirty="0"/>
              <a:t>高等裁が上告審になる民事事件では、憲法問題が指摘される場合、最高裁への</a:t>
            </a:r>
            <a:r>
              <a:rPr lang="ja-JP" altLang="en-US" b="1" dirty="0">
                <a:solidFill>
                  <a:srgbClr val="FF0000"/>
                </a:solidFill>
              </a:rPr>
              <a:t>特別上告</a:t>
            </a:r>
            <a:r>
              <a:rPr lang="ja-JP" altLang="en-US" b="1" dirty="0"/>
              <a:t>が認められている</a:t>
            </a:r>
            <a:endParaRPr lang="en-US" altLang="ja-JP" b="1" dirty="0"/>
          </a:p>
          <a:p>
            <a:endParaRPr lang="en-US" dirty="0"/>
          </a:p>
        </p:txBody>
      </p:sp>
    </p:spTree>
    <p:extLst>
      <p:ext uri="{BB962C8B-B14F-4D97-AF65-F5344CB8AC3E}">
        <p14:creationId xmlns:p14="http://schemas.microsoft.com/office/powerpoint/2010/main" val="87848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88390" y="900628"/>
            <a:ext cx="10415220" cy="4623253"/>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最高裁は、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名の最高裁判所長官および</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名の最高裁判所判事から構成される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最高裁長官は、内閣の指名に基づき天皇が任命する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判事は内閣が任命し、天皇が認証する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任命資格は、識見の高い、法律の素養のある年齢</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歳以上の者でなければならない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不文のルールとして、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名の最高裁判事のうち、裁判官出身は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名、弁護士出身は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名、検察官出身は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名、行政官出身は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名、法学者出身は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名が任命される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下級裁判所の裁判官の定年は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歳であるのに対して、最高裁判事のそれは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hlinkClick r:id="rId3">
                  <a:extLst>
                    <a:ext uri="{A12FA001-AC4F-418D-AE19-62706E023703}">
                      <ahyp:hlinkClr xmlns:ahyp="http://schemas.microsoft.com/office/drawing/2018/hyperlinkcolor" val="tx"/>
                    </a:ext>
                  </a:extLst>
                </a:hlinkClick>
              </a:rPr>
              <a:t>http://www.courts.go.jp/saikosai/about/saibankan/</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　を参照</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eaLnBrk="1" hangingPunct="1">
              <a:lnSpc>
                <a:spcPct val="150000"/>
              </a:lnSpc>
            </a:pPr>
            <a:endParaRPr lang="ja-JP" altLang="en-US" b="1" dirty="0"/>
          </a:p>
        </p:txBody>
      </p:sp>
      <p:sp>
        <p:nvSpPr>
          <p:cNvPr id="2" name="テキスト ボックス 1">
            <a:extLst>
              <a:ext uri="{FF2B5EF4-FFF2-40B4-BE49-F238E27FC236}">
                <a16:creationId xmlns:a16="http://schemas.microsoft.com/office/drawing/2014/main" id="{45647193-F524-639C-61D0-F136F8FC4BCE}"/>
              </a:ext>
            </a:extLst>
          </p:cNvPr>
          <p:cNvSpPr txBox="1"/>
          <p:nvPr/>
        </p:nvSpPr>
        <p:spPr>
          <a:xfrm>
            <a:off x="2469174" y="36095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最高裁判所</a:t>
            </a:r>
          </a:p>
        </p:txBody>
      </p:sp>
    </p:spTree>
    <p:extLst>
      <p:ext uri="{BB962C8B-B14F-4D97-AF65-F5344CB8AC3E}">
        <p14:creationId xmlns:p14="http://schemas.microsoft.com/office/powerpoint/2010/main" val="416579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5589697" y="1131779"/>
            <a:ext cx="1750219" cy="2451938"/>
            <a:chOff x="5530333" y="216409"/>
            <a:chExt cx="2333625" cy="3269251"/>
          </a:xfrm>
        </p:grpSpPr>
        <p:pic>
          <p:nvPicPr>
            <p:cNvPr id="15" name="Picture 14"/>
            <p:cNvPicPr>
              <a:picLocks noChangeAspect="1"/>
            </p:cNvPicPr>
            <p:nvPr/>
          </p:nvPicPr>
          <p:blipFill>
            <a:blip r:embed="rId3"/>
            <a:stretch>
              <a:fillRect/>
            </a:stretch>
          </p:blipFill>
          <p:spPr>
            <a:xfrm>
              <a:off x="5530333" y="216409"/>
              <a:ext cx="2333625" cy="2272180"/>
            </a:xfrm>
            <a:prstGeom prst="round2DiagRect">
              <a:avLst>
                <a:gd name="adj1" fmla="val 16667"/>
                <a:gd name="adj2" fmla="val 0"/>
              </a:avLst>
            </a:prstGeom>
            <a:ln w="88900" cap="sq">
              <a:solidFill>
                <a:srgbClr val="7030A0"/>
              </a:solidFill>
              <a:miter lim="800000"/>
            </a:ln>
            <a:effectLst>
              <a:outerShdw blurRad="254000" algn="tl" rotWithShape="0">
                <a:srgbClr val="000000">
                  <a:alpha val="43000"/>
                </a:srgbClr>
              </a:outerShdw>
            </a:effectLst>
          </p:spPr>
        </p:pic>
        <p:sp>
          <p:nvSpPr>
            <p:cNvPr id="19" name="Rectangle 18"/>
            <p:cNvSpPr/>
            <p:nvPr/>
          </p:nvSpPr>
          <p:spPr>
            <a:xfrm>
              <a:off x="5804594" y="2623885"/>
              <a:ext cx="1785104" cy="861775"/>
            </a:xfrm>
            <a:prstGeom prst="rect">
              <a:avLst/>
            </a:prstGeom>
          </p:spPr>
          <p:txBody>
            <a:bodyPr wrap="none">
              <a:spAutoFit/>
            </a:bodyPr>
            <a:lstStyle/>
            <a:p>
              <a:pPr algn="ctr"/>
              <a:r>
                <a:rPr lang="ja-JP" altLang="en-US" b="1" dirty="0">
                  <a:solidFill>
                    <a:srgbClr val="7030A0"/>
                  </a:solidFill>
                </a:rPr>
                <a:t>国会</a:t>
              </a:r>
              <a:endParaRPr lang="en-US" altLang="ja-JP" b="1" dirty="0">
                <a:solidFill>
                  <a:srgbClr val="7030A0"/>
                </a:solidFill>
              </a:endParaRPr>
            </a:p>
            <a:p>
              <a:pPr algn="ctr"/>
              <a:r>
                <a:rPr lang="ja-JP" altLang="en-US" b="1" dirty="0">
                  <a:solidFill>
                    <a:srgbClr val="7030A0"/>
                  </a:solidFill>
                </a:rPr>
                <a:t>（立法権）</a:t>
              </a:r>
            </a:p>
          </p:txBody>
        </p:sp>
      </p:grpSp>
      <p:sp>
        <p:nvSpPr>
          <p:cNvPr id="37" name="Rectangle 36"/>
          <p:cNvSpPr/>
          <p:nvPr/>
        </p:nvSpPr>
        <p:spPr>
          <a:xfrm>
            <a:off x="2398238" y="5507582"/>
            <a:ext cx="1338828" cy="646331"/>
          </a:xfrm>
          <a:prstGeom prst="rect">
            <a:avLst/>
          </a:prstGeom>
        </p:spPr>
        <p:txBody>
          <a:bodyPr wrap="none">
            <a:spAutoFit/>
          </a:bodyPr>
          <a:lstStyle/>
          <a:p>
            <a:pPr algn="ctr"/>
            <a:r>
              <a:rPr lang="ja-JP" altLang="en-US" b="1" dirty="0">
                <a:solidFill>
                  <a:srgbClr val="0070C0"/>
                </a:solidFill>
              </a:rPr>
              <a:t>内閣</a:t>
            </a:r>
            <a:endParaRPr lang="en-US" altLang="ja-JP" b="1" dirty="0">
              <a:solidFill>
                <a:srgbClr val="0070C0"/>
              </a:solidFill>
            </a:endParaRPr>
          </a:p>
          <a:p>
            <a:pPr algn="ctr"/>
            <a:r>
              <a:rPr lang="ja-JP" altLang="en-US" b="1" dirty="0">
                <a:solidFill>
                  <a:srgbClr val="0070C0"/>
                </a:solidFill>
              </a:rPr>
              <a:t>（行政権）</a:t>
            </a:r>
          </a:p>
        </p:txBody>
      </p:sp>
      <p:grpSp>
        <p:nvGrpSpPr>
          <p:cNvPr id="36" name="Group 35"/>
          <p:cNvGrpSpPr/>
          <p:nvPr/>
        </p:nvGrpSpPr>
        <p:grpSpPr>
          <a:xfrm>
            <a:off x="8663965" y="3564067"/>
            <a:ext cx="1750219" cy="2490712"/>
            <a:chOff x="8684564" y="3419845"/>
            <a:chExt cx="2333625" cy="3320949"/>
          </a:xfrm>
        </p:grpSpPr>
        <p:pic>
          <p:nvPicPr>
            <p:cNvPr id="33" name="Picture 32"/>
            <p:cNvPicPr>
              <a:picLocks noChangeAspect="1"/>
            </p:cNvPicPr>
            <p:nvPr/>
          </p:nvPicPr>
          <p:blipFill>
            <a:blip r:embed="rId4"/>
            <a:stretch>
              <a:fillRect/>
            </a:stretch>
          </p:blipFill>
          <p:spPr>
            <a:xfrm>
              <a:off x="8684564" y="3419845"/>
              <a:ext cx="2333625" cy="2266950"/>
            </a:xfrm>
            <a:prstGeom prst="round2DiagRect">
              <a:avLst>
                <a:gd name="adj1" fmla="val 16667"/>
                <a:gd name="adj2" fmla="val 0"/>
              </a:avLst>
            </a:prstGeom>
            <a:ln w="88900" cap="sq">
              <a:solidFill>
                <a:srgbClr val="00B050"/>
              </a:solidFill>
              <a:miter lim="800000"/>
            </a:ln>
            <a:effectLst>
              <a:outerShdw blurRad="254000" algn="tl" rotWithShape="0">
                <a:srgbClr val="000000">
                  <a:alpha val="43000"/>
                </a:srgbClr>
              </a:outerShdw>
            </a:effectLst>
          </p:spPr>
        </p:pic>
        <p:sp>
          <p:nvSpPr>
            <p:cNvPr id="44" name="Rectangle 43"/>
            <p:cNvSpPr/>
            <p:nvPr/>
          </p:nvSpPr>
          <p:spPr>
            <a:xfrm>
              <a:off x="9108456" y="5879019"/>
              <a:ext cx="1785104" cy="861775"/>
            </a:xfrm>
            <a:prstGeom prst="rect">
              <a:avLst/>
            </a:prstGeom>
          </p:spPr>
          <p:txBody>
            <a:bodyPr wrap="none">
              <a:spAutoFit/>
            </a:bodyPr>
            <a:lstStyle/>
            <a:p>
              <a:pPr algn="ctr"/>
              <a:r>
                <a:rPr lang="ja-JP" altLang="en-US" b="1" dirty="0">
                  <a:solidFill>
                    <a:srgbClr val="00B050"/>
                  </a:solidFill>
                </a:rPr>
                <a:t>裁判所</a:t>
              </a:r>
              <a:endParaRPr lang="en-US" altLang="ja-JP" b="1" dirty="0">
                <a:solidFill>
                  <a:srgbClr val="00B050"/>
                </a:solidFill>
              </a:endParaRPr>
            </a:p>
            <a:p>
              <a:pPr algn="ctr"/>
              <a:r>
                <a:rPr lang="ja-JP" altLang="en-US" b="1" dirty="0">
                  <a:solidFill>
                    <a:srgbClr val="00B050"/>
                  </a:solidFill>
                </a:rPr>
                <a:t>（司法権）</a:t>
              </a:r>
              <a:endParaRPr lang="ja-JP" altLang="en-US" b="1" dirty="0">
                <a:solidFill>
                  <a:srgbClr val="0070C0"/>
                </a:solidFill>
              </a:endParaRPr>
            </a:p>
          </p:txBody>
        </p:sp>
      </p:grpSp>
      <p:cxnSp>
        <p:nvCxnSpPr>
          <p:cNvPr id="39" name="Elbow Connector 38"/>
          <p:cNvCxnSpPr/>
          <p:nvPr/>
        </p:nvCxnSpPr>
        <p:spPr>
          <a:xfrm>
            <a:off x="7334941" y="1979860"/>
            <a:ext cx="2204133" cy="1455782"/>
          </a:xfrm>
          <a:prstGeom prst="bentConnector3">
            <a:avLst>
              <a:gd name="adj1" fmla="val 9978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a:off x="7430557" y="1569144"/>
            <a:ext cx="2384346" cy="1941837"/>
          </a:xfrm>
          <a:prstGeom prst="bentConnector3">
            <a:avLst>
              <a:gd name="adj1" fmla="val 2934"/>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806101" y="1723686"/>
            <a:ext cx="363827" cy="1600438"/>
          </a:xfrm>
          <a:prstGeom prst="rect">
            <a:avLst/>
          </a:prstGeom>
        </p:spPr>
        <p:txBody>
          <a:bodyPr wrap="square">
            <a:spAutoFit/>
          </a:bodyPr>
          <a:lstStyle/>
          <a:p>
            <a:r>
              <a:rPr lang="ja-JP" altLang="en-US" sz="1400" b="1" dirty="0">
                <a:solidFill>
                  <a:srgbClr val="00B050"/>
                </a:solidFill>
              </a:rPr>
              <a:t>違憲立法審査権</a:t>
            </a:r>
            <a:endParaRPr lang="en-US" sz="1400" b="1" dirty="0">
              <a:solidFill>
                <a:srgbClr val="00B050"/>
              </a:solidFill>
            </a:endParaRPr>
          </a:p>
        </p:txBody>
      </p:sp>
      <p:sp>
        <p:nvSpPr>
          <p:cNvPr id="61" name="Rectangle 60"/>
          <p:cNvSpPr/>
          <p:nvPr/>
        </p:nvSpPr>
        <p:spPr>
          <a:xfrm>
            <a:off x="5069811" y="4768309"/>
            <a:ext cx="2492987" cy="523220"/>
          </a:xfrm>
          <a:prstGeom prst="rect">
            <a:avLst/>
          </a:prstGeom>
        </p:spPr>
        <p:txBody>
          <a:bodyPr wrap="square">
            <a:spAutoFit/>
          </a:bodyPr>
          <a:lstStyle/>
          <a:p>
            <a:r>
              <a:rPr lang="ja-JP" altLang="en-US" sz="1400" b="1" dirty="0">
                <a:solidFill>
                  <a:srgbClr val="00B050"/>
                </a:solidFill>
              </a:rPr>
              <a:t>命令・処分などの違憲審査権</a:t>
            </a:r>
            <a:endParaRPr lang="en-US" sz="1400" b="1" dirty="0">
              <a:solidFill>
                <a:srgbClr val="7030A0"/>
              </a:solidFill>
            </a:endParaRPr>
          </a:p>
        </p:txBody>
      </p:sp>
      <p:cxnSp>
        <p:nvCxnSpPr>
          <p:cNvPr id="62" name="Elbow Connector 61"/>
          <p:cNvCxnSpPr/>
          <p:nvPr/>
        </p:nvCxnSpPr>
        <p:spPr>
          <a:xfrm flipV="1">
            <a:off x="2948811" y="1569144"/>
            <a:ext cx="2550243" cy="1921574"/>
          </a:xfrm>
          <a:prstGeom prst="bentConnector3">
            <a:avLst>
              <a:gd name="adj1" fmla="val -1827"/>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5" idx="2"/>
          </p:cNvCxnSpPr>
          <p:nvPr/>
        </p:nvCxnSpPr>
        <p:spPr>
          <a:xfrm rot="10800000" flipV="1">
            <a:off x="3140114" y="1983847"/>
            <a:ext cx="2449583" cy="1458399"/>
          </a:xfrm>
          <a:prstGeom prst="bentConnector3">
            <a:avLst>
              <a:gd name="adj1" fmla="val 99885"/>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083226" y="1931436"/>
            <a:ext cx="551388" cy="1384995"/>
            <a:chOff x="1712722" y="1150622"/>
            <a:chExt cx="735184" cy="1846659"/>
          </a:xfrm>
        </p:grpSpPr>
        <p:sp>
          <p:nvSpPr>
            <p:cNvPr id="75" name="Rectangle 74"/>
            <p:cNvSpPr/>
            <p:nvPr/>
          </p:nvSpPr>
          <p:spPr>
            <a:xfrm>
              <a:off x="2095483" y="1150622"/>
              <a:ext cx="352423" cy="1846659"/>
            </a:xfrm>
            <a:prstGeom prst="rect">
              <a:avLst/>
            </a:prstGeom>
          </p:spPr>
          <p:txBody>
            <a:bodyPr wrap="square">
              <a:spAutoFit/>
            </a:bodyPr>
            <a:lstStyle/>
            <a:p>
              <a:r>
                <a:rPr lang="ja-JP" altLang="en-US" sz="1400" b="1" dirty="0">
                  <a:solidFill>
                    <a:srgbClr val="0070C0"/>
                  </a:solidFill>
                </a:rPr>
                <a:t>衆議院の解散</a:t>
              </a:r>
              <a:endParaRPr lang="en-US" altLang="ja-JP" sz="1400" b="1" dirty="0">
                <a:solidFill>
                  <a:srgbClr val="0070C0"/>
                </a:solidFill>
              </a:endParaRPr>
            </a:p>
          </p:txBody>
        </p:sp>
        <p:sp>
          <p:nvSpPr>
            <p:cNvPr id="78" name="Rectangle 77"/>
            <p:cNvSpPr/>
            <p:nvPr/>
          </p:nvSpPr>
          <p:spPr>
            <a:xfrm>
              <a:off x="1712722" y="1170107"/>
              <a:ext cx="382761" cy="1559400"/>
            </a:xfrm>
            <a:prstGeom prst="rect">
              <a:avLst/>
            </a:prstGeom>
          </p:spPr>
          <p:txBody>
            <a:bodyPr wrap="square">
              <a:spAutoFit/>
            </a:bodyPr>
            <a:lstStyle/>
            <a:p>
              <a:r>
                <a:rPr lang="ja-JP" altLang="en-US" sz="1400" b="1" dirty="0">
                  <a:solidFill>
                    <a:srgbClr val="0070C0"/>
                  </a:solidFill>
                </a:rPr>
                <a:t>国会の召集</a:t>
              </a:r>
              <a:endParaRPr lang="en-US" altLang="ja-JP" sz="1400" b="1" dirty="0">
                <a:solidFill>
                  <a:srgbClr val="0070C0"/>
                </a:solidFill>
              </a:endParaRPr>
            </a:p>
          </p:txBody>
        </p:sp>
      </p:grpSp>
      <p:cxnSp>
        <p:nvCxnSpPr>
          <p:cNvPr id="80" name="Straight Arrow Connector 79"/>
          <p:cNvCxnSpPr/>
          <p:nvPr/>
        </p:nvCxnSpPr>
        <p:spPr>
          <a:xfrm flipV="1">
            <a:off x="3968643" y="4286638"/>
            <a:ext cx="4600394" cy="2119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4067696" y="4619772"/>
            <a:ext cx="4596269" cy="2011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9100145" y="2197638"/>
            <a:ext cx="363827" cy="1169551"/>
          </a:xfrm>
          <a:prstGeom prst="rect">
            <a:avLst/>
          </a:prstGeom>
        </p:spPr>
        <p:txBody>
          <a:bodyPr wrap="square">
            <a:spAutoFit/>
          </a:bodyPr>
          <a:lstStyle/>
          <a:p>
            <a:r>
              <a:rPr lang="ja-JP" altLang="en-US" sz="1400" b="1" dirty="0">
                <a:solidFill>
                  <a:srgbClr val="7030A0"/>
                </a:solidFill>
              </a:rPr>
              <a:t>裁判官弾劾</a:t>
            </a:r>
            <a:endParaRPr lang="en-US" sz="1400" b="1" dirty="0">
              <a:solidFill>
                <a:srgbClr val="7030A0"/>
              </a:solidFill>
            </a:endParaRPr>
          </a:p>
        </p:txBody>
      </p:sp>
      <p:sp>
        <p:nvSpPr>
          <p:cNvPr id="88" name="Rectangle 87"/>
          <p:cNvSpPr/>
          <p:nvPr/>
        </p:nvSpPr>
        <p:spPr>
          <a:xfrm>
            <a:off x="5473903" y="3788381"/>
            <a:ext cx="1981805" cy="523220"/>
          </a:xfrm>
          <a:prstGeom prst="rect">
            <a:avLst/>
          </a:prstGeom>
        </p:spPr>
        <p:txBody>
          <a:bodyPr wrap="square">
            <a:spAutoFit/>
          </a:bodyPr>
          <a:lstStyle/>
          <a:p>
            <a:r>
              <a:rPr lang="ja-JP" altLang="en-US" sz="1400" b="1" dirty="0">
                <a:solidFill>
                  <a:srgbClr val="0070C0"/>
                </a:solidFill>
              </a:rPr>
              <a:t>最高裁判所長官の指名</a:t>
            </a:r>
            <a:endParaRPr lang="en-US" altLang="ja-JP" sz="1400" b="1" dirty="0">
              <a:solidFill>
                <a:srgbClr val="0070C0"/>
              </a:solidFill>
            </a:endParaRPr>
          </a:p>
          <a:p>
            <a:r>
              <a:rPr lang="ja-JP" altLang="en-US" sz="1400" b="1" dirty="0">
                <a:solidFill>
                  <a:srgbClr val="0070C0"/>
                </a:solidFill>
              </a:rPr>
              <a:t>裁判官の任命</a:t>
            </a:r>
            <a:endParaRPr lang="en-US" sz="1400" b="1" dirty="0">
              <a:solidFill>
                <a:srgbClr val="0070C0"/>
              </a:solidFill>
            </a:endParaRPr>
          </a:p>
        </p:txBody>
      </p:sp>
      <p:grpSp>
        <p:nvGrpSpPr>
          <p:cNvPr id="111" name="Group 110"/>
          <p:cNvGrpSpPr/>
          <p:nvPr/>
        </p:nvGrpSpPr>
        <p:grpSpPr>
          <a:xfrm>
            <a:off x="4120712" y="2118410"/>
            <a:ext cx="943929" cy="2031325"/>
            <a:chOff x="14264590" y="1804017"/>
            <a:chExt cx="1258572" cy="2708434"/>
          </a:xfrm>
        </p:grpSpPr>
        <p:grpSp>
          <p:nvGrpSpPr>
            <p:cNvPr id="90" name="Group 89"/>
            <p:cNvGrpSpPr/>
            <p:nvPr/>
          </p:nvGrpSpPr>
          <p:grpSpPr>
            <a:xfrm>
              <a:off x="14737955" y="1804017"/>
              <a:ext cx="785207" cy="2708434"/>
              <a:chOff x="4227476" y="1699608"/>
              <a:chExt cx="785207" cy="2708434"/>
            </a:xfrm>
          </p:grpSpPr>
          <p:sp>
            <p:nvSpPr>
              <p:cNvPr id="73" name="Rectangle 72"/>
              <p:cNvSpPr/>
              <p:nvPr/>
            </p:nvSpPr>
            <p:spPr>
              <a:xfrm>
                <a:off x="4626676" y="1699608"/>
                <a:ext cx="386007" cy="2708434"/>
              </a:xfrm>
              <a:prstGeom prst="rect">
                <a:avLst/>
              </a:prstGeom>
            </p:spPr>
            <p:txBody>
              <a:bodyPr wrap="square">
                <a:spAutoFit/>
              </a:bodyPr>
              <a:lstStyle/>
              <a:p>
                <a:r>
                  <a:rPr lang="ja-JP" altLang="en-US" sz="1400" b="1" dirty="0">
                    <a:solidFill>
                      <a:srgbClr val="7030A0"/>
                    </a:solidFill>
                  </a:rPr>
                  <a:t>内閣総理大臣の指名</a:t>
                </a:r>
                <a:endParaRPr lang="en-US" sz="1400" b="1" dirty="0">
                  <a:solidFill>
                    <a:srgbClr val="7030A0"/>
                  </a:solidFill>
                </a:endParaRPr>
              </a:p>
            </p:txBody>
          </p:sp>
          <p:sp>
            <p:nvSpPr>
              <p:cNvPr id="74" name="Rectangle 73"/>
              <p:cNvSpPr/>
              <p:nvPr/>
            </p:nvSpPr>
            <p:spPr>
              <a:xfrm>
                <a:off x="4227476" y="1704619"/>
                <a:ext cx="271855" cy="2133918"/>
              </a:xfrm>
              <a:prstGeom prst="rect">
                <a:avLst/>
              </a:prstGeom>
            </p:spPr>
            <p:txBody>
              <a:bodyPr wrap="square">
                <a:spAutoFit/>
              </a:bodyPr>
              <a:lstStyle/>
              <a:p>
                <a:r>
                  <a:rPr lang="ja-JP" altLang="en-US" sz="1400" b="1" dirty="0">
                    <a:solidFill>
                      <a:srgbClr val="7030A0"/>
                    </a:solidFill>
                  </a:rPr>
                  <a:t>内閣不信任決議</a:t>
                </a:r>
                <a:endParaRPr lang="en-US" altLang="ja-JP" sz="1400" b="1" dirty="0">
                  <a:solidFill>
                    <a:srgbClr val="7030A0"/>
                  </a:solidFill>
                </a:endParaRPr>
              </a:p>
            </p:txBody>
          </p:sp>
        </p:grpSp>
        <p:sp>
          <p:nvSpPr>
            <p:cNvPr id="110" name="Rectangle 109"/>
            <p:cNvSpPr/>
            <p:nvPr/>
          </p:nvSpPr>
          <p:spPr>
            <a:xfrm>
              <a:off x="14264590" y="1804017"/>
              <a:ext cx="386007" cy="1559402"/>
            </a:xfrm>
            <a:prstGeom prst="rect">
              <a:avLst/>
            </a:prstGeom>
          </p:spPr>
          <p:txBody>
            <a:bodyPr wrap="square">
              <a:spAutoFit/>
            </a:bodyPr>
            <a:lstStyle/>
            <a:p>
              <a:r>
                <a:rPr lang="ja-JP" altLang="en-US" sz="1400" b="1" dirty="0">
                  <a:solidFill>
                    <a:srgbClr val="7030A0"/>
                  </a:solidFill>
                </a:rPr>
                <a:t>国政調査権</a:t>
              </a:r>
              <a:endParaRPr lang="en-US" sz="1400" b="1" dirty="0">
                <a:solidFill>
                  <a:srgbClr val="7030A0"/>
                </a:solidFill>
              </a:endParaRPr>
            </a:p>
          </p:txBody>
        </p:sp>
      </p:grpSp>
      <p:sp>
        <p:nvSpPr>
          <p:cNvPr id="2" name="正方形/長方形 1">
            <a:extLst>
              <a:ext uri="{FF2B5EF4-FFF2-40B4-BE49-F238E27FC236}">
                <a16:creationId xmlns:a16="http://schemas.microsoft.com/office/drawing/2014/main" id="{EDB93899-3498-4B9A-A0F9-A9B9F95B8D0A}"/>
              </a:ext>
            </a:extLst>
          </p:cNvPr>
          <p:cNvSpPr/>
          <p:nvPr/>
        </p:nvSpPr>
        <p:spPr>
          <a:xfrm>
            <a:off x="4389567" y="401412"/>
            <a:ext cx="4257897" cy="369332"/>
          </a:xfrm>
          <a:prstGeom prst="rect">
            <a:avLst/>
          </a:prstGeom>
        </p:spPr>
        <p:txBody>
          <a:bodyPr wrap="none">
            <a:spAutoFit/>
          </a:bodyPr>
          <a:lstStyle/>
          <a:p>
            <a:r>
              <a:rPr lang="ja-JP" altLang="en-US" b="1" dirty="0"/>
              <a:t>日本国憲法が定める権力分立の仕組み</a:t>
            </a:r>
            <a:endParaRPr lang="en-US" altLang="ja-JP" b="1" dirty="0"/>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775" y="3490718"/>
            <a:ext cx="2045868" cy="1902522"/>
          </a:xfrm>
          <a:prstGeom prst="round2DiagRect">
            <a:avLst>
              <a:gd name="adj1" fmla="val 16667"/>
              <a:gd name="adj2" fmla="val 0"/>
            </a:avLst>
          </a:prstGeom>
          <a:ln w="88900" cap="sq">
            <a:solidFill>
              <a:srgbClr val="0070C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845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51012" y="590735"/>
            <a:ext cx="10349113" cy="6049605"/>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最高裁が審理・裁判をおこなうのは、最高裁判事の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名全員の合議体である大法廷と</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名の最高裁判事からなる小法廷である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事件の配分は最高裁判所規則によるところであるが、以下のような場合において、最高裁は大法廷で事件を取り扱わなければならない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新たな憲法判断を行う場合</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違憲判断を下す場合</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従来の憲法判例その他の判例の変更を行うとき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ちなみに、国民審査のための資料として、最高裁の判決などに、各判事の意見が表示されなければならない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多数意見⇒多数の判事が支持する結論（各自の意見を特定する必要はない）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補足意見⇒多数意見に賛成しつつ、それを補足するもの</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意見⇒多数意見の結論に賛成するが、理由をことにする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反対意見⇒多数意見に反対するものに区別される</a:t>
            </a:r>
            <a:endParaRPr lang="ja-JP" altLang="en-US" b="1" dirty="0"/>
          </a:p>
        </p:txBody>
      </p:sp>
      <p:sp>
        <p:nvSpPr>
          <p:cNvPr id="2" name="テキスト ボックス 1">
            <a:extLst>
              <a:ext uri="{FF2B5EF4-FFF2-40B4-BE49-F238E27FC236}">
                <a16:creationId xmlns:a16="http://schemas.microsoft.com/office/drawing/2014/main" id="{EF64565C-F2BC-6E3C-D26C-9189C1DB2DF4}"/>
              </a:ext>
            </a:extLst>
          </p:cNvPr>
          <p:cNvSpPr txBox="1"/>
          <p:nvPr/>
        </p:nvSpPr>
        <p:spPr>
          <a:xfrm>
            <a:off x="2505033" y="19062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上告審の仕組み</a:t>
            </a:r>
          </a:p>
        </p:txBody>
      </p:sp>
    </p:spTree>
    <p:extLst>
      <p:ext uri="{BB962C8B-B14F-4D97-AF65-F5344CB8AC3E}">
        <p14:creationId xmlns:p14="http://schemas.microsoft.com/office/powerpoint/2010/main" val="3653455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C3F97E2-ACC8-4573-B45B-1A37E029CDE3}"/>
              </a:ext>
            </a:extLst>
          </p:cNvPr>
          <p:cNvSpPr/>
          <p:nvPr/>
        </p:nvSpPr>
        <p:spPr>
          <a:xfrm>
            <a:off x="559271" y="787022"/>
            <a:ext cx="9913876" cy="512505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最高裁判所の裁判官の任命は、その任命後初めて行はれる衆議院議員総選挙の際国民の審査に付し、その後十年を経過した後初めて行はれる衆議院議員総選挙の際更に審査に付し、その後も同様とする」と定める⇒国民審査</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この制度は米国のミズーリ州など若干の州で行われている制度を模範とし、最高裁判所判事の選任に対して民主的コントロールを目指す</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憲法の趣旨を受けて国民審査法が制定されている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現行の国民審査制度について多くの問題点が指摘される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最高裁判事を罷免するために</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印を付しなければならないことになっている⇒罷免の可否について不明の者の票を罷免を可としない表に数えられる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実施には多額の費用がかかる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国民が裁判官としてふさわしいかどうかを判断することが困難である</a:t>
            </a:r>
          </a:p>
        </p:txBody>
      </p:sp>
      <p:sp>
        <p:nvSpPr>
          <p:cNvPr id="2" name="テキスト ボックス 1">
            <a:extLst>
              <a:ext uri="{FF2B5EF4-FFF2-40B4-BE49-F238E27FC236}">
                <a16:creationId xmlns:a16="http://schemas.microsoft.com/office/drawing/2014/main" id="{EC3D6C00-9516-0B25-3495-19D72A458DF5}"/>
              </a:ext>
            </a:extLst>
          </p:cNvPr>
          <p:cNvSpPr txBox="1"/>
          <p:nvPr/>
        </p:nvSpPr>
        <p:spPr>
          <a:xfrm>
            <a:off x="2469174" y="36095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国民審査の制度</a:t>
            </a:r>
          </a:p>
        </p:txBody>
      </p:sp>
    </p:spTree>
    <p:extLst>
      <p:ext uri="{BB962C8B-B14F-4D97-AF65-F5344CB8AC3E}">
        <p14:creationId xmlns:p14="http://schemas.microsoft.com/office/powerpoint/2010/main" val="32424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106" y="1392132"/>
            <a:ext cx="10319409" cy="420333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国会は、衆議院（下院）と参議院（上院）で構成されている⇒二院制・両院制</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世界的に見れば、一院制を採る国と二院制を採る国は半々である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ＧＨＱ草案は、明治憲法を一院制に改めようとしたが、最終的には二院制が採用された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二院制の国でも、様々な類型がある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下院議員は、民選的であるのに対して、上院議員の選出方法によって、①貴族型二院制、②連邦型二院制、および③公選型二院制がある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下院と上院の相互関係によって、①対等型二院制と②非対等型二院制がある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endParaRPr lang="ja-JP" altLang="en-US" sz="2000" b="1" dirty="0"/>
          </a:p>
          <a:p>
            <a:pPr marL="342900" indent="-342900" algn="just">
              <a:lnSpc>
                <a:spcPct val="150000"/>
              </a:lnSpc>
              <a:buFont typeface="Arial" panose="020B0604020202020204" pitchFamily="34" charset="0"/>
              <a:buChar char="•"/>
            </a:pPr>
            <a:endParaRPr lang="ja-JP" altLang="en-US" sz="2000" b="1" dirty="0"/>
          </a:p>
        </p:txBody>
      </p:sp>
      <p:sp>
        <p:nvSpPr>
          <p:cNvPr id="2" name="テキスト ボックス 1">
            <a:extLst>
              <a:ext uri="{FF2B5EF4-FFF2-40B4-BE49-F238E27FC236}">
                <a16:creationId xmlns:a16="http://schemas.microsoft.com/office/drawing/2014/main" id="{F444CC5E-4C5F-CDBE-5E87-48BDA76A0E73}"/>
              </a:ext>
            </a:extLst>
          </p:cNvPr>
          <p:cNvSpPr txBox="1"/>
          <p:nvPr/>
        </p:nvSpPr>
        <p:spPr>
          <a:xfrm>
            <a:off x="2254021" y="62272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国会の位置づけ</a:t>
            </a:r>
            <a:endParaRPr lang="ja-JP" altLang="en-US" sz="2000" b="1" dirty="0">
              <a:solidFill>
                <a:srgbClr val="FF0000"/>
              </a:solidFill>
            </a:endParaRPr>
          </a:p>
        </p:txBody>
      </p:sp>
    </p:spTree>
    <p:extLst>
      <p:ext uri="{BB962C8B-B14F-4D97-AF65-F5344CB8AC3E}">
        <p14:creationId xmlns:p14="http://schemas.microsoft.com/office/powerpoint/2010/main" val="32914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777481" y="907749"/>
            <a:ext cx="10150495"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憲法は、衆議院の優越が原則としている⇒日本国憲法における二院制は、非対等型に当たる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さらに、国会法によると、国会の臨時会・特別会の会期や国会の会期の延長に関わる決定ついて衆議院が優越される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ただし、非対等型といえども、参議院の力はかなり強いため、対等型に近い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14313" indent="-214313"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「ねじれ国会」が生じている場合は、法律案が「人質」になりかねない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14313" indent="-214313"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憲法改正の発議権において両院は対等である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ja-JP" altLang="en-US" b="1" dirty="0"/>
          </a:p>
          <a:p>
            <a:pPr marL="285750" indent="-285750">
              <a:buFont typeface="Arial" panose="020B0604020202020204" pitchFamily="34" charset="0"/>
              <a:buChar char="•"/>
            </a:pPr>
            <a:endParaRPr lang="en-US" b="1" dirty="0"/>
          </a:p>
        </p:txBody>
      </p:sp>
      <p:sp>
        <p:nvSpPr>
          <p:cNvPr id="3" name="テキスト ボックス 2">
            <a:extLst>
              <a:ext uri="{FF2B5EF4-FFF2-40B4-BE49-F238E27FC236}">
                <a16:creationId xmlns:a16="http://schemas.microsoft.com/office/drawing/2014/main" id="{2885CAB2-478A-C6FB-01BB-6C09D608CB2A}"/>
              </a:ext>
            </a:extLst>
          </p:cNvPr>
          <p:cNvSpPr txBox="1"/>
          <p:nvPr/>
        </p:nvSpPr>
        <p:spPr>
          <a:xfrm>
            <a:off x="2119550" y="326889"/>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日本の二院制</a:t>
            </a:r>
            <a:endParaRPr lang="ja-JP" altLang="en-US" sz="2000" b="1" dirty="0">
              <a:solidFill>
                <a:srgbClr val="FF0000"/>
              </a:solidFill>
            </a:endParaRPr>
          </a:p>
        </p:txBody>
      </p:sp>
    </p:spTree>
    <p:extLst>
      <p:ext uri="{BB962C8B-B14F-4D97-AF65-F5344CB8AC3E}">
        <p14:creationId xmlns:p14="http://schemas.microsoft.com/office/powerpoint/2010/main" val="216580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980649339"/>
              </p:ext>
            </p:extLst>
          </p:nvPr>
        </p:nvGraphicFramePr>
        <p:xfrm>
          <a:off x="1557326" y="2148095"/>
          <a:ext cx="7917874" cy="2000250"/>
        </p:xfrm>
        <a:graphic>
          <a:graphicData uri="http://schemas.openxmlformats.org/drawingml/2006/table">
            <a:tbl>
              <a:tblPr firstRow="1" bandRow="1">
                <a:tableStyleId>{073A0DAA-6AF3-43AB-8588-CEC1D06C72B9}</a:tableStyleId>
              </a:tblPr>
              <a:tblGrid>
                <a:gridCol w="1564804">
                  <a:extLst>
                    <a:ext uri="{9D8B030D-6E8A-4147-A177-3AD203B41FA5}">
                      <a16:colId xmlns:a16="http://schemas.microsoft.com/office/drawing/2014/main" val="20000"/>
                    </a:ext>
                  </a:extLst>
                </a:gridCol>
                <a:gridCol w="2678615">
                  <a:extLst>
                    <a:ext uri="{9D8B030D-6E8A-4147-A177-3AD203B41FA5}">
                      <a16:colId xmlns:a16="http://schemas.microsoft.com/office/drawing/2014/main" val="20001"/>
                    </a:ext>
                  </a:extLst>
                </a:gridCol>
                <a:gridCol w="777769">
                  <a:extLst>
                    <a:ext uri="{9D8B030D-6E8A-4147-A177-3AD203B41FA5}">
                      <a16:colId xmlns:a16="http://schemas.microsoft.com/office/drawing/2014/main" val="20002"/>
                    </a:ext>
                  </a:extLst>
                </a:gridCol>
                <a:gridCol w="1036713">
                  <a:extLst>
                    <a:ext uri="{9D8B030D-6E8A-4147-A177-3AD203B41FA5}">
                      <a16:colId xmlns:a16="http://schemas.microsoft.com/office/drawing/2014/main" val="20003"/>
                    </a:ext>
                  </a:extLst>
                </a:gridCol>
                <a:gridCol w="1859973">
                  <a:extLst>
                    <a:ext uri="{9D8B030D-6E8A-4147-A177-3AD203B41FA5}">
                      <a16:colId xmlns:a16="http://schemas.microsoft.com/office/drawing/2014/main" val="20004"/>
                    </a:ext>
                  </a:extLst>
                </a:gridCol>
              </a:tblGrid>
              <a:tr h="278130">
                <a:tc>
                  <a:txBody>
                    <a:bodyPr/>
                    <a:lstStyle/>
                    <a:p>
                      <a:pPr algn="ctr"/>
                      <a:endParaRPr lang="en-US" sz="1400" b="1" dirty="0"/>
                    </a:p>
                  </a:txBody>
                  <a:tcPr marL="68580" marR="68580" marT="34290" marB="34290"/>
                </a:tc>
                <a:tc>
                  <a:txBody>
                    <a:bodyPr/>
                    <a:lstStyle/>
                    <a:p>
                      <a:pPr algn="ctr"/>
                      <a:r>
                        <a:rPr lang="ja-JP" altLang="en-US" sz="1400" dirty="0"/>
                        <a:t>法律案</a:t>
                      </a:r>
                      <a:endParaRPr lang="en-US" sz="1400" b="1" dirty="0"/>
                    </a:p>
                  </a:txBody>
                  <a:tcPr marL="68580" marR="68580" marT="34290" marB="34290"/>
                </a:tc>
                <a:tc>
                  <a:txBody>
                    <a:bodyPr/>
                    <a:lstStyle/>
                    <a:p>
                      <a:pPr algn="ctr"/>
                      <a:r>
                        <a:rPr lang="ja-JP" altLang="en-US" sz="1400" dirty="0"/>
                        <a:t>予算案</a:t>
                      </a:r>
                      <a:endParaRPr lang="en-US" sz="1400" b="1" dirty="0"/>
                    </a:p>
                  </a:txBody>
                  <a:tcPr marL="68580" marR="68580" marT="34290" marB="34290"/>
                </a:tc>
                <a:tc>
                  <a:txBody>
                    <a:bodyPr/>
                    <a:lstStyle/>
                    <a:p>
                      <a:pPr algn="ctr"/>
                      <a:r>
                        <a:rPr lang="ja-JP" altLang="en-US" sz="1400" dirty="0"/>
                        <a:t>条約</a:t>
                      </a:r>
                      <a:endParaRPr lang="en-US" sz="1400" b="1" dirty="0"/>
                    </a:p>
                  </a:txBody>
                  <a:tcPr marL="68580" marR="68580" marT="34290" marB="34290"/>
                </a:tc>
                <a:tc>
                  <a:txBody>
                    <a:bodyPr/>
                    <a:lstStyle/>
                    <a:p>
                      <a:pPr algn="ctr"/>
                      <a:r>
                        <a:rPr lang="ja-JP" altLang="en-US" sz="1400" dirty="0"/>
                        <a:t>内閣総理大臣の指名</a:t>
                      </a:r>
                      <a:endParaRPr lang="en-US" sz="1400" b="1" dirty="0"/>
                    </a:p>
                  </a:txBody>
                  <a:tcPr marL="68580" marR="68580" marT="34290" marB="34290"/>
                </a:tc>
                <a:extLst>
                  <a:ext uri="{0D108BD9-81ED-4DB2-BD59-A6C34878D82A}">
                    <a16:rowId xmlns:a16="http://schemas.microsoft.com/office/drawing/2014/main" val="10000"/>
                  </a:ext>
                </a:extLst>
              </a:tr>
              <a:tr h="480060">
                <a:tc>
                  <a:txBody>
                    <a:bodyPr/>
                    <a:lstStyle/>
                    <a:p>
                      <a:pPr algn="ctr"/>
                      <a:r>
                        <a:rPr lang="ja-JP" altLang="en-US" sz="1200" b="1" dirty="0"/>
                        <a:t>みなし否決や自然成立までの日数</a:t>
                      </a:r>
                      <a:endParaRPr lang="en-US" sz="1200" b="1" dirty="0"/>
                    </a:p>
                  </a:txBody>
                  <a:tcPr marL="68580" marR="68580" marT="34290" marB="34290"/>
                </a:tc>
                <a:tc>
                  <a:txBody>
                    <a:bodyPr/>
                    <a:lstStyle/>
                    <a:p>
                      <a:pPr algn="ctr"/>
                      <a:r>
                        <a:rPr lang="en-US" altLang="ja-JP" sz="1200" b="1" dirty="0"/>
                        <a:t>60</a:t>
                      </a:r>
                      <a:r>
                        <a:rPr lang="ja-JP" altLang="en-US" sz="1200" b="1" dirty="0"/>
                        <a:t>日</a:t>
                      </a:r>
                      <a:endParaRPr lang="en-US" sz="1200" b="1" dirty="0"/>
                    </a:p>
                  </a:txBody>
                  <a:tcPr marL="68580" marR="68580" marT="34290" marB="34290"/>
                </a:tc>
                <a:tc gridSpan="2">
                  <a:txBody>
                    <a:bodyPr/>
                    <a:lstStyle/>
                    <a:p>
                      <a:pPr algn="ctr"/>
                      <a:r>
                        <a:rPr lang="en-US" altLang="ja-JP" sz="1200" b="1" dirty="0"/>
                        <a:t>30</a:t>
                      </a:r>
                      <a:r>
                        <a:rPr lang="ja-JP" altLang="en-US" sz="1200" b="1" dirty="0"/>
                        <a:t>日</a:t>
                      </a:r>
                      <a:endParaRPr lang="en-US" sz="1200" b="1" dirty="0"/>
                    </a:p>
                  </a:txBody>
                  <a:tcPr marL="68580" marR="68580" marT="34290" marB="34290"/>
                </a:tc>
                <a:tc hMerge="1">
                  <a:txBody>
                    <a:bodyPr/>
                    <a:lstStyle/>
                    <a:p>
                      <a:endParaRPr lang="en-US" dirty="0"/>
                    </a:p>
                  </a:txBody>
                  <a:tcPr/>
                </a:tc>
                <a:tc>
                  <a:txBody>
                    <a:bodyPr/>
                    <a:lstStyle/>
                    <a:p>
                      <a:pPr algn="ctr"/>
                      <a:r>
                        <a:rPr lang="en-US" altLang="ja-JP" sz="1200" b="1" dirty="0"/>
                        <a:t>10</a:t>
                      </a:r>
                      <a:r>
                        <a:rPr lang="ja-JP" altLang="en-US" sz="1200" b="1" dirty="0"/>
                        <a:t>日</a:t>
                      </a:r>
                      <a:endParaRPr lang="en-US" sz="1200" b="1" dirty="0"/>
                    </a:p>
                  </a:txBody>
                  <a:tcPr marL="68580" marR="68580" marT="34290" marB="34290"/>
                </a:tc>
                <a:extLst>
                  <a:ext uri="{0D108BD9-81ED-4DB2-BD59-A6C34878D82A}">
                    <a16:rowId xmlns:a16="http://schemas.microsoft.com/office/drawing/2014/main" val="10001"/>
                  </a:ext>
                </a:extLst>
              </a:tr>
              <a:tr h="480060">
                <a:tc>
                  <a:txBody>
                    <a:bodyPr/>
                    <a:lstStyle/>
                    <a:p>
                      <a:pPr algn="ctr"/>
                      <a:r>
                        <a:rPr lang="ja-JP" altLang="en-US" sz="1200" b="1" dirty="0"/>
                        <a:t>効果</a:t>
                      </a:r>
                      <a:endParaRPr lang="en-US" sz="1200" b="1" dirty="0"/>
                    </a:p>
                  </a:txBody>
                  <a:tcPr marL="68580" marR="68580" marT="34290" marB="34290"/>
                </a:tc>
                <a:tc>
                  <a:txBody>
                    <a:bodyPr/>
                    <a:lstStyle/>
                    <a:p>
                      <a:pPr algn="ctr"/>
                      <a:r>
                        <a:rPr lang="ja-JP" altLang="en-US" sz="1200" b="1" dirty="0"/>
                        <a:t>参議院によって否決されたとみなすことができる</a:t>
                      </a:r>
                      <a:endParaRPr lang="en-US" sz="1200" b="1" dirty="0"/>
                    </a:p>
                  </a:txBody>
                  <a:tcPr marL="68580" marR="68580" marT="34290" marB="34290"/>
                </a:tc>
                <a:tc gridSpan="3">
                  <a:txBody>
                    <a:bodyPr/>
                    <a:lstStyle/>
                    <a:p>
                      <a:pPr algn="ctr"/>
                      <a:r>
                        <a:rPr lang="ja-JP" altLang="en-US" sz="1200" b="1" dirty="0"/>
                        <a:t>衆議院の決議が国会の決議となる</a:t>
                      </a:r>
                      <a:endParaRPr lang="en-US" sz="1200" b="1" dirty="0"/>
                    </a:p>
                  </a:txBody>
                  <a:tcPr marL="68580" marR="68580" marT="34290" marB="3429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r h="480060">
                <a:tc>
                  <a:txBody>
                    <a:bodyPr/>
                    <a:lstStyle/>
                    <a:p>
                      <a:pPr algn="ctr"/>
                      <a:r>
                        <a:rPr lang="ja-JP" altLang="en-US" sz="1200" b="1" dirty="0"/>
                        <a:t>衆議院の再決議</a:t>
                      </a:r>
                      <a:endParaRPr lang="en-US" sz="1200" b="1" dirty="0"/>
                    </a:p>
                  </a:txBody>
                  <a:tcPr marL="68580" marR="68580" marT="34290" marB="34290"/>
                </a:tc>
                <a:tc>
                  <a:txBody>
                    <a:bodyPr/>
                    <a:lstStyle/>
                    <a:p>
                      <a:pPr algn="ctr"/>
                      <a:r>
                        <a:rPr lang="ja-JP" altLang="en-US" sz="1200" b="1" dirty="0"/>
                        <a:t>出席議員の</a:t>
                      </a:r>
                      <a:r>
                        <a:rPr lang="en-US" altLang="ja-JP" sz="1200" b="1" dirty="0"/>
                        <a:t>3</a:t>
                      </a:r>
                      <a:r>
                        <a:rPr lang="ja-JP" altLang="en-US" sz="1200" b="1" dirty="0"/>
                        <a:t>分の</a:t>
                      </a:r>
                      <a:r>
                        <a:rPr lang="en-US" altLang="ja-JP" sz="1200" b="1" dirty="0"/>
                        <a:t>2</a:t>
                      </a:r>
                      <a:r>
                        <a:rPr lang="ja-JP" altLang="en-US" sz="1200" b="1" dirty="0"/>
                        <a:t>以上でできる</a:t>
                      </a:r>
                      <a:endParaRPr lang="en-US" sz="1200" b="1" dirty="0"/>
                    </a:p>
                  </a:txBody>
                  <a:tcPr marL="68580" marR="68580" marT="34290" marB="34290"/>
                </a:tc>
                <a:tc gridSpan="3">
                  <a:txBody>
                    <a:bodyPr/>
                    <a:lstStyle/>
                    <a:p>
                      <a:pPr algn="ctr"/>
                      <a:r>
                        <a:rPr lang="ja-JP" altLang="en-US" sz="1200" b="1" dirty="0"/>
                        <a:t>不要</a:t>
                      </a:r>
                      <a:endParaRPr lang="en-US" sz="1200" b="1" dirty="0"/>
                    </a:p>
                  </a:txBody>
                  <a:tcPr marL="68580" marR="68580" marT="34290" marB="3429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3"/>
                  </a:ext>
                </a:extLst>
              </a:tr>
              <a:tr h="278130">
                <a:tc>
                  <a:txBody>
                    <a:bodyPr/>
                    <a:lstStyle/>
                    <a:p>
                      <a:pPr algn="ctr"/>
                      <a:r>
                        <a:rPr lang="ja-JP" altLang="en-US" sz="1200" b="1" dirty="0"/>
                        <a:t>両院協議会</a:t>
                      </a:r>
                      <a:endParaRPr lang="en-US" sz="1200" b="1" dirty="0"/>
                    </a:p>
                  </a:txBody>
                  <a:tcPr marL="68580" marR="68580" marT="34290" marB="34290"/>
                </a:tc>
                <a:tc>
                  <a:txBody>
                    <a:bodyPr/>
                    <a:lstStyle/>
                    <a:p>
                      <a:pPr algn="ctr"/>
                      <a:r>
                        <a:rPr lang="ja-JP" altLang="en-US" sz="1200" b="1" dirty="0"/>
                        <a:t>任意的</a:t>
                      </a:r>
                      <a:endParaRPr lang="en-US" sz="1200" b="1" dirty="0"/>
                    </a:p>
                  </a:txBody>
                  <a:tcPr marL="68580" marR="68580" marT="34290" marB="34290"/>
                </a:tc>
                <a:tc gridSpan="3">
                  <a:txBody>
                    <a:bodyPr/>
                    <a:lstStyle/>
                    <a:p>
                      <a:pPr algn="ctr"/>
                      <a:r>
                        <a:rPr lang="ja-JP" altLang="en-US" sz="1200" b="1" dirty="0"/>
                        <a:t>必要</a:t>
                      </a:r>
                      <a:endParaRPr lang="en-US" sz="1200" b="1" dirty="0"/>
                    </a:p>
                  </a:txBody>
                  <a:tcPr marL="68580" marR="68580" marT="34290" marB="3429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3" name="テキスト ボックス 2">
            <a:extLst>
              <a:ext uri="{FF2B5EF4-FFF2-40B4-BE49-F238E27FC236}">
                <a16:creationId xmlns:a16="http://schemas.microsoft.com/office/drawing/2014/main" id="{2885CAB2-478A-C6FB-01BB-6C09D608CB2A}"/>
              </a:ext>
            </a:extLst>
          </p:cNvPr>
          <p:cNvSpPr txBox="1"/>
          <p:nvPr/>
        </p:nvSpPr>
        <p:spPr>
          <a:xfrm>
            <a:off x="1949220" y="90063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衆参の相互関係</a:t>
            </a:r>
            <a:endParaRPr lang="ja-JP" altLang="en-US" sz="2000" b="1" dirty="0">
              <a:solidFill>
                <a:srgbClr val="FF0000"/>
              </a:solidFill>
            </a:endParaRPr>
          </a:p>
        </p:txBody>
      </p:sp>
    </p:spTree>
    <p:extLst>
      <p:ext uri="{BB962C8B-B14F-4D97-AF65-F5344CB8AC3E}">
        <p14:creationId xmlns:p14="http://schemas.microsoft.com/office/powerpoint/2010/main" val="260062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1518157" y="1158308"/>
            <a:ext cx="8253372" cy="5147563"/>
          </a:xfrm>
          <a:prstGeom prst="rect">
            <a:avLst/>
          </a:prstGeom>
          <a:ln>
            <a:solidFill>
              <a:schemeClr val="bg1"/>
            </a:solidFill>
          </a:ln>
        </p:spPr>
        <p:txBody>
          <a:bodyPr wrap="square">
            <a:spAutoFit/>
          </a:bodyPr>
          <a:lstStyle/>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国会としての権限</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57175" indent="-257175">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憲法改正の発議（憲</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57175" indent="-257175">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法律の制定（憲</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57175" indent="-257175">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予算案の議決（憲</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条、憲</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57175" indent="-257175">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条約の承認（憲</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号）</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57175" indent="-257175">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内閣総理大臣の指名（憲法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57175" indent="-257175">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弾劾裁判所の設置（憲法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各院の独立を担保するために各議員に認められる権限</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各院の自律に関わる権限</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国政調査権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57175" indent="-257175">
              <a:lnSpc>
                <a:spcPct val="150000"/>
              </a:lnSpc>
              <a:buFont typeface="+mj-lt"/>
              <a:buAutoNum type="arabicPeriod"/>
            </a:pPr>
            <a:endParaRPr lang="en-US" sz="2100" b="1" dirty="0"/>
          </a:p>
        </p:txBody>
      </p:sp>
      <p:sp>
        <p:nvSpPr>
          <p:cNvPr id="2" name="テキスト ボックス 1">
            <a:extLst>
              <a:ext uri="{FF2B5EF4-FFF2-40B4-BE49-F238E27FC236}">
                <a16:creationId xmlns:a16="http://schemas.microsoft.com/office/drawing/2014/main" id="{0CBBB606-2D5D-4C02-784B-1B650DFA99C5}"/>
              </a:ext>
            </a:extLst>
          </p:cNvPr>
          <p:cNvSpPr txBox="1"/>
          <p:nvPr/>
        </p:nvSpPr>
        <p:spPr>
          <a:xfrm>
            <a:off x="2173339" y="34438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国会および各院の権限</a:t>
            </a:r>
            <a:endParaRPr lang="ja-JP" altLang="en-US" sz="2000" b="1" dirty="0">
              <a:solidFill>
                <a:srgbClr val="FF0000"/>
              </a:solidFill>
            </a:endParaRPr>
          </a:p>
        </p:txBody>
      </p:sp>
    </p:spTree>
    <p:extLst>
      <p:ext uri="{BB962C8B-B14F-4D97-AF65-F5344CB8AC3E}">
        <p14:creationId xmlns:p14="http://schemas.microsoft.com/office/powerpoint/2010/main" val="5752546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44125" y="3456596"/>
            <a:ext cx="1146468" cy="323165"/>
          </a:xfrm>
          <a:prstGeom prst="rect">
            <a:avLst/>
          </a:prstGeom>
        </p:spPr>
        <p:txBody>
          <a:bodyPr wrap="none">
            <a:spAutoFit/>
          </a:bodyPr>
          <a:lstStyle/>
          <a:p>
            <a:r>
              <a:rPr lang="ja-JP" altLang="en-US" sz="1500" b="1" dirty="0">
                <a:solidFill>
                  <a:schemeClr val="accent6"/>
                </a:solidFill>
              </a:rPr>
              <a:t>議員発議案</a:t>
            </a:r>
            <a:endParaRPr lang="en-US" sz="1500" b="1" dirty="0">
              <a:solidFill>
                <a:schemeClr val="accent6"/>
              </a:solidFill>
            </a:endParaRPr>
          </a:p>
        </p:txBody>
      </p:sp>
      <p:sp>
        <p:nvSpPr>
          <p:cNvPr id="33" name="Rectangle 32"/>
          <p:cNvSpPr/>
          <p:nvPr/>
        </p:nvSpPr>
        <p:spPr>
          <a:xfrm>
            <a:off x="8035120" y="3339418"/>
            <a:ext cx="1146468" cy="323165"/>
          </a:xfrm>
          <a:prstGeom prst="rect">
            <a:avLst/>
          </a:prstGeom>
        </p:spPr>
        <p:txBody>
          <a:bodyPr wrap="none">
            <a:spAutoFit/>
          </a:bodyPr>
          <a:lstStyle/>
          <a:p>
            <a:r>
              <a:rPr lang="ja-JP" altLang="en-US" sz="1500" b="1" dirty="0">
                <a:solidFill>
                  <a:srgbClr val="FF0000"/>
                </a:solidFill>
              </a:rPr>
              <a:t>内閣提出案</a:t>
            </a:r>
            <a:endParaRPr lang="en-US" sz="1500" b="1" dirty="0">
              <a:solidFill>
                <a:srgbClr val="FF0000"/>
              </a:solidFill>
            </a:endParaRPr>
          </a:p>
        </p:txBody>
      </p:sp>
      <p:grpSp>
        <p:nvGrpSpPr>
          <p:cNvPr id="118" name="Group 117"/>
          <p:cNvGrpSpPr/>
          <p:nvPr/>
        </p:nvGrpSpPr>
        <p:grpSpPr>
          <a:xfrm>
            <a:off x="1935940" y="1654900"/>
            <a:ext cx="3689505" cy="1389966"/>
            <a:chOff x="966069" y="1385099"/>
            <a:chExt cx="4091732" cy="1853288"/>
          </a:xfrm>
        </p:grpSpPr>
        <p:sp>
          <p:nvSpPr>
            <p:cNvPr id="114" name="Rectangle 113"/>
            <p:cNvSpPr/>
            <p:nvPr/>
          </p:nvSpPr>
          <p:spPr>
            <a:xfrm>
              <a:off x="1468412" y="1385100"/>
              <a:ext cx="3589389" cy="185328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214313" indent="-214313" algn="just">
                <a:lnSpc>
                  <a:spcPct val="150000"/>
                </a:lnSpc>
                <a:buFont typeface="Arial" panose="020B0604020202020204" pitchFamily="34" charset="0"/>
                <a:buChar char="•"/>
              </a:pPr>
              <a:r>
                <a:rPr lang="ja-JP" altLang="en-US" sz="1200" b="1" dirty="0">
                  <a:solidFill>
                    <a:schemeClr val="tx1"/>
                  </a:solidFill>
                </a:rPr>
                <a:t>衆議院では</a:t>
              </a:r>
              <a:r>
                <a:rPr lang="en-US" altLang="ja-JP" sz="1200" b="1" dirty="0">
                  <a:solidFill>
                    <a:schemeClr val="tx1"/>
                  </a:solidFill>
                </a:rPr>
                <a:t>20</a:t>
              </a:r>
              <a:r>
                <a:rPr lang="ja-JP" altLang="en-US" sz="1200" b="1" dirty="0">
                  <a:solidFill>
                    <a:schemeClr val="tx1"/>
                  </a:solidFill>
                </a:rPr>
                <a:t>以上、参議院では</a:t>
              </a:r>
              <a:r>
                <a:rPr lang="en-US" altLang="ja-JP" sz="1200" b="1" dirty="0">
                  <a:solidFill>
                    <a:schemeClr val="tx1"/>
                  </a:solidFill>
                </a:rPr>
                <a:t>10</a:t>
              </a:r>
              <a:r>
                <a:rPr lang="ja-JP" altLang="en-US" sz="1200" b="1" dirty="0">
                  <a:solidFill>
                    <a:schemeClr val="tx1"/>
                  </a:solidFill>
                </a:rPr>
                <a:t>人以上の賛成が必要でる</a:t>
              </a:r>
              <a:endParaRPr lang="en-US" altLang="ja-JP" sz="1200" b="1" dirty="0">
                <a:solidFill>
                  <a:schemeClr val="tx1"/>
                </a:solidFill>
              </a:endParaRPr>
            </a:p>
            <a:p>
              <a:pPr marL="214313" indent="-214313" algn="just">
                <a:lnSpc>
                  <a:spcPct val="150000"/>
                </a:lnSpc>
                <a:buFont typeface="Arial" panose="020B0604020202020204" pitchFamily="34" charset="0"/>
                <a:buChar char="•"/>
              </a:pPr>
              <a:r>
                <a:rPr lang="ja-JP" altLang="en-US" sz="1200" b="1" dirty="0">
                  <a:solidFill>
                    <a:schemeClr val="tx1"/>
                  </a:solidFill>
                </a:rPr>
                <a:t>ただし、予算を伴う場合には、それぞれ</a:t>
              </a:r>
              <a:r>
                <a:rPr lang="en-US" altLang="ja-JP" sz="1200" b="1" dirty="0">
                  <a:solidFill>
                    <a:schemeClr val="tx1"/>
                  </a:solidFill>
                </a:rPr>
                <a:t>50</a:t>
              </a:r>
              <a:r>
                <a:rPr lang="ja-JP" altLang="en-US" sz="1200" b="1" dirty="0">
                  <a:solidFill>
                    <a:schemeClr val="tx1"/>
                  </a:solidFill>
                </a:rPr>
                <a:t>人以上、</a:t>
              </a:r>
              <a:r>
                <a:rPr lang="en-US" altLang="ja-JP" sz="1200" b="1" dirty="0">
                  <a:solidFill>
                    <a:schemeClr val="tx1"/>
                  </a:solidFill>
                </a:rPr>
                <a:t>20</a:t>
              </a:r>
              <a:r>
                <a:rPr lang="ja-JP" altLang="en-US" sz="1200" b="1" dirty="0">
                  <a:solidFill>
                    <a:schemeClr val="tx1"/>
                  </a:solidFill>
                </a:rPr>
                <a:t>人以上の賛成が必要である</a:t>
              </a:r>
              <a:endParaRPr lang="en-US" sz="1200" dirty="0">
                <a:solidFill>
                  <a:schemeClr val="tx1"/>
                </a:solidFill>
              </a:endParaRPr>
            </a:p>
          </p:txBody>
        </p:sp>
        <p:sp>
          <p:nvSpPr>
            <p:cNvPr id="116" name="Rectangle 115"/>
            <p:cNvSpPr/>
            <p:nvPr/>
          </p:nvSpPr>
          <p:spPr>
            <a:xfrm>
              <a:off x="966069" y="1385099"/>
              <a:ext cx="498763" cy="185328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t>議員</a:t>
              </a:r>
              <a:endParaRPr lang="en-US" sz="2400" b="1" dirty="0"/>
            </a:p>
          </p:txBody>
        </p:sp>
      </p:grpSp>
      <p:grpSp>
        <p:nvGrpSpPr>
          <p:cNvPr id="120" name="Group 119"/>
          <p:cNvGrpSpPr/>
          <p:nvPr/>
        </p:nvGrpSpPr>
        <p:grpSpPr>
          <a:xfrm>
            <a:off x="6686952" y="1654900"/>
            <a:ext cx="3737451" cy="1382426"/>
            <a:chOff x="15504552" y="3114003"/>
            <a:chExt cx="4891942" cy="1843235"/>
          </a:xfrm>
        </p:grpSpPr>
        <p:sp>
          <p:nvSpPr>
            <p:cNvPr id="117" name="Rectangle 116"/>
            <p:cNvSpPr/>
            <p:nvPr/>
          </p:nvSpPr>
          <p:spPr>
            <a:xfrm>
              <a:off x="15504552" y="3114003"/>
              <a:ext cx="4319697" cy="1842434"/>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214313" indent="-214313" algn="just">
                <a:lnSpc>
                  <a:spcPct val="150000"/>
                </a:lnSpc>
                <a:buFont typeface="Arial" panose="020B0604020202020204" pitchFamily="34" charset="0"/>
                <a:buChar char="•"/>
              </a:pPr>
              <a:r>
                <a:rPr lang="ja-JP" altLang="en-US" sz="1200" b="1" dirty="0">
                  <a:solidFill>
                    <a:schemeClr val="tx1"/>
                  </a:solidFill>
                </a:rPr>
                <a:t>各省庁で立案され、閣議で決定されてから総理大臣が提出する</a:t>
              </a:r>
              <a:endParaRPr lang="en-US" altLang="ja-JP" sz="1200" b="1" dirty="0">
                <a:solidFill>
                  <a:schemeClr val="tx1"/>
                </a:solidFill>
              </a:endParaRPr>
            </a:p>
            <a:p>
              <a:pPr marL="214313" indent="-214313" algn="just">
                <a:lnSpc>
                  <a:spcPct val="150000"/>
                </a:lnSpc>
                <a:buFont typeface="Arial" panose="020B0604020202020204" pitchFamily="34" charset="0"/>
                <a:buChar char="•"/>
              </a:pPr>
              <a:r>
                <a:rPr lang="ja-JP" altLang="en-US" sz="1200" b="1" dirty="0">
                  <a:solidFill>
                    <a:schemeClr val="tx1"/>
                  </a:solidFill>
                </a:rPr>
                <a:t>ただし、与党の了承を受ける</a:t>
              </a:r>
              <a:endParaRPr lang="en-US" altLang="ja-JP" sz="1200" b="1" dirty="0">
                <a:solidFill>
                  <a:schemeClr val="tx1"/>
                </a:solidFill>
              </a:endParaRPr>
            </a:p>
            <a:p>
              <a:pPr marL="214313" indent="-214313" algn="just">
                <a:lnSpc>
                  <a:spcPct val="150000"/>
                </a:lnSpc>
                <a:buFont typeface="Arial" panose="020B0604020202020204" pitchFamily="34" charset="0"/>
                <a:buChar char="•"/>
              </a:pPr>
              <a:r>
                <a:rPr lang="ja-JP" altLang="en-US" sz="1200" b="1" dirty="0">
                  <a:solidFill>
                    <a:schemeClr val="tx1"/>
                  </a:solidFill>
                </a:rPr>
                <a:t>毎年、</a:t>
              </a:r>
              <a:r>
                <a:rPr lang="en-US" altLang="ja-JP" sz="1200" b="1" dirty="0">
                  <a:solidFill>
                    <a:schemeClr val="tx1"/>
                  </a:solidFill>
                </a:rPr>
                <a:t>7</a:t>
              </a:r>
              <a:r>
                <a:rPr lang="ja-JP" altLang="en-US" sz="1200" b="1" dirty="0">
                  <a:solidFill>
                    <a:schemeClr val="tx1"/>
                  </a:solidFill>
                </a:rPr>
                <a:t>割以上の法律案を占める</a:t>
              </a:r>
              <a:endParaRPr lang="en-US" sz="1200" dirty="0">
                <a:solidFill>
                  <a:schemeClr val="tx1"/>
                </a:solidFill>
              </a:endParaRPr>
            </a:p>
          </p:txBody>
        </p:sp>
        <p:sp>
          <p:nvSpPr>
            <p:cNvPr id="119" name="Rectangle 118"/>
            <p:cNvSpPr/>
            <p:nvPr/>
          </p:nvSpPr>
          <p:spPr>
            <a:xfrm>
              <a:off x="19795753" y="3121621"/>
              <a:ext cx="600741" cy="1835617"/>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t>内閣</a:t>
              </a:r>
              <a:endParaRPr lang="en-US" sz="2400" b="1" dirty="0"/>
            </a:p>
          </p:txBody>
        </p:sp>
      </p:grpSp>
      <p:grpSp>
        <p:nvGrpSpPr>
          <p:cNvPr id="122" name="Group 121"/>
          <p:cNvGrpSpPr/>
          <p:nvPr/>
        </p:nvGrpSpPr>
        <p:grpSpPr>
          <a:xfrm>
            <a:off x="4007173" y="4145321"/>
            <a:ext cx="4681117" cy="1327032"/>
            <a:chOff x="3621367" y="4084838"/>
            <a:chExt cx="5801541" cy="1600679"/>
          </a:xfrm>
        </p:grpSpPr>
        <p:sp>
          <p:nvSpPr>
            <p:cNvPr id="78" name="Rectangle 77"/>
            <p:cNvSpPr/>
            <p:nvPr/>
          </p:nvSpPr>
          <p:spPr>
            <a:xfrm>
              <a:off x="3621369" y="4603653"/>
              <a:ext cx="5801539" cy="1081864"/>
            </a:xfrm>
            <a:prstGeom prst="rect">
              <a:avLst/>
            </a:prstGeom>
            <a:solidFill>
              <a:schemeClr val="bg1"/>
            </a:solidFill>
            <a:ln w="38100">
              <a:solidFill>
                <a:srgbClr val="0070C0"/>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marL="214313" indent="-214313">
                <a:lnSpc>
                  <a:spcPct val="150000"/>
                </a:lnSpc>
                <a:buFont typeface="Arial" panose="020B0604020202020204" pitchFamily="34" charset="0"/>
                <a:buChar char="•"/>
              </a:pPr>
              <a:r>
                <a:rPr lang="ja-JP" altLang="en-US" sz="1200" b="1" dirty="0">
                  <a:solidFill>
                    <a:schemeClr val="tx1"/>
                  </a:solidFill>
                </a:rPr>
                <a:t>内閣が法律案を提出する場合、衆議院に提出することも、参議院に提出することも可能である</a:t>
              </a:r>
              <a:endParaRPr lang="en-US" altLang="ja-JP" sz="1200" b="1" dirty="0">
                <a:solidFill>
                  <a:schemeClr val="tx1"/>
                </a:solidFill>
              </a:endParaRPr>
            </a:p>
            <a:p>
              <a:pPr marL="214313" indent="-214313">
                <a:lnSpc>
                  <a:spcPct val="150000"/>
                </a:lnSpc>
                <a:buFont typeface="Arial" panose="020B0604020202020204" pitchFamily="34" charset="0"/>
                <a:buChar char="•"/>
              </a:pPr>
              <a:r>
                <a:rPr lang="ja-JP" altLang="en-US" sz="1200" b="1" dirty="0">
                  <a:solidFill>
                    <a:schemeClr val="tx1"/>
                  </a:solidFill>
                </a:rPr>
                <a:t>予算案が必ず衆議院に提出されなければならない</a:t>
              </a:r>
              <a:endParaRPr lang="en-US" sz="1400" b="1" dirty="0">
                <a:solidFill>
                  <a:schemeClr val="tx1"/>
                </a:solidFill>
              </a:endParaRPr>
            </a:p>
          </p:txBody>
        </p:sp>
        <p:sp>
          <p:nvSpPr>
            <p:cNvPr id="121" name="Rectangle 120"/>
            <p:cNvSpPr/>
            <p:nvPr/>
          </p:nvSpPr>
          <p:spPr>
            <a:xfrm>
              <a:off x="3621367" y="4084838"/>
              <a:ext cx="5801539" cy="556865"/>
            </a:xfrm>
            <a:prstGeom prst="rect">
              <a:avLst/>
            </a:prstGeom>
            <a:solidFill>
              <a:schemeClr val="bg1"/>
            </a:solidFill>
            <a:ln w="38100">
              <a:solidFill>
                <a:srgbClr val="0070C0"/>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ja-JP" altLang="en-US" sz="2400" b="1" dirty="0"/>
                <a:t>国会</a:t>
              </a:r>
              <a:endParaRPr lang="en-US" altLang="ja-JP" sz="2400" b="1" dirty="0"/>
            </a:p>
          </p:txBody>
        </p:sp>
      </p:grpSp>
      <p:cxnSp>
        <p:nvCxnSpPr>
          <p:cNvPr id="124" name="Elbow Connector 123"/>
          <p:cNvCxnSpPr/>
          <p:nvPr/>
        </p:nvCxnSpPr>
        <p:spPr>
          <a:xfrm flipH="1">
            <a:off x="3992782" y="2349883"/>
            <a:ext cx="1618271" cy="2779558"/>
          </a:xfrm>
          <a:prstGeom prst="bentConnector5">
            <a:avLst>
              <a:gd name="adj1" fmla="val -18300"/>
              <a:gd name="adj2" fmla="val 52536"/>
              <a:gd name="adj3" fmla="val 15593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17" idx="1"/>
            <a:endCxn id="78" idx="3"/>
          </p:cNvCxnSpPr>
          <p:nvPr/>
        </p:nvCxnSpPr>
        <p:spPr>
          <a:xfrm rot="10800000" flipH="1" flipV="1">
            <a:off x="6686951" y="2345813"/>
            <a:ext cx="2001338" cy="2678084"/>
          </a:xfrm>
          <a:prstGeom prst="bentConnector5">
            <a:avLst>
              <a:gd name="adj1" fmla="val -11422"/>
              <a:gd name="adj2" fmla="val 54527"/>
              <a:gd name="adj3" fmla="val 11142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ECA11E7-FE30-A440-097D-8820630BE7E9}"/>
              </a:ext>
            </a:extLst>
          </p:cNvPr>
          <p:cNvSpPr txBox="1"/>
          <p:nvPr/>
        </p:nvSpPr>
        <p:spPr>
          <a:xfrm>
            <a:off x="2254021" y="62272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立法過程の仕組み（１）</a:t>
            </a:r>
            <a:endParaRPr lang="ja-JP" altLang="en-US" sz="2000" b="1" dirty="0">
              <a:solidFill>
                <a:srgbClr val="FF0000"/>
              </a:solidFill>
            </a:endParaRPr>
          </a:p>
        </p:txBody>
      </p:sp>
    </p:spTree>
    <p:extLst>
      <p:ext uri="{BB962C8B-B14F-4D97-AF65-F5344CB8AC3E}">
        <p14:creationId xmlns:p14="http://schemas.microsoft.com/office/powerpoint/2010/main" val="6454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784516" y="1435341"/>
            <a:ext cx="2019993" cy="349135"/>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議長（衆）</a:t>
            </a:r>
            <a:endParaRPr lang="en-US" b="1" dirty="0">
              <a:solidFill>
                <a:schemeClr val="tx1"/>
              </a:solidFill>
            </a:endParaRPr>
          </a:p>
        </p:txBody>
      </p:sp>
      <p:sp>
        <p:nvSpPr>
          <p:cNvPr id="19" name="Rectangle 18"/>
          <p:cNvSpPr/>
          <p:nvPr/>
        </p:nvSpPr>
        <p:spPr>
          <a:xfrm>
            <a:off x="2881817" y="2210189"/>
            <a:ext cx="1825393" cy="685800"/>
          </a:xfrm>
          <a:prstGeom prst="rect">
            <a:avLst/>
          </a:prstGeom>
          <a:ln w="2857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a:solidFill>
                  <a:schemeClr val="tx1"/>
                </a:solidFill>
              </a:rPr>
              <a:t>常任委員会</a:t>
            </a:r>
            <a:endParaRPr lang="en-US" altLang="ja-JP" sz="1600" b="1" dirty="0">
              <a:solidFill>
                <a:schemeClr val="tx1"/>
              </a:solidFill>
            </a:endParaRPr>
          </a:p>
          <a:p>
            <a:pPr algn="ctr"/>
            <a:r>
              <a:rPr lang="ja-JP" altLang="en-US" sz="1600" b="1" dirty="0">
                <a:solidFill>
                  <a:schemeClr val="tx1"/>
                </a:solidFill>
              </a:rPr>
              <a:t>特別委員会</a:t>
            </a:r>
            <a:endParaRPr lang="en-US" sz="1600" b="1" dirty="0">
              <a:solidFill>
                <a:schemeClr val="tx1"/>
              </a:solidFill>
            </a:endParaRPr>
          </a:p>
        </p:txBody>
      </p:sp>
      <p:sp>
        <p:nvSpPr>
          <p:cNvPr id="23" name="Rounded Rectangle 22"/>
          <p:cNvSpPr/>
          <p:nvPr/>
        </p:nvSpPr>
        <p:spPr>
          <a:xfrm>
            <a:off x="2784537" y="3339355"/>
            <a:ext cx="2019993" cy="349135"/>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本会議</a:t>
            </a:r>
            <a:endParaRPr lang="en-US" sz="1600" b="1" dirty="0">
              <a:solidFill>
                <a:schemeClr val="tx1"/>
              </a:solidFill>
            </a:endParaRPr>
          </a:p>
        </p:txBody>
      </p:sp>
      <p:sp>
        <p:nvSpPr>
          <p:cNvPr id="24" name="Rounded Rectangle 23"/>
          <p:cNvSpPr/>
          <p:nvPr/>
        </p:nvSpPr>
        <p:spPr>
          <a:xfrm>
            <a:off x="7050972" y="3560724"/>
            <a:ext cx="2019993" cy="349135"/>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本会議</a:t>
            </a:r>
            <a:endParaRPr lang="en-US" sz="1600" b="1" dirty="0">
              <a:solidFill>
                <a:schemeClr val="tx1"/>
              </a:solidFill>
            </a:endParaRPr>
          </a:p>
        </p:txBody>
      </p:sp>
      <p:sp>
        <p:nvSpPr>
          <p:cNvPr id="25" name="Rectangle 24"/>
          <p:cNvSpPr/>
          <p:nvPr/>
        </p:nvSpPr>
        <p:spPr>
          <a:xfrm>
            <a:off x="7148272" y="2342017"/>
            <a:ext cx="1825393" cy="685800"/>
          </a:xfrm>
          <a:prstGeom prst="rect">
            <a:avLst/>
          </a:prstGeom>
          <a:ln w="28575">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a:solidFill>
                  <a:schemeClr val="tx1"/>
                </a:solidFill>
              </a:rPr>
              <a:t>常任委員会</a:t>
            </a:r>
            <a:endParaRPr lang="en-US" altLang="ja-JP" sz="1600" b="1" dirty="0">
              <a:solidFill>
                <a:schemeClr val="tx1"/>
              </a:solidFill>
            </a:endParaRPr>
          </a:p>
          <a:p>
            <a:pPr algn="ctr"/>
            <a:r>
              <a:rPr lang="ja-JP" altLang="en-US" sz="1600" b="1" dirty="0">
                <a:solidFill>
                  <a:schemeClr val="tx1"/>
                </a:solidFill>
              </a:rPr>
              <a:t>特別委員会</a:t>
            </a:r>
            <a:endParaRPr lang="en-US" sz="1600" b="1" dirty="0">
              <a:solidFill>
                <a:schemeClr val="tx1"/>
              </a:solidFill>
            </a:endParaRPr>
          </a:p>
        </p:txBody>
      </p:sp>
      <p:sp>
        <p:nvSpPr>
          <p:cNvPr id="26" name="Rectangle 25"/>
          <p:cNvSpPr/>
          <p:nvPr/>
        </p:nvSpPr>
        <p:spPr>
          <a:xfrm>
            <a:off x="2049709" y="1997332"/>
            <a:ext cx="386542" cy="1098847"/>
          </a:xfrm>
          <a:prstGeom prst="rect">
            <a:avLst/>
          </a:prstGeom>
          <a:ln w="2857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b="1" dirty="0">
                <a:solidFill>
                  <a:schemeClr val="tx1"/>
                </a:solidFill>
              </a:rPr>
              <a:t>公聴会</a:t>
            </a:r>
            <a:endParaRPr lang="en-US" b="1" dirty="0">
              <a:solidFill>
                <a:schemeClr val="tx1"/>
              </a:solidFill>
            </a:endParaRPr>
          </a:p>
        </p:txBody>
      </p:sp>
      <p:sp>
        <p:nvSpPr>
          <p:cNvPr id="27" name="Rectangle 26"/>
          <p:cNvSpPr/>
          <p:nvPr/>
        </p:nvSpPr>
        <p:spPr>
          <a:xfrm>
            <a:off x="9597118" y="2147847"/>
            <a:ext cx="386542" cy="1098847"/>
          </a:xfrm>
          <a:prstGeom prst="rect">
            <a:avLst/>
          </a:prstGeom>
          <a:ln w="28575">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a:solidFill>
                  <a:schemeClr val="tx1"/>
                </a:solidFill>
              </a:rPr>
              <a:t>公聴会</a:t>
            </a:r>
            <a:endParaRPr lang="en-US" sz="1600" b="1" dirty="0">
              <a:solidFill>
                <a:schemeClr val="tx1"/>
              </a:solidFill>
            </a:endParaRPr>
          </a:p>
        </p:txBody>
      </p:sp>
      <p:sp>
        <p:nvSpPr>
          <p:cNvPr id="36" name="Rounded Rectangle 35"/>
          <p:cNvSpPr/>
          <p:nvPr/>
        </p:nvSpPr>
        <p:spPr>
          <a:xfrm>
            <a:off x="7050972" y="1426613"/>
            <a:ext cx="2019993" cy="349135"/>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議長（参）</a:t>
            </a:r>
            <a:endParaRPr lang="en-US" sz="1600" b="1" dirty="0">
              <a:solidFill>
                <a:schemeClr val="tx1"/>
              </a:solidFill>
            </a:endParaRPr>
          </a:p>
        </p:txBody>
      </p:sp>
      <p:cxnSp>
        <p:nvCxnSpPr>
          <p:cNvPr id="38" name="Straight Connector 37"/>
          <p:cNvCxnSpPr>
            <a:stCxn id="19" idx="1"/>
            <a:endCxn id="26" idx="3"/>
          </p:cNvCxnSpPr>
          <p:nvPr/>
        </p:nvCxnSpPr>
        <p:spPr>
          <a:xfrm flipH="1" flipV="1">
            <a:off x="2436252" y="2546755"/>
            <a:ext cx="445565" cy="6334"/>
          </a:xfrm>
          <a:prstGeom prst="line">
            <a:avLst/>
          </a:prstGeom>
          <a:ln w="28575">
            <a:solidFill>
              <a:srgbClr val="00B050"/>
            </a:solidFill>
            <a:prstDash val="dash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95460" y="1848039"/>
            <a:ext cx="598241" cy="338554"/>
          </a:xfrm>
          <a:prstGeom prst="rect">
            <a:avLst/>
          </a:prstGeom>
        </p:spPr>
        <p:txBody>
          <a:bodyPr wrap="none">
            <a:spAutoFit/>
          </a:bodyPr>
          <a:lstStyle/>
          <a:p>
            <a:r>
              <a:rPr lang="ja-JP" altLang="en-US" sz="1600" b="1" dirty="0">
                <a:solidFill>
                  <a:srgbClr val="00B050"/>
                </a:solidFill>
              </a:rPr>
              <a:t>付託</a:t>
            </a:r>
            <a:endParaRPr lang="en-US" sz="1600" b="1" dirty="0">
              <a:solidFill>
                <a:srgbClr val="00B050"/>
              </a:solidFill>
            </a:endParaRPr>
          </a:p>
        </p:txBody>
      </p:sp>
      <p:sp>
        <p:nvSpPr>
          <p:cNvPr id="41" name="Rectangle 40"/>
          <p:cNvSpPr/>
          <p:nvPr/>
        </p:nvSpPr>
        <p:spPr>
          <a:xfrm>
            <a:off x="3091710" y="3010790"/>
            <a:ext cx="543739" cy="307777"/>
          </a:xfrm>
          <a:prstGeom prst="rect">
            <a:avLst/>
          </a:prstGeom>
        </p:spPr>
        <p:txBody>
          <a:bodyPr wrap="none">
            <a:spAutoFit/>
          </a:bodyPr>
          <a:lstStyle/>
          <a:p>
            <a:r>
              <a:rPr lang="ja-JP" altLang="en-US" sz="1400" b="1" dirty="0">
                <a:solidFill>
                  <a:srgbClr val="00B050"/>
                </a:solidFill>
              </a:rPr>
              <a:t>審査</a:t>
            </a:r>
            <a:endParaRPr lang="en-US" sz="1400" b="1" dirty="0">
              <a:solidFill>
                <a:srgbClr val="00B050"/>
              </a:solidFill>
            </a:endParaRPr>
          </a:p>
        </p:txBody>
      </p:sp>
      <p:sp>
        <p:nvSpPr>
          <p:cNvPr id="43" name="Rectangle 42"/>
          <p:cNvSpPr/>
          <p:nvPr/>
        </p:nvSpPr>
        <p:spPr>
          <a:xfrm>
            <a:off x="3859784" y="3016457"/>
            <a:ext cx="543739" cy="307777"/>
          </a:xfrm>
          <a:prstGeom prst="rect">
            <a:avLst/>
          </a:prstGeom>
        </p:spPr>
        <p:txBody>
          <a:bodyPr wrap="none">
            <a:spAutoFit/>
          </a:bodyPr>
          <a:lstStyle/>
          <a:p>
            <a:r>
              <a:rPr lang="ja-JP" altLang="en-US" sz="1400" b="1" dirty="0">
                <a:solidFill>
                  <a:srgbClr val="00B050"/>
                </a:solidFill>
              </a:rPr>
              <a:t>報告</a:t>
            </a:r>
            <a:endParaRPr lang="en-US" sz="1400" b="1" dirty="0">
              <a:solidFill>
                <a:srgbClr val="00B050"/>
              </a:solidFill>
            </a:endParaRPr>
          </a:p>
        </p:txBody>
      </p:sp>
      <p:cxnSp>
        <p:nvCxnSpPr>
          <p:cNvPr id="51" name="Straight Arrow Connector 50"/>
          <p:cNvCxnSpPr>
            <a:stCxn id="19" idx="2"/>
            <a:endCxn id="23" idx="0"/>
          </p:cNvCxnSpPr>
          <p:nvPr/>
        </p:nvCxnSpPr>
        <p:spPr>
          <a:xfrm>
            <a:off x="3794513" y="2895988"/>
            <a:ext cx="20" cy="44336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a:endCxn id="19" idx="0"/>
          </p:cNvCxnSpPr>
          <p:nvPr/>
        </p:nvCxnSpPr>
        <p:spPr>
          <a:xfrm>
            <a:off x="3794513" y="1784475"/>
            <a:ext cx="1" cy="4257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594392" y="3236923"/>
            <a:ext cx="572942" cy="1338828"/>
          </a:xfrm>
          <a:prstGeom prst="rect">
            <a:avLst/>
          </a:prstGeom>
        </p:spPr>
        <p:txBody>
          <a:bodyPr wrap="square">
            <a:spAutoFit/>
          </a:bodyPr>
          <a:lstStyle/>
          <a:p>
            <a:r>
              <a:rPr lang="ja-JP" altLang="en-US" sz="2700" b="1" dirty="0">
                <a:solidFill>
                  <a:srgbClr val="00B050"/>
                </a:solidFill>
              </a:rPr>
              <a:t>衆議院</a:t>
            </a:r>
            <a:endParaRPr lang="en-US" sz="2700" b="1" dirty="0">
              <a:solidFill>
                <a:srgbClr val="00B050"/>
              </a:solidFill>
            </a:endParaRPr>
          </a:p>
        </p:txBody>
      </p:sp>
      <p:sp>
        <p:nvSpPr>
          <p:cNvPr id="61" name="Rounded Rectangle 60"/>
          <p:cNvSpPr/>
          <p:nvPr/>
        </p:nvSpPr>
        <p:spPr>
          <a:xfrm>
            <a:off x="2354512" y="4231504"/>
            <a:ext cx="481063" cy="1267000"/>
          </a:xfrm>
          <a:prstGeom prst="roundRect">
            <a:avLst/>
          </a:prstGeom>
          <a:solidFill>
            <a:schemeClr val="bg1"/>
          </a:solidFill>
          <a:ln w="28575">
            <a:solidFill>
              <a:srgbClr val="BB45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BB4583"/>
                </a:solidFill>
              </a:rPr>
              <a:t>両院協議会</a:t>
            </a:r>
            <a:endParaRPr lang="en-US" sz="1600" b="1" dirty="0">
              <a:solidFill>
                <a:srgbClr val="BB4583"/>
              </a:solidFill>
            </a:endParaRPr>
          </a:p>
        </p:txBody>
      </p:sp>
      <p:cxnSp>
        <p:nvCxnSpPr>
          <p:cNvPr id="64" name="Elbow Connector 63"/>
          <p:cNvCxnSpPr>
            <a:stCxn id="23" idx="3"/>
            <a:endCxn id="36" idx="1"/>
          </p:cNvCxnSpPr>
          <p:nvPr/>
        </p:nvCxnSpPr>
        <p:spPr>
          <a:xfrm flipV="1">
            <a:off x="4804529" y="1601180"/>
            <a:ext cx="2246442" cy="1912742"/>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2"/>
            <a:endCxn id="25" idx="0"/>
          </p:cNvCxnSpPr>
          <p:nvPr/>
        </p:nvCxnSpPr>
        <p:spPr>
          <a:xfrm>
            <a:off x="8060968" y="1775747"/>
            <a:ext cx="0" cy="56627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5" idx="2"/>
            <a:endCxn id="24" idx="0"/>
          </p:cNvCxnSpPr>
          <p:nvPr/>
        </p:nvCxnSpPr>
        <p:spPr>
          <a:xfrm flipH="1">
            <a:off x="8060968" y="3027817"/>
            <a:ext cx="1" cy="53290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900162" y="3464376"/>
            <a:ext cx="614674" cy="1338828"/>
          </a:xfrm>
          <a:prstGeom prst="rect">
            <a:avLst/>
          </a:prstGeom>
        </p:spPr>
        <p:txBody>
          <a:bodyPr wrap="square">
            <a:spAutoFit/>
          </a:bodyPr>
          <a:lstStyle/>
          <a:p>
            <a:r>
              <a:rPr lang="ja-JP" altLang="en-US" sz="2700" b="1" dirty="0">
                <a:solidFill>
                  <a:srgbClr val="7030A0"/>
                </a:solidFill>
              </a:rPr>
              <a:t>参議院</a:t>
            </a:r>
            <a:endParaRPr lang="en-US" sz="2700" b="1" dirty="0">
              <a:solidFill>
                <a:srgbClr val="7030A0"/>
              </a:solidFill>
            </a:endParaRPr>
          </a:p>
        </p:txBody>
      </p:sp>
      <p:sp>
        <p:nvSpPr>
          <p:cNvPr id="79" name="Rectangle 78"/>
          <p:cNvSpPr/>
          <p:nvPr/>
        </p:nvSpPr>
        <p:spPr>
          <a:xfrm>
            <a:off x="7354425" y="3178240"/>
            <a:ext cx="543739" cy="307777"/>
          </a:xfrm>
          <a:prstGeom prst="rect">
            <a:avLst/>
          </a:prstGeom>
        </p:spPr>
        <p:txBody>
          <a:bodyPr wrap="none">
            <a:spAutoFit/>
          </a:bodyPr>
          <a:lstStyle/>
          <a:p>
            <a:r>
              <a:rPr lang="ja-JP" altLang="en-US" sz="1400" b="1" dirty="0">
                <a:solidFill>
                  <a:srgbClr val="7030A0"/>
                </a:solidFill>
              </a:rPr>
              <a:t>審査</a:t>
            </a:r>
            <a:endParaRPr lang="en-US" sz="1400" b="1" dirty="0">
              <a:solidFill>
                <a:srgbClr val="7030A0"/>
              </a:solidFill>
            </a:endParaRPr>
          </a:p>
        </p:txBody>
      </p:sp>
      <p:sp>
        <p:nvSpPr>
          <p:cNvPr id="82" name="Rectangle 81"/>
          <p:cNvSpPr/>
          <p:nvPr/>
        </p:nvSpPr>
        <p:spPr>
          <a:xfrm>
            <a:off x="8149147" y="3173364"/>
            <a:ext cx="543739" cy="307777"/>
          </a:xfrm>
          <a:prstGeom prst="rect">
            <a:avLst/>
          </a:prstGeom>
        </p:spPr>
        <p:txBody>
          <a:bodyPr wrap="none">
            <a:spAutoFit/>
          </a:bodyPr>
          <a:lstStyle/>
          <a:p>
            <a:r>
              <a:rPr lang="ja-JP" altLang="en-US" sz="1400" b="1" dirty="0">
                <a:solidFill>
                  <a:srgbClr val="7030A0"/>
                </a:solidFill>
              </a:rPr>
              <a:t>報告</a:t>
            </a:r>
            <a:endParaRPr lang="en-US" sz="1400" b="1" dirty="0">
              <a:solidFill>
                <a:srgbClr val="7030A0"/>
              </a:solidFill>
            </a:endParaRPr>
          </a:p>
        </p:txBody>
      </p:sp>
      <p:cxnSp>
        <p:nvCxnSpPr>
          <p:cNvPr id="83" name="Straight Connector 82"/>
          <p:cNvCxnSpPr>
            <a:stCxn id="27" idx="1"/>
            <a:endCxn id="25" idx="3"/>
          </p:cNvCxnSpPr>
          <p:nvPr/>
        </p:nvCxnSpPr>
        <p:spPr>
          <a:xfrm flipH="1" flipV="1">
            <a:off x="8973664" y="2684918"/>
            <a:ext cx="623454" cy="12353"/>
          </a:xfrm>
          <a:prstGeom prst="line">
            <a:avLst/>
          </a:prstGeom>
          <a:ln w="28575">
            <a:solidFill>
              <a:srgbClr val="7030A0"/>
            </a:solidFill>
            <a:prstDash val="dashDot"/>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978871" y="4789731"/>
            <a:ext cx="2887743" cy="5594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100" b="1" dirty="0"/>
              <a:t>成立</a:t>
            </a:r>
            <a:endParaRPr lang="en-US" sz="2100" b="1" dirty="0"/>
          </a:p>
        </p:txBody>
      </p:sp>
      <p:sp>
        <p:nvSpPr>
          <p:cNvPr id="89" name="Rectangle 88"/>
          <p:cNvSpPr/>
          <p:nvPr/>
        </p:nvSpPr>
        <p:spPr>
          <a:xfrm>
            <a:off x="5179167" y="2258689"/>
            <a:ext cx="598241" cy="338554"/>
          </a:xfrm>
          <a:prstGeom prst="rect">
            <a:avLst/>
          </a:prstGeom>
        </p:spPr>
        <p:txBody>
          <a:bodyPr wrap="none">
            <a:spAutoFit/>
          </a:bodyPr>
          <a:lstStyle/>
          <a:p>
            <a:r>
              <a:rPr lang="ja-JP" altLang="en-US" sz="1600" b="1" dirty="0">
                <a:solidFill>
                  <a:srgbClr val="00B050"/>
                </a:solidFill>
              </a:rPr>
              <a:t>送付</a:t>
            </a:r>
            <a:endParaRPr lang="en-US" sz="1600" b="1" dirty="0">
              <a:solidFill>
                <a:srgbClr val="00B050"/>
              </a:solidFill>
            </a:endParaRPr>
          </a:p>
        </p:txBody>
      </p:sp>
      <p:cxnSp>
        <p:nvCxnSpPr>
          <p:cNvPr id="90" name="Elbow Connector 89"/>
          <p:cNvCxnSpPr>
            <a:stCxn id="24" idx="1"/>
          </p:cNvCxnSpPr>
          <p:nvPr/>
        </p:nvCxnSpPr>
        <p:spPr>
          <a:xfrm rot="10800000">
            <a:off x="4812597" y="3628127"/>
            <a:ext cx="2238375" cy="107165"/>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7417420" y="1950315"/>
            <a:ext cx="543739" cy="307777"/>
          </a:xfrm>
          <a:prstGeom prst="rect">
            <a:avLst/>
          </a:prstGeom>
        </p:spPr>
        <p:txBody>
          <a:bodyPr wrap="none">
            <a:spAutoFit/>
          </a:bodyPr>
          <a:lstStyle/>
          <a:p>
            <a:r>
              <a:rPr lang="ja-JP" altLang="en-US" sz="1400" b="1" dirty="0">
                <a:solidFill>
                  <a:srgbClr val="7030A0"/>
                </a:solidFill>
              </a:rPr>
              <a:t>付託</a:t>
            </a:r>
            <a:endParaRPr lang="en-US" sz="1400" b="1" dirty="0">
              <a:solidFill>
                <a:srgbClr val="7030A0"/>
              </a:solidFill>
            </a:endParaRPr>
          </a:p>
        </p:txBody>
      </p:sp>
      <p:cxnSp>
        <p:nvCxnSpPr>
          <p:cNvPr id="75" name="Elbow Connector 74"/>
          <p:cNvCxnSpPr>
            <a:stCxn id="24" idx="3"/>
            <a:endCxn id="88" idx="0"/>
          </p:cNvCxnSpPr>
          <p:nvPr/>
        </p:nvCxnSpPr>
        <p:spPr>
          <a:xfrm flipH="1">
            <a:off x="5422742" y="3735290"/>
            <a:ext cx="3648222" cy="1054440"/>
          </a:xfrm>
          <a:prstGeom prst="bentConnector4">
            <a:avLst>
              <a:gd name="adj1" fmla="val -4700"/>
              <a:gd name="adj2" fmla="val 5827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247604" y="3983749"/>
            <a:ext cx="649537" cy="369332"/>
          </a:xfrm>
          <a:prstGeom prst="rect">
            <a:avLst/>
          </a:prstGeom>
        </p:spPr>
        <p:txBody>
          <a:bodyPr wrap="none">
            <a:spAutoFit/>
          </a:bodyPr>
          <a:lstStyle/>
          <a:p>
            <a:r>
              <a:rPr lang="ja-JP" altLang="en-US" b="1" dirty="0">
                <a:solidFill>
                  <a:srgbClr val="7030A0"/>
                </a:solidFill>
              </a:rPr>
              <a:t>可決</a:t>
            </a:r>
            <a:endParaRPr lang="en-US" b="1" dirty="0">
              <a:solidFill>
                <a:srgbClr val="7030A0"/>
              </a:solidFill>
            </a:endParaRPr>
          </a:p>
        </p:txBody>
      </p:sp>
      <p:cxnSp>
        <p:nvCxnSpPr>
          <p:cNvPr id="107" name="Elbow Connector 106"/>
          <p:cNvCxnSpPr>
            <a:stCxn id="23" idx="2"/>
            <a:endCxn id="88" idx="1"/>
          </p:cNvCxnSpPr>
          <p:nvPr/>
        </p:nvCxnSpPr>
        <p:spPr>
          <a:xfrm rot="16200000" flipH="1">
            <a:off x="3196223" y="4286800"/>
            <a:ext cx="1380958" cy="184337"/>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041308" y="3845451"/>
            <a:ext cx="713863" cy="830997"/>
          </a:xfrm>
          <a:prstGeom prst="rect">
            <a:avLst/>
          </a:prstGeom>
        </p:spPr>
        <p:txBody>
          <a:bodyPr wrap="square">
            <a:spAutoFit/>
          </a:bodyPr>
          <a:lstStyle/>
          <a:p>
            <a:r>
              <a:rPr lang="en-US" altLang="ja-JP" sz="1200" b="1" dirty="0">
                <a:solidFill>
                  <a:srgbClr val="00B050"/>
                </a:solidFill>
              </a:rPr>
              <a:t>2/3</a:t>
            </a:r>
            <a:r>
              <a:rPr lang="ja-JP" altLang="en-US" sz="1200" b="1" dirty="0">
                <a:solidFill>
                  <a:srgbClr val="00B050"/>
                </a:solidFill>
              </a:rPr>
              <a:t>以上の過半数で再決議</a:t>
            </a:r>
            <a:endParaRPr lang="en-US" sz="1200" b="1" dirty="0">
              <a:solidFill>
                <a:srgbClr val="00B050"/>
              </a:solidFill>
            </a:endParaRPr>
          </a:p>
        </p:txBody>
      </p:sp>
      <p:cxnSp>
        <p:nvCxnSpPr>
          <p:cNvPr id="113" name="Elbow Connector 112"/>
          <p:cNvCxnSpPr>
            <a:stCxn id="23" idx="1"/>
            <a:endCxn id="61" idx="1"/>
          </p:cNvCxnSpPr>
          <p:nvPr/>
        </p:nvCxnSpPr>
        <p:spPr>
          <a:xfrm rot="10800000" flipV="1">
            <a:off x="2354513" y="3513922"/>
            <a:ext cx="430025" cy="1351082"/>
          </a:xfrm>
          <a:prstGeom prst="bentConnector3">
            <a:avLst>
              <a:gd name="adj1" fmla="val 15316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7693875" y="5135402"/>
            <a:ext cx="2887743" cy="5594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b="1" dirty="0"/>
              <a:t>官報で公布</a:t>
            </a:r>
            <a:endParaRPr lang="en-US" sz="2000" b="1" dirty="0"/>
          </a:p>
        </p:txBody>
      </p:sp>
      <p:cxnSp>
        <p:nvCxnSpPr>
          <p:cNvPr id="139" name="Elbow Connector 138"/>
          <p:cNvCxnSpPr>
            <a:stCxn id="61" idx="2"/>
            <a:endCxn id="88" idx="2"/>
          </p:cNvCxnSpPr>
          <p:nvPr/>
        </p:nvCxnSpPr>
        <p:spPr>
          <a:xfrm rot="5400000" flipH="1" flipV="1">
            <a:off x="3934222" y="4009985"/>
            <a:ext cx="149341" cy="2827699"/>
          </a:xfrm>
          <a:prstGeom prst="bentConnector3">
            <a:avLst>
              <a:gd name="adj1" fmla="val -153072"/>
            </a:avLst>
          </a:prstGeom>
          <a:ln w="28575">
            <a:solidFill>
              <a:srgbClr val="BB4583"/>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4458078" y="3862173"/>
            <a:ext cx="1620957" cy="307777"/>
          </a:xfrm>
          <a:prstGeom prst="rect">
            <a:avLst/>
          </a:prstGeom>
        </p:spPr>
        <p:txBody>
          <a:bodyPr wrap="none">
            <a:spAutoFit/>
          </a:bodyPr>
          <a:lstStyle/>
          <a:p>
            <a:r>
              <a:rPr lang="ja-JP" altLang="en-US" sz="1400" b="1" dirty="0">
                <a:solidFill>
                  <a:srgbClr val="7030A0"/>
                </a:solidFill>
              </a:rPr>
              <a:t>修正決議（回付）</a:t>
            </a:r>
            <a:endParaRPr lang="en-US" sz="1400" b="1" dirty="0">
              <a:solidFill>
                <a:srgbClr val="7030A0"/>
              </a:solidFill>
            </a:endParaRPr>
          </a:p>
        </p:txBody>
      </p:sp>
      <p:sp>
        <p:nvSpPr>
          <p:cNvPr id="156" name="Rectangle 155"/>
          <p:cNvSpPr/>
          <p:nvPr/>
        </p:nvSpPr>
        <p:spPr>
          <a:xfrm>
            <a:off x="5964590" y="3451551"/>
            <a:ext cx="1261884" cy="307777"/>
          </a:xfrm>
          <a:prstGeom prst="rect">
            <a:avLst/>
          </a:prstGeom>
        </p:spPr>
        <p:txBody>
          <a:bodyPr wrap="none">
            <a:spAutoFit/>
          </a:bodyPr>
          <a:lstStyle/>
          <a:p>
            <a:r>
              <a:rPr lang="ja-JP" altLang="en-US" sz="1400" b="1" dirty="0">
                <a:solidFill>
                  <a:srgbClr val="7030A0"/>
                </a:solidFill>
              </a:rPr>
              <a:t>否決（返付）</a:t>
            </a:r>
            <a:endParaRPr lang="en-US" sz="1400" b="1" dirty="0">
              <a:solidFill>
                <a:srgbClr val="7030A0"/>
              </a:solidFill>
            </a:endParaRPr>
          </a:p>
        </p:txBody>
      </p:sp>
      <p:sp>
        <p:nvSpPr>
          <p:cNvPr id="181" name="Rectangle 180"/>
          <p:cNvSpPr/>
          <p:nvPr/>
        </p:nvSpPr>
        <p:spPr>
          <a:xfrm>
            <a:off x="3398239" y="5723751"/>
            <a:ext cx="2031325" cy="369332"/>
          </a:xfrm>
          <a:prstGeom prst="rect">
            <a:avLst/>
          </a:prstGeom>
        </p:spPr>
        <p:txBody>
          <a:bodyPr wrap="none">
            <a:spAutoFit/>
          </a:bodyPr>
          <a:lstStyle/>
          <a:p>
            <a:r>
              <a:rPr lang="ja-JP" altLang="en-US" b="1" dirty="0">
                <a:solidFill>
                  <a:srgbClr val="BB4583"/>
                </a:solidFill>
              </a:rPr>
              <a:t>成案を両院で可決</a:t>
            </a:r>
            <a:endParaRPr lang="en-US" b="1" dirty="0">
              <a:solidFill>
                <a:srgbClr val="BB4583"/>
              </a:solidFill>
            </a:endParaRPr>
          </a:p>
        </p:txBody>
      </p:sp>
      <p:cxnSp>
        <p:nvCxnSpPr>
          <p:cNvPr id="188" name="Elbow Connector 187"/>
          <p:cNvCxnSpPr>
            <a:stCxn id="88" idx="3"/>
            <a:endCxn id="134" idx="1"/>
          </p:cNvCxnSpPr>
          <p:nvPr/>
        </p:nvCxnSpPr>
        <p:spPr>
          <a:xfrm>
            <a:off x="6866615" y="5069448"/>
            <a:ext cx="827261" cy="345671"/>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6932562" y="4715747"/>
            <a:ext cx="2646878" cy="338554"/>
          </a:xfrm>
          <a:prstGeom prst="rect">
            <a:avLst/>
          </a:prstGeom>
        </p:spPr>
        <p:txBody>
          <a:bodyPr wrap="none">
            <a:spAutoFit/>
          </a:bodyPr>
          <a:lstStyle/>
          <a:p>
            <a:r>
              <a:rPr lang="ja-JP" altLang="en-US" sz="1600" b="1" dirty="0">
                <a:solidFill>
                  <a:schemeClr val="accent6"/>
                </a:solidFill>
              </a:rPr>
              <a:t>内閣を経由して天皇に奏上</a:t>
            </a:r>
            <a:endParaRPr lang="en-US" sz="1600" b="1" dirty="0">
              <a:solidFill>
                <a:schemeClr val="accent6"/>
              </a:solidFill>
            </a:endParaRPr>
          </a:p>
        </p:txBody>
      </p:sp>
      <p:cxnSp>
        <p:nvCxnSpPr>
          <p:cNvPr id="217" name="Elbow Connector 216"/>
          <p:cNvCxnSpPr>
            <a:stCxn id="24" idx="2"/>
          </p:cNvCxnSpPr>
          <p:nvPr/>
        </p:nvCxnSpPr>
        <p:spPr>
          <a:xfrm rot="5400000" flipH="1">
            <a:off x="6248830" y="2097722"/>
            <a:ext cx="156853" cy="3467423"/>
          </a:xfrm>
          <a:prstGeom prst="bentConnector4">
            <a:avLst>
              <a:gd name="adj1" fmla="val -109306"/>
              <a:gd name="adj2" fmla="val 64564"/>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6" name="円/楕円 2"/>
          <p:cNvSpPr/>
          <p:nvPr/>
        </p:nvSpPr>
        <p:spPr>
          <a:xfrm>
            <a:off x="1537138" y="177979"/>
            <a:ext cx="2098310" cy="651253"/>
          </a:xfrm>
          <a:prstGeom prst="ellipse">
            <a:avLst/>
          </a:prstGeom>
          <a:ln w="38100">
            <a:solidFill>
              <a:srgbClr val="FF33CC"/>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b="1" dirty="0"/>
              <a:t>内閣提出案</a:t>
            </a:r>
            <a:endParaRPr lang="en-US" altLang="ja-JP" sz="1600" b="1" dirty="0"/>
          </a:p>
          <a:p>
            <a:pPr algn="ctr"/>
            <a:endParaRPr lang="en-US" sz="1600" b="1" dirty="0"/>
          </a:p>
        </p:txBody>
      </p:sp>
      <p:sp>
        <p:nvSpPr>
          <p:cNvPr id="48" name="正方形/長方形 5"/>
          <p:cNvSpPr/>
          <p:nvPr/>
        </p:nvSpPr>
        <p:spPr>
          <a:xfrm>
            <a:off x="2765338" y="1056881"/>
            <a:ext cx="598241" cy="338554"/>
          </a:xfrm>
          <a:prstGeom prst="rect">
            <a:avLst/>
          </a:prstGeom>
        </p:spPr>
        <p:txBody>
          <a:bodyPr wrap="none">
            <a:spAutoFit/>
          </a:bodyPr>
          <a:lstStyle/>
          <a:p>
            <a:pPr algn="just"/>
            <a:r>
              <a:rPr lang="ja-JP" altLang="en-US" sz="1600" b="1" dirty="0">
                <a:solidFill>
                  <a:srgbClr val="FF33CC"/>
                </a:solidFill>
              </a:rPr>
              <a:t>提出</a:t>
            </a:r>
          </a:p>
        </p:txBody>
      </p:sp>
      <p:cxnSp>
        <p:nvCxnSpPr>
          <p:cNvPr id="7" name="Elbow Connector 6"/>
          <p:cNvCxnSpPr>
            <a:stCxn id="46" idx="4"/>
            <a:endCxn id="18" idx="1"/>
          </p:cNvCxnSpPr>
          <p:nvPr/>
        </p:nvCxnSpPr>
        <p:spPr bwMode="auto">
          <a:xfrm rot="16200000" flipH="1">
            <a:off x="2295067" y="1120458"/>
            <a:ext cx="780677" cy="198222"/>
          </a:xfrm>
          <a:prstGeom prst="bentConnector2">
            <a:avLst/>
          </a:prstGeom>
          <a:solidFill>
            <a:schemeClr val="accent1"/>
          </a:solidFill>
          <a:ln w="28575" cap="flat" cmpd="sng" algn="ctr">
            <a:solidFill>
              <a:srgbClr val="FF33CC"/>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テキスト ボックス 1">
            <a:extLst>
              <a:ext uri="{FF2B5EF4-FFF2-40B4-BE49-F238E27FC236}">
                <a16:creationId xmlns:a16="http://schemas.microsoft.com/office/drawing/2014/main" id="{BC5613D9-D79E-AEB0-D98B-C3103E8DEF2B}"/>
              </a:ext>
            </a:extLst>
          </p:cNvPr>
          <p:cNvSpPr txBox="1"/>
          <p:nvPr/>
        </p:nvSpPr>
        <p:spPr>
          <a:xfrm>
            <a:off x="2586293" y="43668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立法過程の仕組み（２）</a:t>
            </a:r>
            <a:endParaRPr lang="ja-JP" altLang="en-US" sz="2000" b="1" dirty="0">
              <a:solidFill>
                <a:srgbClr val="FF0000"/>
              </a:solidFill>
            </a:endParaRPr>
          </a:p>
        </p:txBody>
      </p:sp>
    </p:spTree>
    <p:extLst>
      <p:ext uri="{BB962C8B-B14F-4D97-AF65-F5344CB8AC3E}">
        <p14:creationId xmlns:p14="http://schemas.microsoft.com/office/powerpoint/2010/main" val="44346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8633" y="800563"/>
            <a:ext cx="9313531" cy="5546583"/>
          </a:xfrm>
          <a:prstGeom prst="rect">
            <a:avLst/>
          </a:prstGeom>
        </p:spPr>
        <p:txBody>
          <a:bodyPr wrap="square">
            <a:spAutoFit/>
          </a:bodyPr>
          <a:lstStyle/>
          <a:p>
            <a:pPr marL="214313" indent="-214313">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国会法によると、国会は会期中に活動できる⇒会期制</a:t>
            </a:r>
            <a:endParaRPr lang="en-US"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14313" indent="-214313">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会期中、議決に至らなかった案件は、原則として後会に継続せず、審議未了として廃案となる⇒会期不継続の原則</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14313" indent="-214313">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会期制は、君主が必要に応じて議会を召集する原則であり、明治憲法が取り入れたものにすぎない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14313" indent="-214313">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今日において、国会は膨大な議案を処理する必要のあるので、会期制の維持について疑問がある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14313" indent="-214313">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会期制に代わって、諸外国にもみられるように、選挙から次の選挙までの期間を議会の活動期間とする立法期制の導入を求める声がある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14313" indent="-214313">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ただし、会期制は、野党が会期切れをねらって与党に抵抗する強力な武器となっている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endParaRPr lang="en-US" altLang="ja-JP" b="1" dirty="0"/>
          </a:p>
        </p:txBody>
      </p:sp>
      <p:sp>
        <p:nvSpPr>
          <p:cNvPr id="2" name="テキスト ボックス 1">
            <a:extLst>
              <a:ext uri="{FF2B5EF4-FFF2-40B4-BE49-F238E27FC236}">
                <a16:creationId xmlns:a16="http://schemas.microsoft.com/office/drawing/2014/main" id="{F49B4438-3C2E-990F-0774-073EC9E818D3}"/>
              </a:ext>
            </a:extLst>
          </p:cNvPr>
          <p:cNvSpPr txBox="1"/>
          <p:nvPr/>
        </p:nvSpPr>
        <p:spPr>
          <a:xfrm>
            <a:off x="2245056" y="238936"/>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国会の活動</a:t>
            </a:r>
            <a:endParaRPr lang="ja-JP" altLang="en-US" sz="2000" b="1" dirty="0">
              <a:solidFill>
                <a:srgbClr val="FF0000"/>
              </a:solidFill>
            </a:endParaRPr>
          </a:p>
        </p:txBody>
      </p:sp>
    </p:spTree>
    <p:extLst>
      <p:ext uri="{BB962C8B-B14F-4D97-AF65-F5344CB8AC3E}">
        <p14:creationId xmlns:p14="http://schemas.microsoft.com/office/powerpoint/2010/main" val="26198003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55310</TotalTime>
  <Words>2451</Words>
  <Application>Microsoft Office PowerPoint</Application>
  <PresentationFormat>ワイド画面</PresentationFormat>
  <Paragraphs>249</Paragraphs>
  <Slides>21</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游ゴシック</vt:lpstr>
      <vt:lpstr>游ゴシック Light</vt:lpstr>
      <vt:lpstr>游明朝</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Luis Pedriza</cp:lastModifiedBy>
  <cp:revision>105</cp:revision>
  <dcterms:created xsi:type="dcterms:W3CDTF">2023-03-15T07:27:50Z</dcterms:created>
  <dcterms:modified xsi:type="dcterms:W3CDTF">2023-12-14T03:14:23Z</dcterms:modified>
</cp:coreProperties>
</file>