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81FDA-BD7C-7DE3-65A4-91C87581D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EA4D7A-8D0B-D7BF-FD4A-3F9377391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86D4E-78B4-6961-21E8-1917AFCC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B764-FF78-4972-AFBA-FF59C725297B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5DA4F-46F2-1DB3-CC6F-11CD3444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02287-FE87-8BAB-F2A8-A37F9ED2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F644-BAE8-42C2-997B-9E907C7E4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2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A9473-73D3-697A-EEFE-EBDAC722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A251E2-D859-C4E0-BB46-36EBD71E2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F60339-3E55-896F-5EAB-A6B6FAA9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B764-FF78-4972-AFBA-FF59C725297B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AD66A-53B1-BE28-10FE-34EEC9FFC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1A931-D765-6CE5-29C3-8FAD110F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F644-BAE8-42C2-997B-9E907C7E4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11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2F4ED6-C04F-5C5C-4A5B-E5EABBC77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A92207-8CFB-6023-C6AF-C496F1926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760DF-1A4F-B475-12C7-717A1A34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B764-FF78-4972-AFBA-FF59C725297B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4EAE7-7B7E-612A-5051-754406A2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A47B5-04B3-9DA2-61AA-61812BA1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F644-BAE8-42C2-997B-9E907C7E4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18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D5F60-2618-4585-AE06-2A3E347D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538"/>
          </a:xfrm>
          <a:solidFill>
            <a:srgbClr val="002060"/>
          </a:solidFill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7B61A-0064-F409-E142-97C2E4AB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746"/>
            <a:ext cx="10515600" cy="5005216"/>
          </a:xfrm>
          <a:ln>
            <a:solidFill>
              <a:srgbClr val="002060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F32C9C-DF03-A8AC-02CB-B8145D38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B764-FF78-4972-AFBA-FF59C725297B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4F563-4789-8388-C12E-84DFC088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92CE0-9555-4994-05F3-F6022EB0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F644-BAE8-42C2-997B-9E907C7E4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70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CA62C-D0E2-9476-1DF3-79150D64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E77C7B-33D5-B23B-F0E6-E1CF57482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EABF7-DA98-0311-AB1C-BD59D6F4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B764-FF78-4972-AFBA-FF59C725297B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6206E-CA84-1D42-A9E3-F973CF76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FA7FD-4E45-F6C3-269C-66AAE0E9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F644-BAE8-42C2-997B-9E907C7E4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4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EF125-C406-8AEA-27C7-01AB6DEC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A3F4D-2DE0-4ABF-7E3D-9217D02ED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2F9D4C-D7D8-1E6F-523C-14B357F43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B4A28-E3F4-6BED-CF1C-7B2A2F6D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B764-FF78-4972-AFBA-FF59C725297B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6E2D4-BF84-CAD9-CC0C-CFC04EE2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E5931-0A7C-E8EE-A563-2C132A58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F644-BAE8-42C2-997B-9E907C7E4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03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7E25D-3E25-3A7F-2798-86E2B718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3BF8E0-8523-E5CF-972D-985684FD8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D7904B-EFBA-D9F0-EF62-2365AD935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2BFD51-041F-45E2-940E-2E180D7CC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CD519D-8BE3-35D6-EF62-59829A048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C2B645-FA1F-1C0B-3802-693A0527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B764-FF78-4972-AFBA-FF59C725297B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A4A38A-1A5C-7E0A-BD19-A2CB8A90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BCD7F7-D9AD-CF12-88DC-8AD75F3A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F644-BAE8-42C2-997B-9E907C7E4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2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93986-D650-D422-C1CF-3AB3C46F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F7890C-ABA1-A509-88EA-7C1860FF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B764-FF78-4972-AFBA-FF59C725297B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106595-1F6A-3D7C-82D7-355BE8CA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CCA368-F205-69F1-9CC3-732BDF6E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F644-BAE8-42C2-997B-9E907C7E4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66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1C90A3-798F-214D-1284-EE42C4B4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B764-FF78-4972-AFBA-FF59C725297B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7817EC-D289-4866-A06C-8A567B15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2761B3-56E3-4972-B9CE-72A7CBA1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F644-BAE8-42C2-997B-9E907C7E4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1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78D92-D212-2A59-9371-2EFED33A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A01BD-55C4-340F-2B52-5719F84D5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DD6582-5A13-1344-F410-FEA0249F9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B5E3C2-9313-2EA0-9F3D-F590347C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B764-FF78-4972-AFBA-FF59C725297B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B9BBB0-1059-A2B8-49E6-B2259845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81F398-FBE7-7FD1-7D0E-A428A830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F644-BAE8-42C2-997B-9E907C7E4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1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06D52-FF5A-6D62-BB54-8F25AB8A4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7E67F0-E45F-8D15-E98E-0740B263C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1FF799-8823-7324-4996-9C7D1B18E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BA3ED5-2F04-C35B-C7DE-B507BA71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B764-FF78-4972-AFBA-FF59C725297B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1861B2-6639-F32E-E260-469C23A8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8D4F8-E48E-CCAE-2A70-57854CA7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F644-BAE8-42C2-997B-9E907C7E4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2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8B7CC5-57DD-272E-F2E3-312A1D540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29AA1E-E5A9-001D-6F3D-19AC68A9A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9B6F0-59CE-97C5-72E3-DE2530CB2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7B764-FF78-4972-AFBA-FF59C725297B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C9A01-CCA1-1516-B438-C86822600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11225-2C65-5368-5F93-C3EB4EF3C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AF644-BAE8-42C2-997B-9E907C7E4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9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941C7-D896-3D56-3769-8CA4EB8E73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정규형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63411B-20C1-C05F-27B1-D9398EA0CA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718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19EFD-8CEB-059D-F47B-76422279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D6D2-DCD0-0442-70FA-2377A6A7A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-- </a:t>
            </a:r>
            <a:r>
              <a:rPr lang="ko-KR" altLang="en-US" dirty="0"/>
              <a:t>트랜잭션 시작</a:t>
            </a:r>
          </a:p>
          <a:p>
            <a:r>
              <a:rPr lang="en-US" altLang="ko-KR" dirty="0"/>
              <a:t>START TRANSACTION;</a:t>
            </a:r>
          </a:p>
          <a:p>
            <a:endParaRPr lang="en-US" altLang="ko-KR" dirty="0"/>
          </a:p>
          <a:p>
            <a:r>
              <a:rPr lang="en-US" altLang="ko-KR" dirty="0"/>
              <a:t>-- </a:t>
            </a:r>
            <a:r>
              <a:rPr lang="ko-KR" altLang="en-US" dirty="0"/>
              <a:t>여러 </a:t>
            </a:r>
            <a:r>
              <a:rPr lang="en-US" altLang="ko-KR" dirty="0"/>
              <a:t>SQL </a:t>
            </a:r>
            <a:r>
              <a:rPr lang="ko-KR" altLang="en-US" dirty="0"/>
              <a:t>실행</a:t>
            </a:r>
          </a:p>
          <a:p>
            <a:r>
              <a:rPr lang="en-US" altLang="ko-KR" dirty="0"/>
              <a:t>UPDATE account SET balance = balance - 10000 WHERE id = 1;</a:t>
            </a:r>
          </a:p>
          <a:p>
            <a:r>
              <a:rPr lang="en-US" altLang="ko-KR" dirty="0"/>
              <a:t>UPDATE account SET balance = balance + 10000 WHERE id = 2;</a:t>
            </a:r>
          </a:p>
          <a:p>
            <a:endParaRPr lang="en-US" altLang="ko-KR" dirty="0"/>
          </a:p>
          <a:p>
            <a:r>
              <a:rPr lang="en-US" altLang="ko-KR" dirty="0"/>
              <a:t>-- </a:t>
            </a:r>
            <a:r>
              <a:rPr lang="ko-KR" altLang="en-US" dirty="0"/>
              <a:t>이상 없으면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영구 반영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COMMIT;</a:t>
            </a:r>
          </a:p>
          <a:p>
            <a:endParaRPr lang="en-US" altLang="ko-KR" dirty="0"/>
          </a:p>
          <a:p>
            <a:r>
              <a:rPr lang="en-US" altLang="ko-KR" dirty="0"/>
              <a:t>-- </a:t>
            </a:r>
            <a:r>
              <a:rPr lang="ko-KR" altLang="en-US" dirty="0"/>
              <a:t>문제 생기면 롤백 </a:t>
            </a:r>
            <a:r>
              <a:rPr lang="en-US" altLang="ko-KR" dirty="0"/>
              <a:t>(</a:t>
            </a:r>
            <a:r>
              <a:rPr lang="ko-KR" altLang="en-US" dirty="0"/>
              <a:t>되돌리기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ROLLBACK;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55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A414F-B13B-6A94-26A8-F2ACD32F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정규화란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6ED32-4EC5-8E98-4811-CBC3C2367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정규화</a:t>
            </a:r>
            <a:r>
              <a:rPr lang="en-US" altLang="ko-KR" dirty="0"/>
              <a:t>(Normalization)</a:t>
            </a:r>
            <a:r>
              <a:rPr lang="ko-KR" altLang="en-US" dirty="0"/>
              <a:t>는 데이터베이스 설계 시 </a:t>
            </a:r>
            <a:r>
              <a:rPr lang="ko-KR" altLang="en-US" b="1" dirty="0"/>
              <a:t>중복을 줄이고</a:t>
            </a:r>
            <a:r>
              <a:rPr lang="en-US" altLang="ko-KR" b="1" dirty="0"/>
              <a:t>, </a:t>
            </a:r>
            <a:r>
              <a:rPr lang="ko-KR" altLang="en-US" b="1" dirty="0"/>
              <a:t>데이터의 일관성과 무결성을 유지하기 위한 과정이다</a:t>
            </a:r>
            <a:r>
              <a:rPr lang="en-US" altLang="ko-KR" b="1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주어진 데이터를 일련의 정규형</a:t>
            </a:r>
            <a:r>
              <a:rPr lang="en-US" altLang="ko-KR" dirty="0"/>
              <a:t>(</a:t>
            </a:r>
            <a:r>
              <a:rPr lang="en-US" altLang="ko-KR" dirty="0" err="1"/>
              <a:t>1NF</a:t>
            </a:r>
            <a:r>
              <a:rPr lang="en-US" altLang="ko-KR" dirty="0"/>
              <a:t>, </a:t>
            </a:r>
            <a:r>
              <a:rPr lang="en-US" altLang="ko-KR" dirty="0" err="1"/>
              <a:t>2NF</a:t>
            </a:r>
            <a:r>
              <a:rPr lang="en-US" altLang="ko-KR" dirty="0"/>
              <a:t>, </a:t>
            </a:r>
            <a:r>
              <a:rPr lang="en-US" altLang="ko-KR" dirty="0" err="1"/>
              <a:t>3NF</a:t>
            </a:r>
            <a:r>
              <a:rPr lang="en-US" altLang="ko-KR" dirty="0"/>
              <a:t>, BCNF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으로 단계적으로 분해하고</a:t>
            </a:r>
            <a:br>
              <a:rPr lang="en-US" altLang="ko-KR" dirty="0"/>
            </a:br>
            <a:r>
              <a:rPr lang="ko-KR" altLang="en-US" dirty="0"/>
              <a:t>이를 통해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갱신 시 발생할 수 있는 이상 현상</a:t>
            </a:r>
            <a:r>
              <a:rPr lang="en-US" altLang="ko-KR" dirty="0"/>
              <a:t>(Anomaly)</a:t>
            </a:r>
            <a:r>
              <a:rPr lang="ko-KR" altLang="en-US" dirty="0"/>
              <a:t>을 방지합니다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38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96C5F-C30D-2BA6-A129-E514135D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정규형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63A028-CE99-0C9A-8A19-FF18ADCAB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정규형</a:t>
            </a:r>
            <a:r>
              <a:rPr lang="en-US" altLang="ko-KR" dirty="0"/>
              <a:t>(</a:t>
            </a:r>
            <a:r>
              <a:rPr lang="en-US" altLang="ko-KR" dirty="0" err="1"/>
              <a:t>1NF</a:t>
            </a:r>
            <a:r>
              <a:rPr lang="en-US" altLang="ko-KR" dirty="0"/>
              <a:t>): </a:t>
            </a:r>
            <a:r>
              <a:rPr lang="ko-KR" altLang="en-US" dirty="0"/>
              <a:t>반복 속성 제거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32B784-369B-1057-6604-12D9EFC9A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6" y="1451443"/>
            <a:ext cx="7725508" cy="19775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31802B-0D1A-9BB0-884B-3BE59A683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06" y="3675185"/>
            <a:ext cx="7936526" cy="268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3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9C637-A4D0-0729-74A9-50AEE918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정규형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80CA9-A5C3-74FC-A2BD-A2DAB559C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346"/>
            <a:ext cx="10515600" cy="5120201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정규형</a:t>
            </a:r>
            <a:r>
              <a:rPr lang="en-US" altLang="ko-KR" dirty="0"/>
              <a:t>(</a:t>
            </a:r>
            <a:r>
              <a:rPr lang="en-US" altLang="ko-KR" dirty="0" err="1"/>
              <a:t>2NF</a:t>
            </a:r>
            <a:r>
              <a:rPr lang="en-US" altLang="ko-KR" dirty="0"/>
              <a:t>): </a:t>
            </a:r>
            <a:r>
              <a:rPr lang="ko-KR" altLang="en-US" dirty="0"/>
              <a:t>부분 함수 종속 제거</a:t>
            </a:r>
            <a:r>
              <a:rPr lang="en-US" altLang="ko-KR" dirty="0"/>
              <a:t>, </a:t>
            </a:r>
            <a:r>
              <a:rPr lang="ko-KR" altLang="en-US" dirty="0"/>
              <a:t>학생이름은 학생</a:t>
            </a:r>
            <a:r>
              <a:rPr lang="en-US" altLang="ko-KR" dirty="0"/>
              <a:t>ID</a:t>
            </a:r>
            <a:r>
              <a:rPr lang="ko-KR" altLang="en-US" dirty="0"/>
              <a:t>에만 종속되고 과목에는 무관함 </a:t>
            </a:r>
            <a:r>
              <a:rPr lang="en-US" altLang="ko-KR" dirty="0"/>
              <a:t>(</a:t>
            </a:r>
            <a:r>
              <a:rPr lang="ko-KR" altLang="en-US" dirty="0"/>
              <a:t>부분 종속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400455-0382-54ED-E2BE-FB5C39B6E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4" y="1550600"/>
            <a:ext cx="6945616" cy="444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3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E68A1-720D-A95D-2AAE-0197B0E0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정규형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AD97B2-2456-42EE-6601-FAD04A4F2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정규형</a:t>
            </a:r>
            <a:r>
              <a:rPr lang="en-US" altLang="ko-KR" dirty="0"/>
              <a:t>(</a:t>
            </a:r>
            <a:r>
              <a:rPr lang="en-US" altLang="ko-KR" dirty="0" err="1"/>
              <a:t>3NF</a:t>
            </a:r>
            <a:r>
              <a:rPr lang="en-US" altLang="ko-KR" dirty="0"/>
              <a:t>): </a:t>
            </a:r>
            <a:r>
              <a:rPr lang="ko-KR" altLang="en-US" dirty="0"/>
              <a:t>이행 함수의 종속을 제거 한다 </a:t>
            </a:r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b="1" dirty="0"/>
              <a:t>A → B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en-US" altLang="ko-KR" b="1" dirty="0"/>
              <a:t>B → C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en-US" altLang="ko-KR" b="1" dirty="0"/>
              <a:t>A → C</a:t>
            </a:r>
            <a:r>
              <a:rPr lang="ko-KR" altLang="en-US" dirty="0"/>
              <a:t>가 되는데</a:t>
            </a:r>
            <a:r>
              <a:rPr lang="en-US" altLang="ko-KR" dirty="0"/>
              <a:t>, </a:t>
            </a:r>
            <a:r>
              <a:rPr lang="ko-KR" altLang="en-US" dirty="0"/>
              <a:t>이때 </a:t>
            </a:r>
            <a:r>
              <a:rPr lang="en-US" altLang="ko-KR" b="1" dirty="0"/>
              <a:t>C</a:t>
            </a:r>
            <a:r>
              <a:rPr lang="ko-KR" altLang="en-US" b="1" dirty="0"/>
              <a:t>는 </a:t>
            </a:r>
            <a:r>
              <a:rPr lang="en-US" altLang="ko-KR" b="1" dirty="0"/>
              <a:t>A</a:t>
            </a:r>
            <a:r>
              <a:rPr lang="ko-KR" altLang="en-US" b="1" dirty="0"/>
              <a:t>에 이행적으로 종속되었다</a:t>
            </a:r>
            <a:r>
              <a:rPr lang="ko-KR" altLang="en-US" dirty="0"/>
              <a:t>고 말합니다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75B5DC-3EA0-A442-B90F-22DB4EE88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23" y="2370328"/>
            <a:ext cx="8950569" cy="291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7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79520-559D-BE18-FEAE-5F0C6716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정규형 요약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7489A54-8E38-B444-1B4E-D496CD41D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9270"/>
            <a:ext cx="10515600" cy="2575698"/>
          </a:xfrm>
        </p:spPr>
      </p:pic>
    </p:spTree>
    <p:extLst>
      <p:ext uri="{BB962C8B-B14F-4D97-AF65-F5344CB8AC3E}">
        <p14:creationId xmlns:p14="http://schemas.microsoft.com/office/powerpoint/2010/main" val="230215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9E784-CD7F-BCA6-480D-C6DAE0BE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BNF </a:t>
            </a:r>
            <a:r>
              <a:rPr lang="ko-KR" altLang="en-US" b="1" dirty="0"/>
              <a:t>정규형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66AD6-F5D2-25C6-E689-14FC4212B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BNF </a:t>
            </a:r>
            <a:r>
              <a:rPr lang="ko-KR" altLang="en-US" b="1" dirty="0"/>
              <a:t>정규형</a:t>
            </a:r>
            <a:r>
              <a:rPr lang="ko-KR" altLang="en-US" dirty="0"/>
              <a:t>은 보이스</a:t>
            </a:r>
            <a:r>
              <a:rPr lang="en-US" altLang="ko-KR" dirty="0"/>
              <a:t>-</a:t>
            </a:r>
            <a:r>
              <a:rPr lang="ko-KR" altLang="en-US" dirty="0"/>
              <a:t>코드 정규형</a:t>
            </a:r>
            <a:r>
              <a:rPr lang="en-US" altLang="ko-KR" dirty="0"/>
              <a:t>(Boyce-Codd Normal Form, BCNF)</a:t>
            </a:r>
            <a:r>
              <a:rPr lang="ko-KR" altLang="en-US" dirty="0"/>
              <a:t>을 의미합니다</a:t>
            </a:r>
            <a:r>
              <a:rPr lang="en-US" altLang="ko-KR" dirty="0"/>
              <a:t>. ‘</a:t>
            </a:r>
          </a:p>
          <a:p>
            <a:r>
              <a:rPr lang="ko-KR" altLang="en-US" dirty="0"/>
              <a:t>이는 </a:t>
            </a:r>
            <a:r>
              <a:rPr lang="en-US" altLang="ko-KR" dirty="0"/>
              <a:t>3</a:t>
            </a:r>
            <a:r>
              <a:rPr lang="ko-KR" altLang="en-US" dirty="0"/>
              <a:t>정규형</a:t>
            </a:r>
            <a:r>
              <a:rPr lang="en-US" altLang="ko-KR" dirty="0"/>
              <a:t>(</a:t>
            </a:r>
            <a:r>
              <a:rPr lang="en-US" altLang="ko-KR" dirty="0" err="1"/>
              <a:t>3NF</a:t>
            </a:r>
            <a:r>
              <a:rPr lang="en-US" altLang="ko-KR" dirty="0"/>
              <a:t>) </a:t>
            </a:r>
            <a:r>
              <a:rPr lang="ko-KR" altLang="en-US" dirty="0"/>
              <a:t>보다 더 엄격한 </a:t>
            </a:r>
            <a:r>
              <a:rPr lang="ko-KR" altLang="en-US" dirty="0" err="1"/>
              <a:t>정규형입니다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어떤 테이블에서 모든 결정자</a:t>
            </a:r>
            <a:r>
              <a:rPr lang="en-US" altLang="ko-KR" dirty="0"/>
              <a:t>(determinant)</a:t>
            </a:r>
            <a:r>
              <a:rPr lang="ko-KR" altLang="en-US" dirty="0"/>
              <a:t>가 후보 키</a:t>
            </a:r>
            <a:r>
              <a:rPr lang="en-US" altLang="ko-KR" dirty="0"/>
              <a:t>(candidate key)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그 테이블은 </a:t>
            </a:r>
            <a:r>
              <a:rPr lang="en-US" altLang="ko-KR" b="1" dirty="0"/>
              <a:t>BCNF</a:t>
            </a:r>
            <a:r>
              <a:rPr lang="ko-KR" altLang="en-US" b="1" dirty="0"/>
              <a:t>에 속한다</a:t>
            </a:r>
            <a:r>
              <a:rPr lang="ko-KR" altLang="en-US" dirty="0"/>
              <a:t>고 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후보키란</a:t>
            </a:r>
            <a:r>
              <a:rPr lang="ko-KR" altLang="en-US" dirty="0"/>
              <a:t> </a:t>
            </a:r>
            <a:r>
              <a:rPr lang="en-US" altLang="ko-KR" dirty="0"/>
              <a:t>primary key</a:t>
            </a:r>
            <a:r>
              <a:rPr lang="ko-KR" altLang="en-US" dirty="0"/>
              <a:t>가 될 수 있는 키들을 말함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35B411-8B9F-FF69-4D40-7AB19E115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84" y="3290838"/>
            <a:ext cx="9407769" cy="244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6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F455D-0154-E042-ECBD-D96C9963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BNF </a:t>
            </a:r>
            <a:r>
              <a:rPr lang="ko-KR" altLang="en-US" b="1" dirty="0"/>
              <a:t>정규형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35177D0-10C3-9801-E828-4F2314BE3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3187"/>
            <a:ext cx="7103788" cy="5119688"/>
          </a:xfrm>
        </p:spPr>
      </p:pic>
    </p:spTree>
    <p:extLst>
      <p:ext uri="{BB962C8B-B14F-4D97-AF65-F5344CB8AC3E}">
        <p14:creationId xmlns:p14="http://schemas.microsoft.com/office/powerpoint/2010/main" val="264376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C8434-1C0B-D18A-C33F-01901D54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C5BD5-75FE-76FD-5929-B8CCB8E60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161"/>
            <a:ext cx="10515600" cy="50052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트랜잭션</a:t>
            </a:r>
            <a:r>
              <a:rPr lang="en-US" altLang="ko-KR" dirty="0"/>
              <a:t>(Transaction)</a:t>
            </a:r>
            <a:r>
              <a:rPr lang="ko-KR" altLang="en-US" dirty="0"/>
              <a:t>은 데이터베이스에서 </a:t>
            </a:r>
            <a:r>
              <a:rPr lang="ko-KR" altLang="en-US" b="1" dirty="0"/>
              <a:t>하나의 작업 단위로 처리되는 일련의 연산 묶음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모든 연산이 </a:t>
            </a:r>
            <a:r>
              <a:rPr lang="ko-KR" altLang="en-US" b="1" dirty="0"/>
              <a:t>성공하면 </a:t>
            </a:r>
            <a:r>
              <a:rPr lang="en-US" altLang="ko-KR" b="1" dirty="0"/>
              <a:t>COMMIT</a:t>
            </a:r>
            <a:r>
              <a:rPr lang="en-US" altLang="ko-KR" dirty="0"/>
              <a:t>, </a:t>
            </a:r>
            <a:r>
              <a:rPr lang="ko-KR" altLang="en-US" dirty="0"/>
              <a:t>하나라도 실패하면 </a:t>
            </a:r>
            <a:r>
              <a:rPr lang="en-US" altLang="ko-KR" b="1" dirty="0"/>
              <a:t>ROLLBACK</a:t>
            </a:r>
            <a:r>
              <a:rPr lang="ko-KR" altLang="en-US" dirty="0"/>
              <a:t>으로 전체를 취소할 수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이를 통해 </a:t>
            </a:r>
            <a:r>
              <a:rPr lang="ko-KR" altLang="en-US" b="1" dirty="0"/>
              <a:t>데이터의 무결성과 일관성</a:t>
            </a:r>
            <a:r>
              <a:rPr lang="ko-KR" altLang="en-US" dirty="0"/>
              <a:t>을 보장합니다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트랜잭션은 </a:t>
            </a:r>
            <a:r>
              <a:rPr lang="en-US" altLang="ko-KR" b="1" dirty="0"/>
              <a:t>ACID </a:t>
            </a:r>
            <a:r>
              <a:rPr lang="ko-KR" altLang="en-US" b="1" dirty="0"/>
              <a:t>속성</a:t>
            </a:r>
            <a:r>
              <a:rPr lang="en-US" altLang="ko-KR" dirty="0"/>
              <a:t>(</a:t>
            </a:r>
            <a:r>
              <a:rPr lang="ko-KR" altLang="en-US" dirty="0" err="1"/>
              <a:t>원자성</a:t>
            </a:r>
            <a:r>
              <a:rPr lang="en-US" altLang="ko-KR" dirty="0"/>
              <a:t>, </a:t>
            </a:r>
            <a:r>
              <a:rPr lang="ko-KR" altLang="en-US" dirty="0"/>
              <a:t>일관성</a:t>
            </a:r>
            <a:r>
              <a:rPr lang="en-US" altLang="ko-KR" dirty="0"/>
              <a:t>, </a:t>
            </a:r>
            <a:r>
              <a:rPr lang="ko-KR" altLang="en-US" dirty="0"/>
              <a:t>독립성</a:t>
            </a:r>
            <a:r>
              <a:rPr lang="en-US" altLang="ko-KR" dirty="0"/>
              <a:t>, </a:t>
            </a:r>
            <a:r>
              <a:rPr lang="ko-KR" altLang="en-US" dirty="0"/>
              <a:t>지속성</a:t>
            </a:r>
            <a:r>
              <a:rPr lang="en-US" altLang="ko-KR" dirty="0"/>
              <a:t>)</a:t>
            </a:r>
            <a:r>
              <a:rPr lang="ko-KR" altLang="en-US" dirty="0"/>
              <a:t>을 충족해야 합니다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1802CC-E0BE-6C63-8C3D-F45E700A2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46" y="3112685"/>
            <a:ext cx="8569569" cy="288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0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305</Words>
  <Application>Microsoft Office PowerPoint</Application>
  <PresentationFormat>와이드스크린</PresentationFormat>
  <Paragraphs>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정규형</vt:lpstr>
      <vt:lpstr>정규화란</vt:lpstr>
      <vt:lpstr>제1정규형</vt:lpstr>
      <vt:lpstr>제2정규형</vt:lpstr>
      <vt:lpstr>제3정규형</vt:lpstr>
      <vt:lpstr>정규형 요약</vt:lpstr>
      <vt:lpstr>BNF 정규형</vt:lpstr>
      <vt:lpstr>BNF 정규형</vt:lpstr>
      <vt:lpstr>트랜잭션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현숙 백</dc:creator>
  <cp:lastModifiedBy>현숙 백</cp:lastModifiedBy>
  <cp:revision>10</cp:revision>
  <dcterms:created xsi:type="dcterms:W3CDTF">2025-05-23T06:23:41Z</dcterms:created>
  <dcterms:modified xsi:type="dcterms:W3CDTF">2025-05-23T07:33:29Z</dcterms:modified>
</cp:coreProperties>
</file>