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F21F-323B-43CF-B181-7F40E610961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E77F-B1E8-4534-BFD9-63E444F2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355" y="1635617"/>
            <a:ext cx="10247290" cy="15266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from Biometry by Robert </a:t>
            </a:r>
            <a:r>
              <a:rPr lang="en-US" sz="2700" dirty="0" err="1" smtClean="0"/>
              <a:t>Sokal</a:t>
            </a:r>
            <a:r>
              <a:rPr lang="en-US" sz="2700" dirty="0" smtClean="0"/>
              <a:t> and James </a:t>
            </a:r>
            <a:r>
              <a:rPr lang="en-US" sz="2700" dirty="0" err="1" smtClean="0"/>
              <a:t>Rohlf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Third Edition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76024"/>
          </a:xfrm>
        </p:spPr>
        <p:txBody>
          <a:bodyPr/>
          <a:lstStyle/>
          <a:p>
            <a:r>
              <a:rPr lang="en-US" dirty="0" smtClean="0"/>
              <a:t>Yue Zhao</a:t>
            </a:r>
          </a:p>
          <a:p>
            <a:r>
              <a:rPr lang="en-US" dirty="0" smtClean="0"/>
              <a:t>06/09/2016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882" y="187182"/>
            <a:ext cx="7423597" cy="5621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(a-priori comparisons)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98" y="1026232"/>
            <a:ext cx="10930622" cy="542028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Planned before the experiment has been carried out and results obtained. </a:t>
            </a:r>
          </a:p>
          <a:p>
            <a:pPr algn="just"/>
            <a:r>
              <a:rPr lang="en-US" dirty="0" smtClean="0"/>
              <a:t>In carrying out planned comparisons we first must decide how many and which comparisons to carry out.</a:t>
            </a:r>
          </a:p>
          <a:p>
            <a:pPr algn="just"/>
            <a:r>
              <a:rPr lang="en-US" dirty="0" smtClean="0"/>
              <a:t>If the sum of the degrees of freedom of the comparisons </a:t>
            </a:r>
            <a:r>
              <a:rPr lang="en-US" b="1" dirty="0" smtClean="0"/>
              <a:t>does not exceed the a-1 degrees of freedom among groups</a:t>
            </a:r>
            <a:r>
              <a:rPr lang="en-US" dirty="0" smtClean="0"/>
              <a:t>, and if the set of planned comparisons exhibits a property known as orthogonality, we should use the method of </a:t>
            </a:r>
            <a:r>
              <a:rPr lang="en-US" b="1" dirty="0" smtClean="0"/>
              <a:t>orthogonal comparisons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Orthogonality: We should structure the tests in such a way that each comparison tests an </a:t>
            </a:r>
            <a:r>
              <a:rPr lang="en-US" b="1" dirty="0" smtClean="0"/>
              <a:t>independent relationship</a:t>
            </a:r>
            <a:r>
              <a:rPr lang="en-US" dirty="0" smtClean="0"/>
              <a:t> among the means.</a:t>
            </a:r>
          </a:p>
          <a:p>
            <a:pPr algn="just"/>
            <a:r>
              <a:rPr lang="en-US" dirty="0" smtClean="0"/>
              <a:t>Two ways of computing orthogonal comparisons: F test and t test,</a:t>
            </a:r>
            <a:r>
              <a:rPr lang="en-US" dirty="0"/>
              <a:t> </a:t>
            </a:r>
            <a:r>
              <a:rPr lang="en-US" dirty="0" smtClean="0"/>
              <a:t>they are mathematically equivalent. (section 9.4)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673136"/>
            <a:ext cx="11841480" cy="59105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the planned comparisons are not orthogonal (note that when they involve more than a – 1 degrees of freedom they cannot be orthogonal), we carry out the tests but adjust the values of the type 1 error. If the comparisons are </a:t>
            </a:r>
            <a:r>
              <a:rPr lang="en-US" dirty="0" err="1" smtClean="0"/>
              <a:t>nonorthogonal</a:t>
            </a:r>
            <a:r>
              <a:rPr lang="en-US" dirty="0" smtClean="0"/>
              <a:t>, they lack independence. Thus if the outcome of a single such </a:t>
            </a:r>
            <a:r>
              <a:rPr lang="en-US" dirty="0" err="1" smtClean="0"/>
              <a:t>comparson</a:t>
            </a:r>
            <a:r>
              <a:rPr lang="en-US" dirty="0" smtClean="0"/>
              <a:t> is significant, the outcomes of subsequent comparisons might more likely be significant as well, and decisions based on conventional levels of significance might be in doubt.</a:t>
            </a:r>
          </a:p>
          <a:p>
            <a:pPr algn="just"/>
            <a:r>
              <a:rPr lang="en-US" dirty="0" smtClean="0"/>
              <a:t>Overall Type 1 error rate: a, k tests are performed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a = 1 – (1 – a’)</a:t>
            </a:r>
            <a:r>
              <a:rPr lang="en-US" baseline="30000" dirty="0" smtClean="0"/>
              <a:t>k</a:t>
            </a:r>
          </a:p>
          <a:p>
            <a:pPr algn="just"/>
            <a:r>
              <a:rPr lang="en-US" dirty="0" err="1" smtClean="0"/>
              <a:t>Experimentwise</a:t>
            </a:r>
            <a:r>
              <a:rPr lang="en-US" dirty="0" smtClean="0"/>
              <a:t> error rate</a:t>
            </a:r>
          </a:p>
          <a:p>
            <a:pPr algn="just"/>
            <a:r>
              <a:rPr lang="en-US" dirty="0" smtClean="0"/>
              <a:t>Dunn-</a:t>
            </a:r>
            <a:r>
              <a:rPr lang="en-US" dirty="0" err="1" smtClean="0"/>
              <a:t>Sidak</a:t>
            </a:r>
            <a:r>
              <a:rPr lang="en-US" dirty="0" smtClean="0"/>
              <a:t> method</a:t>
            </a:r>
            <a:r>
              <a:rPr lang="en-US" dirty="0" smtClean="0"/>
              <a:t>: a’ = 1 – (1 – a)</a:t>
            </a:r>
            <a:r>
              <a:rPr lang="en-US" baseline="30000" dirty="0" smtClean="0"/>
              <a:t>1/k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Bonferroni method: a’ = a/k</a:t>
            </a:r>
          </a:p>
          <a:p>
            <a:pPr algn="just"/>
            <a:r>
              <a:rPr lang="en-US" dirty="0" smtClean="0"/>
              <a:t>Holm method</a:t>
            </a:r>
          </a:p>
          <a:p>
            <a:pPr algn="just"/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2882" y="110982"/>
            <a:ext cx="7423597" cy="5621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(a-priori comparisons)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72" y="1351897"/>
            <a:ext cx="11384280" cy="4351338"/>
          </a:xfrm>
        </p:spPr>
        <p:txBody>
          <a:bodyPr/>
          <a:lstStyle/>
          <a:p>
            <a:r>
              <a:rPr lang="en-US" dirty="0" smtClean="0"/>
              <a:t>By contrast, after the experiment has been carried out we might wish to compare certain means that we notice to be markedly different. Such comparisons, which suggest themselves as a result of the completed experiment, are called </a:t>
            </a:r>
            <a:r>
              <a:rPr lang="en-US" b="1" dirty="0" smtClean="0"/>
              <a:t>unplanned comparisons (also known as a posteriori, or multiple comparisons)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include tests of the comparisons between all possible pairs of means. When there are a means, there can be </a:t>
            </a:r>
            <a:r>
              <a:rPr lang="en-US" b="1" dirty="0" smtClean="0"/>
              <a:t>a(a - 1)/2 </a:t>
            </a:r>
            <a:r>
              <a:rPr lang="en-US" dirty="0" smtClean="0"/>
              <a:t>possible comparisons between means.</a:t>
            </a:r>
          </a:p>
          <a:p>
            <a:r>
              <a:rPr lang="en-US" dirty="0" smtClean="0"/>
              <a:t>The tests of significance appropriate for the two are different.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17501" y="293862"/>
            <a:ext cx="7956998" cy="5621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Unplanned 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(post-hoc comparisons)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72" y="1351897"/>
            <a:ext cx="11384280" cy="4351338"/>
          </a:xfrm>
        </p:spPr>
        <p:txBody>
          <a:bodyPr/>
          <a:lstStyle/>
          <a:p>
            <a:r>
              <a:rPr lang="en-US" dirty="0" smtClean="0"/>
              <a:t>A complete consensus has not yet been achieved on which method to employ. Most unplanned multiple comparisons tests adopt a conservative approach in that they employ </a:t>
            </a:r>
            <a:r>
              <a:rPr lang="en-US" dirty="0" err="1" smtClean="0"/>
              <a:t>experimentwise</a:t>
            </a:r>
            <a:r>
              <a:rPr lang="en-US" dirty="0" smtClean="0"/>
              <a:t> error rates for the type 1 error. </a:t>
            </a:r>
          </a:p>
          <a:p>
            <a:r>
              <a:rPr lang="en-US" dirty="0" smtClean="0"/>
              <a:t>Turkey-Kramer</a:t>
            </a:r>
          </a:p>
          <a:p>
            <a:r>
              <a:rPr lang="en-US" dirty="0" err="1" smtClean="0"/>
              <a:t>Welsch</a:t>
            </a:r>
            <a:r>
              <a:rPr lang="en-US" dirty="0" smtClean="0"/>
              <a:t> step-up procedure</a:t>
            </a:r>
          </a:p>
          <a:p>
            <a:r>
              <a:rPr lang="en-US" dirty="0" smtClean="0"/>
              <a:t>False discovery rate</a:t>
            </a:r>
          </a:p>
          <a:p>
            <a:r>
              <a:rPr lang="en-US" smtClean="0"/>
              <a:t>…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17501" y="293862"/>
            <a:ext cx="7956998" cy="5621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Unplanned 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(post-hoc comparisons)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425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Anova from Biometry by Robert Sokal and James Rohlf Third Edition</vt:lpstr>
      <vt:lpstr>Planned Comparisons (a-priori comparisons)</vt:lpstr>
      <vt:lpstr>Planned Comparisons (a-priori comparisons)</vt:lpstr>
      <vt:lpstr>Unplanned Comparisons (post-hoc comparisons)</vt:lpstr>
      <vt:lpstr>Unplanned Comparisons (post-hoc comparisons)</vt:lpstr>
    </vt:vector>
  </TitlesOfParts>
  <Company>MIR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Zhao, Yue</dc:creator>
  <cp:lastModifiedBy>Zhao, Yue</cp:lastModifiedBy>
  <cp:revision>8</cp:revision>
  <dcterms:created xsi:type="dcterms:W3CDTF">2016-06-09T15:06:11Z</dcterms:created>
  <dcterms:modified xsi:type="dcterms:W3CDTF">2016-06-13T15:18:24Z</dcterms:modified>
</cp:coreProperties>
</file>