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6851-4D2C-44DF-B54D-46ACA1B6BC0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17C3-7BD8-45D9-8D7B-C1222BC7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6851-4D2C-44DF-B54D-46ACA1B6BC0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17C3-7BD8-45D9-8D7B-C1222BC7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1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6851-4D2C-44DF-B54D-46ACA1B6BC0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17C3-7BD8-45D9-8D7B-C1222BC7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4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6851-4D2C-44DF-B54D-46ACA1B6BC0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17C3-7BD8-45D9-8D7B-C1222BC7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4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6851-4D2C-44DF-B54D-46ACA1B6BC0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17C3-7BD8-45D9-8D7B-C1222BC7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6851-4D2C-44DF-B54D-46ACA1B6BC0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17C3-7BD8-45D9-8D7B-C1222BC7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6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6851-4D2C-44DF-B54D-46ACA1B6BC0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17C3-7BD8-45D9-8D7B-C1222BC7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2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6851-4D2C-44DF-B54D-46ACA1B6BC0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17C3-7BD8-45D9-8D7B-C1222BC7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6851-4D2C-44DF-B54D-46ACA1B6BC0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17C3-7BD8-45D9-8D7B-C1222BC7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6851-4D2C-44DF-B54D-46ACA1B6BC0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17C3-7BD8-45D9-8D7B-C1222BC7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4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6851-4D2C-44DF-B54D-46ACA1B6BC0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17C3-7BD8-45D9-8D7B-C1222BC7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7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06851-4D2C-44DF-B54D-46ACA1B6BC0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F17C3-7BD8-45D9-8D7B-C1222BC7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7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209" y="2273967"/>
            <a:ext cx="10038347" cy="8991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Significance test in correlation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Yue Zhao</a:t>
            </a:r>
          </a:p>
          <a:p>
            <a:r>
              <a:rPr lang="en-US" dirty="0" smtClean="0"/>
              <a:t>03/28/2016</a:t>
            </a:r>
          </a:p>
          <a:p>
            <a:r>
              <a:rPr lang="en-US" dirty="0" smtClean="0"/>
              <a:t>Statistics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39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2850" y="72241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 code</a:t>
            </a:r>
          </a:p>
          <a:p>
            <a:r>
              <a:rPr lang="en-US" dirty="0" smtClean="0"/>
              <a:t>#</a:t>
            </a:r>
            <a:r>
              <a:rPr lang="en-US" dirty="0"/>
              <a:t>standard error of linear regression coefficient</a:t>
            </a:r>
          </a:p>
          <a:p>
            <a:r>
              <a:rPr lang="en-US" dirty="0"/>
              <a:t>x = </a:t>
            </a:r>
            <a:r>
              <a:rPr lang="en-US" dirty="0" err="1"/>
              <a:t>SUVR_data_norm$ctx.parahippocampal</a:t>
            </a:r>
            <a:endParaRPr lang="en-US" dirty="0"/>
          </a:p>
          <a:p>
            <a:r>
              <a:rPr lang="en-US" dirty="0"/>
              <a:t>y = </a:t>
            </a:r>
            <a:r>
              <a:rPr lang="en-US" dirty="0" err="1"/>
              <a:t>SUVR_data_norm$ctx.superiorparietal</a:t>
            </a:r>
            <a:endParaRPr lang="en-US" dirty="0"/>
          </a:p>
          <a:p>
            <a:endParaRPr lang="en-US" dirty="0"/>
          </a:p>
          <a:p>
            <a:r>
              <a:rPr lang="en-US" dirty="0"/>
              <a:t>#lm(y ~ x - 1) -&gt; k = 1.1696 se = 0.1238</a:t>
            </a:r>
          </a:p>
          <a:p>
            <a:r>
              <a:rPr lang="en-US" dirty="0"/>
              <a:t>n = 24</a:t>
            </a:r>
          </a:p>
          <a:p>
            <a:r>
              <a:rPr lang="en-US" dirty="0"/>
              <a:t>k = 1.46670</a:t>
            </a:r>
          </a:p>
          <a:p>
            <a:r>
              <a:rPr lang="en-US" dirty="0"/>
              <a:t>yfit_0 = k * x</a:t>
            </a:r>
          </a:p>
          <a:p>
            <a:r>
              <a:rPr lang="en-US" dirty="0"/>
              <a:t>e0 = sum((y - yfit_0) * (y - yfit_0))</a:t>
            </a:r>
          </a:p>
          <a:p>
            <a:r>
              <a:rPr lang="en-US" dirty="0"/>
              <a:t>x0 = sum((x - 0) * (x - 0))</a:t>
            </a:r>
          </a:p>
          <a:p>
            <a:r>
              <a:rPr lang="en-US" dirty="0"/>
              <a:t>se_fit_0 = </a:t>
            </a:r>
            <a:r>
              <a:rPr lang="en-US" dirty="0" err="1"/>
              <a:t>sqrt</a:t>
            </a:r>
            <a:r>
              <a:rPr lang="en-US" dirty="0"/>
              <a:t>(e0 / (x0 * (n - 1)))</a:t>
            </a:r>
          </a:p>
          <a:p>
            <a:endParaRPr lang="en-US" dirty="0"/>
          </a:p>
          <a:p>
            <a:r>
              <a:rPr lang="en-US" dirty="0"/>
              <a:t>a &lt;- 1.461620</a:t>
            </a:r>
          </a:p>
          <a:p>
            <a:r>
              <a:rPr lang="en-US" dirty="0"/>
              <a:t>b &lt;- 0.001865</a:t>
            </a:r>
          </a:p>
          <a:p>
            <a:r>
              <a:rPr lang="en-US" dirty="0" err="1"/>
              <a:t>yfit</a:t>
            </a:r>
            <a:r>
              <a:rPr lang="en-US" dirty="0"/>
              <a:t> &lt;- a*x + b</a:t>
            </a:r>
          </a:p>
          <a:p>
            <a:r>
              <a:rPr lang="en-US" dirty="0"/>
              <a:t>e1 &lt;- sum((y - </a:t>
            </a:r>
            <a:r>
              <a:rPr lang="en-US" dirty="0" err="1"/>
              <a:t>yfit</a:t>
            </a:r>
            <a:r>
              <a:rPr lang="en-US" dirty="0"/>
              <a:t>) * (y - </a:t>
            </a:r>
            <a:r>
              <a:rPr lang="en-US" dirty="0" err="1"/>
              <a:t>yfit</a:t>
            </a:r>
            <a:r>
              <a:rPr lang="en-US" dirty="0"/>
              <a:t>))</a:t>
            </a:r>
          </a:p>
          <a:p>
            <a:r>
              <a:rPr lang="en-US" dirty="0"/>
              <a:t>x2 = sum((x - mean(x)) * (x - mean(x)))</a:t>
            </a:r>
          </a:p>
          <a:p>
            <a:r>
              <a:rPr lang="en-US" dirty="0" err="1"/>
              <a:t>se_fit</a:t>
            </a:r>
            <a:r>
              <a:rPr lang="en-US" dirty="0"/>
              <a:t> &lt;- </a:t>
            </a:r>
            <a:r>
              <a:rPr lang="en-US" dirty="0" err="1"/>
              <a:t>sqrt</a:t>
            </a:r>
            <a:r>
              <a:rPr lang="en-US" dirty="0"/>
              <a:t>(e1 / (x2 * (n - 2)))</a:t>
            </a:r>
          </a:p>
        </p:txBody>
      </p:sp>
    </p:spTree>
    <p:extLst>
      <p:ext uri="{BB962C8B-B14F-4D97-AF65-F5344CB8AC3E}">
        <p14:creationId xmlns:p14="http://schemas.microsoft.com/office/powerpoint/2010/main" val="363660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900" y="3599214"/>
            <a:ext cx="5892800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intercept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Call: lm(formula = y ~ 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Residuals: Min 1Q Median 3Q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-0.26384 -0.10206 -0.04672 0.11409 0.35548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Coefficients: Estimate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Std.Error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t value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(Intercept)    0.19137   0.05919        3.233  0.00382 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                  1.65346   0.19927        8.297  3.2e-08 ***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codes: 0 ‘***’ 0.001 ‘**’ 0.01 ‘*’ 0.05 ‘.’ 0.1 ‘ ’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Residual standard error: 0.1706 on 22 degrees of freedom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Multiple R-squared: 0.7578, Adjusted R-squared: 0.7468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F-statistic: 68.85 on 1 and 22 DF, p-value: 3.203e-08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81700" y="3733800"/>
            <a:ext cx="5473700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 intercept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Call: lm(formula = y ~ 0 + 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Residuals: Min 1Q Median 3Q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-0.22967 -0.06648 0.05945 0.23039 0.45808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Coefficients: Estimate Std. Error   t value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                   2.1744     0.1393     15.61     9.9e-14 ***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codes: 0 ‘***’ 0.001 ‘**’ 0.01 ‘*’ 0.05 ‘.’ 0.1 ‘ ’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Residual standard error: 0.2027 on 23 degrees of freedom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Multiple R-squared: 0.9137, Adjusted R-squared: 0.91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F-statistic: 243.7 on 1 and 23 DF, p-value: 9.899e-14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3599214" cy="3599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0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0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7000" y="3870574"/>
            <a:ext cx="5105400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intercept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Call: lm(formula = y ~ 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Residuals: Min 1Q Median 3Q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-0.18459 -0.10272 -0.03413 0.04355 0.29547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Coefficients: Estimate   Std. Error   t value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(Intercept)   0.001865   0.051519    0.036     0.971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                 1.461620   0.173453    8.427   2.47e-08 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codes: 0 ‘***’ 0.001 ‘**’ 0.01 ‘*’ 0.05 ‘.’ 0.1 ‘ ’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Residual standard error: 0.1485 on 22 degrees of freedom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Multiple R-squared: 0.7635, Adjusted R-squared: 0.7527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F-statistic: 71.01 on 1 and 22 DF, p-value: 2.466e-08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0" y="4086018"/>
            <a:ext cx="547370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 intercept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Call: lm(formula = y ~ 0 + 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Residuals: Min 1Q Median 3Q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-0.18469 -0.10311 -0.03369 0.04343 0.29647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Coefficients: Estimate   Std. Error  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 value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                  1.46670      0.09983    14.69  3.53e-13 ***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codes: 0 ‘***’ 0.001 ‘**’ 0.01 ‘*’ 0.05 ‘.’ 0.1 ‘ ’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Residual standard error: 0.1453 on 23 degrees of freedom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Multiple R-squared: 0.9037, Adjusted R-squared: 0.8995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F-statistic: 215.8 on 1 and 23 DF, p-value: 3.531e-13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-88900"/>
            <a:ext cx="3959474" cy="39594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87" y="130424"/>
            <a:ext cx="3698626" cy="369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99" y="169985"/>
            <a:ext cx="7096035" cy="450774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Known: x and y are two vectors of size n, mean and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Goal: Test the correlation between x and y</a:t>
            </a:r>
          </a:p>
          <a:p>
            <a:pPr algn="just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Pearson Correlation Coefficient: determine the strength of the correlation</a:t>
            </a:r>
          </a:p>
          <a:p>
            <a:pPr marL="0" indent="0" algn="just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 =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cov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(x, y) /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(x) *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(y)</a:t>
            </a:r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value: determine the significance of the correlation</a:t>
            </a:r>
          </a:p>
          <a:p>
            <a:pPr marL="0" indent="0" algn="just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(The null hypothesis): r = 0, implying that the two variables are uncorrelated</a:t>
            </a:r>
          </a:p>
          <a:p>
            <a:pPr marL="0" indent="0" algn="just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(degree of freedom) = n - 2</a:t>
            </a:r>
          </a:p>
          <a:p>
            <a:pPr marL="0" indent="0" algn="just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 = r *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sqrt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((n – 2) / (1 – r^2))</a:t>
            </a:r>
          </a:p>
          <a:p>
            <a:pPr marL="0" indent="0" algn="just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 = 2 *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(-abs(t),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Dof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 algn="just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is the cumulative distribution function of t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Student t cdf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262" y="3840831"/>
            <a:ext cx="3771187" cy="301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754351" y="3684421"/>
            <a:ext cx="327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Cumulative distribution function</a:t>
            </a:r>
            <a:endParaRPr lang="en-US" dirty="0"/>
          </a:p>
        </p:txBody>
      </p:sp>
      <p:pic>
        <p:nvPicPr>
          <p:cNvPr id="14" name="Picture 4" descr="Student t pdf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262" y="752239"/>
            <a:ext cx="3700546" cy="296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952873" y="539317"/>
            <a:ext cx="287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density function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91237" y="169985"/>
            <a:ext cx="287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Student’s t distribution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799" y="4826456"/>
            <a:ext cx="6465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 inspired by </a:t>
            </a:r>
            <a:r>
              <a:rPr lang="en-US" dirty="0" err="1" smtClean="0"/>
              <a:t>Dmitriy</a:t>
            </a:r>
            <a:r>
              <a:rPr lang="en-US" dirty="0" smtClean="0"/>
              <a:t>: the prerequisite is to assume x and y are normally distributed. Give n, x is one sample of X, y is one sample of Y, for each (x, y), there is a r and t. If sample infinite times,  there is a distribution of r and t. t reflects the probability to get the corresponding t. If X and Y are not correlated, infinite times should give rise to the t distribution. If X and Y are correlated, it give rise to a crowd of t far from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8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tudent t pdf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8" y="639434"/>
            <a:ext cx="3700546" cy="296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3789" y="426512"/>
            <a:ext cx="287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density function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82153" y="57180"/>
            <a:ext cx="287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Student’s t distribution</a:t>
            </a:r>
            <a:endParaRPr lang="en-US" dirty="0"/>
          </a:p>
        </p:txBody>
      </p:sp>
      <p:pic>
        <p:nvPicPr>
          <p:cNvPr id="7" name="Picture 6" descr="Student t cdf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8" y="3812794"/>
            <a:ext cx="3771187" cy="301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45267" y="3599872"/>
            <a:ext cx="327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Cumulative distribution function</a:t>
            </a:r>
            <a:endParaRPr lang="en-US" dirty="0"/>
          </a:p>
        </p:txBody>
      </p:sp>
      <p:pic>
        <p:nvPicPr>
          <p:cNvPr id="9" name="Picture 8" descr="\textstyle\frac{\Gamma \left(\frac{\nu+1}{2} \right)} {\sqrt{\nu\pi}\,\Gamma \left(\frac{\nu}{2} \right)} \left(1+\frac{x^2}{\nu} \right)^{-\frac{\nu+1}{2}}\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14" y="1511899"/>
            <a:ext cx="3834423" cy="94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\begin{matrix}&#10;     \frac{1}{2} + x \Gamma \left( \frac{\nu+1}{2} \right)  \times\\[0.5em]&#10;     \frac{\,_2F_1 \left ( \frac{1}{2},\frac{\nu+1}{2};\frac{3}{2};&#10;           -\frac{x^2}{\nu} \right)}&#10;     {\sqrt{\pi\nu}\,\Gamma \left(\frac{\nu}{2}\right)}&#10;     \end{matrix}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34" y="4079014"/>
            <a:ext cx="2828257" cy="177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199491" y="219237"/>
            <a:ext cx="25867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v is the number of degrees of freedom and gamma is the gamma function.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When v goes to infinity, t distribution is close to the normal distribution (the black curve in PDF)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27858" y="4582605"/>
            <a:ext cx="3510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Notes inspired by </a:t>
            </a:r>
            <a:r>
              <a:rPr lang="en-US" dirty="0" err="1" smtClean="0"/>
              <a:t>Dmitriy</a:t>
            </a:r>
            <a:r>
              <a:rPr lang="en-US" dirty="0" smtClean="0"/>
              <a:t>: Because given the number of degrees of freedom, the t distribution is universe, the prerequisite is X and Y are normally distributed.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0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1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26" y="757990"/>
            <a:ext cx="3104149" cy="310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2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026" y="757990"/>
            <a:ext cx="3104149" cy="310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3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532" y="757990"/>
            <a:ext cx="3104149" cy="310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5d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27" y="3753852"/>
            <a:ext cx="3104149" cy="310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10d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027" y="3753851"/>
            <a:ext cx="3104149" cy="310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30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532" y="3753850"/>
            <a:ext cx="3104149" cy="310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5188" y="111659"/>
            <a:ext cx="9216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Density of the t-distribution (red) for 1, 2, 3, 5, 10, and 30 degrees of freedom compared to the standard normal distribution (blue). Previous plots shown in 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9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577" y="397042"/>
            <a:ext cx="108163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Example: Test the correlations of regional R2* and SUVR across 24 subjects</a:t>
            </a:r>
          </a:p>
          <a:p>
            <a:pPr algn="just"/>
            <a:r>
              <a:rPr lang="en-US" dirty="0" smtClean="0"/>
              <a:t>Data: </a:t>
            </a:r>
          </a:p>
          <a:p>
            <a:pPr algn="just"/>
            <a:r>
              <a:rPr lang="en-US" dirty="0" smtClean="0"/>
              <a:t>41 </a:t>
            </a:r>
            <a:r>
              <a:rPr lang="en-US" dirty="0" err="1" smtClean="0"/>
              <a:t>FreeSurfer</a:t>
            </a:r>
            <a:r>
              <a:rPr lang="en-US" dirty="0" smtClean="0"/>
              <a:t> regions (34 cortical regions + 7 subcortical regions, including   </a:t>
            </a:r>
            <a:r>
              <a:rPr lang="en-US" dirty="0" err="1" smtClean="0"/>
              <a:t>wm.cerebellum</a:t>
            </a:r>
            <a:r>
              <a:rPr lang="en-US" dirty="0" smtClean="0"/>
              <a:t>, thalamus,   caudate, pallidum, putamen, hippocampus, amygdala, excluding </a:t>
            </a:r>
            <a:r>
              <a:rPr lang="en-US" dirty="0" err="1" smtClean="0"/>
              <a:t>ctx.cerebellum</a:t>
            </a:r>
            <a:r>
              <a:rPr lang="en-US" dirty="0" smtClean="0"/>
              <a:t> because it is the reference region for SUVR and SUVR is all 1  </a:t>
            </a:r>
          </a:p>
          <a:p>
            <a:pPr algn="just"/>
            <a:r>
              <a:rPr lang="en-US" dirty="0" smtClean="0"/>
              <a:t>24 </a:t>
            </a:r>
            <a:r>
              <a:rPr lang="en-US" dirty="0" err="1" smtClean="0"/>
              <a:t>sujects</a:t>
            </a:r>
            <a:r>
              <a:rPr lang="en-US" dirty="0" smtClean="0"/>
              <a:t> (24 observations)</a:t>
            </a:r>
          </a:p>
          <a:p>
            <a:pPr algn="just"/>
            <a:r>
              <a:rPr lang="en-US" dirty="0" smtClean="0"/>
              <a:t>Procedure:</a:t>
            </a:r>
          </a:p>
          <a:p>
            <a:pPr algn="just"/>
            <a:r>
              <a:rPr lang="en-US" dirty="0" smtClean="0"/>
              <a:t>For each region, calculate r and p for the correlation between R2* and SUVR through 24 subjects (Fig. 1)</a:t>
            </a:r>
          </a:p>
          <a:p>
            <a:pPr algn="just"/>
            <a:r>
              <a:rPr lang="en-US" dirty="0" smtClean="0"/>
              <a:t>r = </a:t>
            </a:r>
            <a:r>
              <a:rPr lang="en-US" dirty="0" err="1" smtClean="0"/>
              <a:t>cov</a:t>
            </a:r>
            <a:r>
              <a:rPr lang="en-US" dirty="0" smtClean="0"/>
              <a:t>(R2*[, </a:t>
            </a:r>
            <a:r>
              <a:rPr lang="en-US" dirty="0" err="1" smtClean="0"/>
              <a:t>i</a:t>
            </a:r>
            <a:r>
              <a:rPr lang="en-US" dirty="0" smtClean="0"/>
              <a:t>], SUVR[, 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algn="just"/>
            <a:r>
              <a:rPr lang="en-US" dirty="0"/>
              <a:t>p</a:t>
            </a:r>
            <a:r>
              <a:rPr lang="en-US" dirty="0" smtClean="0"/>
              <a:t> = </a:t>
            </a:r>
            <a:r>
              <a:rPr lang="en-US" dirty="0" err="1" smtClean="0"/>
              <a:t>cov.test</a:t>
            </a:r>
            <a:r>
              <a:rPr lang="en-US" dirty="0" smtClean="0"/>
              <a:t>(R2*[, </a:t>
            </a:r>
            <a:r>
              <a:rPr lang="en-US" dirty="0" err="1" smtClean="0"/>
              <a:t>i</a:t>
            </a:r>
            <a:r>
              <a:rPr lang="en-US" dirty="0" smtClean="0"/>
              <a:t>], SUVR[, 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algn="just"/>
            <a:r>
              <a:rPr lang="en-US" dirty="0"/>
              <a:t>p</a:t>
            </a:r>
            <a:r>
              <a:rPr lang="en-US" dirty="0" smtClean="0"/>
              <a:t>lot(r, p)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Result (Fig. 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27" y="2869139"/>
            <a:ext cx="4406841" cy="33808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17568" y="634670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1 R2* (x) vs. SUVR (y)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555" t="12780" r="5134" b="11474"/>
          <a:stretch/>
        </p:blipFill>
        <p:spPr>
          <a:xfrm>
            <a:off x="2264545" y="3536363"/>
            <a:ext cx="3566535" cy="29950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47813" y="6471148"/>
            <a:ext cx="5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8803" y="4849200"/>
            <a:ext cx="5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9484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6826" y="950134"/>
            <a:ext cx="10038347" cy="23116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Student’s t-test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Significance test in group difference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Yue Zhao</a:t>
            </a:r>
          </a:p>
          <a:p>
            <a:r>
              <a:rPr lang="en-US" dirty="0" smtClean="0"/>
              <a:t>03/28/2016</a:t>
            </a:r>
          </a:p>
          <a:p>
            <a:r>
              <a:rPr lang="en-US" dirty="0" smtClean="0"/>
              <a:t>Statistics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9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9036" y="119436"/>
            <a:ext cx="8388110" cy="64451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Known: x and y are two vectors of size n,  mean(x), mean(y),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(x),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(y)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Goal: Test the significance of the difference of the mean of x and y</a:t>
            </a:r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if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(x) ==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(y),</a:t>
            </a:r>
          </a:p>
          <a:p>
            <a:pPr marL="0" indent="0" algn="just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standard error (se) and degrees of freedom (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Dof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 using different ways</a:t>
            </a:r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(The null hypothesis): r = 0, implying that the two mean are not different</a:t>
            </a:r>
          </a:p>
          <a:p>
            <a:pPr marL="0" indent="0" algn="just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 = mean(x) – mean(y) / se</a:t>
            </a:r>
          </a:p>
          <a:p>
            <a:pPr marL="0" indent="0" algn="just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 = 2 *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(-abs(t),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Dof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 algn="just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is the cumulative distribution function of t</a:t>
            </a:r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Note: compare p value for the correlation and t test</a:t>
            </a:r>
          </a:p>
          <a:p>
            <a:pPr marL="0" indent="0" algn="just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t is determined in different ways </a:t>
            </a:r>
          </a:p>
          <a:p>
            <a:pPr marL="0" indent="0" algn="just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but use the same t distribution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50758" y="2672239"/>
            <a:ext cx="584124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 code</a:t>
            </a:r>
          </a:p>
          <a:p>
            <a:r>
              <a:rPr lang="en-US" sz="1400" dirty="0" err="1" smtClean="0"/>
              <a:t>t_test</a:t>
            </a:r>
            <a:r>
              <a:rPr lang="en-US" sz="1400" dirty="0" smtClean="0"/>
              <a:t> &lt;- function(m1, m2, s1, s2, n1, n2, m0=0, </a:t>
            </a:r>
            <a:r>
              <a:rPr lang="en-US" sz="1400" dirty="0" err="1" smtClean="0"/>
              <a:t>equal.variance</a:t>
            </a:r>
            <a:r>
              <a:rPr lang="en-US" sz="1400" dirty="0" smtClean="0"/>
              <a:t>=FALSE) {</a:t>
            </a:r>
          </a:p>
          <a:p>
            <a:r>
              <a:rPr lang="en-US" sz="1400" dirty="0" smtClean="0"/>
              <a:t>  #m1, m2: the sample means</a:t>
            </a:r>
          </a:p>
          <a:p>
            <a:r>
              <a:rPr lang="en-US" sz="1400" dirty="0" smtClean="0"/>
              <a:t>  #s1, s2: the sample standard deviations</a:t>
            </a:r>
          </a:p>
          <a:p>
            <a:r>
              <a:rPr lang="en-US" sz="1400" dirty="0" smtClean="0"/>
              <a:t>  #n1, n2: the sample sizes</a:t>
            </a:r>
          </a:p>
          <a:p>
            <a:r>
              <a:rPr lang="en-US" sz="1400" dirty="0" smtClean="0"/>
              <a:t>  #m0: the null value for the difference in means to be tested for. Default is 0</a:t>
            </a:r>
          </a:p>
          <a:p>
            <a:r>
              <a:rPr lang="en-US" sz="1400" dirty="0" smtClean="0"/>
              <a:t>  #</a:t>
            </a:r>
            <a:r>
              <a:rPr lang="en-US" sz="1400" dirty="0" err="1" smtClean="0"/>
              <a:t>equal.variance</a:t>
            </a:r>
            <a:r>
              <a:rPr lang="en-US" sz="1400" dirty="0" smtClean="0"/>
              <a:t>: whether or not to assume equal variance. Default is FALSE.</a:t>
            </a:r>
          </a:p>
          <a:p>
            <a:r>
              <a:rPr lang="en-US" sz="1400" dirty="0" smtClean="0"/>
              <a:t>  if (</a:t>
            </a:r>
            <a:r>
              <a:rPr lang="en-US" sz="1400" dirty="0" err="1" smtClean="0"/>
              <a:t>equal.variance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se &lt;- </a:t>
            </a:r>
            <a:r>
              <a:rPr lang="en-US" sz="1400" dirty="0" err="1" smtClean="0"/>
              <a:t>sqrt</a:t>
            </a:r>
            <a:r>
              <a:rPr lang="en-US" sz="1400" dirty="0" smtClean="0"/>
              <a:t>((1/n1 + 1/n2) * ((n1-1)*s1^2 + (n2-1)*s2^2) / (n1+n2-2))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df</a:t>
            </a:r>
            <a:r>
              <a:rPr lang="en-US" sz="1400" dirty="0" smtClean="0"/>
              <a:t> &lt;- n1 + n2 -2</a:t>
            </a:r>
          </a:p>
          <a:p>
            <a:r>
              <a:rPr lang="en-US" sz="1400" dirty="0" smtClean="0"/>
              <a:t>  } else {</a:t>
            </a:r>
          </a:p>
          <a:p>
            <a:r>
              <a:rPr lang="en-US" sz="1400" dirty="0" smtClean="0"/>
              <a:t>    se &lt;- </a:t>
            </a:r>
            <a:r>
              <a:rPr lang="en-US" sz="1400" dirty="0" err="1" smtClean="0"/>
              <a:t>sqrt</a:t>
            </a:r>
            <a:r>
              <a:rPr lang="en-US" sz="1400" dirty="0" smtClean="0"/>
              <a:t>(s1^2/n1 + s2^2/n2)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df</a:t>
            </a:r>
            <a:r>
              <a:rPr lang="en-US" sz="1400" dirty="0" smtClean="0"/>
              <a:t> &lt;- (s1^2/n1 + s2^2/n2)^2 / ((s1^2/n1)^2/(n1-1) + (s2^2/n2)^2/(n2-1))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t &lt;- (m1 - m2 - m0) / se</a:t>
            </a:r>
          </a:p>
          <a:p>
            <a:r>
              <a:rPr lang="en-US" sz="1400" dirty="0" smtClean="0"/>
              <a:t>  result &lt;- c(t, 2*</a:t>
            </a:r>
            <a:r>
              <a:rPr lang="en-US" sz="1400" dirty="0" err="1" smtClean="0"/>
              <a:t>pt</a:t>
            </a:r>
            <a:r>
              <a:rPr lang="en-US" sz="1400" dirty="0" smtClean="0"/>
              <a:t>(-abs(t), </a:t>
            </a:r>
            <a:r>
              <a:rPr lang="en-US" sz="1400" dirty="0" err="1" smtClean="0"/>
              <a:t>df</a:t>
            </a:r>
            <a:r>
              <a:rPr lang="en-US" sz="1400" dirty="0" smtClean="0"/>
              <a:t>))</a:t>
            </a:r>
          </a:p>
          <a:p>
            <a:r>
              <a:rPr lang="en-US" sz="1400" dirty="0" smtClean="0"/>
              <a:t>  names(result) &lt;- c('t', 'p-value')</a:t>
            </a:r>
          </a:p>
          <a:p>
            <a:r>
              <a:rPr lang="en-US" sz="1400" dirty="0" smtClean="0"/>
              <a:t>  return(result)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218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94269" y="0"/>
            <a:ext cx="4989124" cy="65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Linear Regression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66" y="358522"/>
            <a:ext cx="1071522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Regression 1</a:t>
            </a:r>
          </a:p>
          <a:p>
            <a:r>
              <a:rPr lang="en-US" dirty="0" smtClean="0"/>
              <a:t>Assumptions: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independent variable X is measured without error;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any given value Xi of X, Y s are independently and normally distributed. </a:t>
            </a:r>
          </a:p>
          <a:p>
            <a:r>
              <a:rPr lang="en-US" dirty="0"/>
              <a:t> </a:t>
            </a:r>
            <a:r>
              <a:rPr lang="en-US" dirty="0" smtClean="0"/>
              <a:t>      Y(</a:t>
            </a:r>
            <a:r>
              <a:rPr lang="en-US" dirty="0" err="1" smtClean="0"/>
              <a:t>i</a:t>
            </a:r>
            <a:r>
              <a:rPr lang="en-US" dirty="0" smtClean="0"/>
              <a:t>, j) = a + </a:t>
            </a:r>
            <a:r>
              <a:rPr lang="en-US" dirty="0" err="1" smtClean="0"/>
              <a:t>bX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+ e(</a:t>
            </a:r>
            <a:r>
              <a:rPr lang="en-US" dirty="0" err="1" smtClean="0"/>
              <a:t>i</a:t>
            </a:r>
            <a:r>
              <a:rPr lang="en-US" dirty="0" smtClean="0"/>
              <a:t>, j)   e(</a:t>
            </a:r>
            <a:r>
              <a:rPr lang="en-US" dirty="0" err="1" smtClean="0"/>
              <a:t>i</a:t>
            </a:r>
            <a:r>
              <a:rPr lang="en-US" dirty="0" smtClean="0"/>
              <a:t>, j) are assumed to be normally distributed error terms with a mean of zero;</a:t>
            </a:r>
          </a:p>
          <a:p>
            <a:r>
              <a:rPr lang="en-US" dirty="0"/>
              <a:t> </a:t>
            </a:r>
            <a:r>
              <a:rPr lang="en-US" dirty="0" smtClean="0"/>
              <a:t>      Figure 14.4 on P456, Biometry</a:t>
            </a:r>
          </a:p>
          <a:p>
            <a:endParaRPr lang="en-US" dirty="0" smtClean="0"/>
          </a:p>
          <a:p>
            <a:r>
              <a:rPr lang="en-US" dirty="0" smtClean="0"/>
              <a:t>With intercept</a:t>
            </a:r>
          </a:p>
          <a:p>
            <a:r>
              <a:rPr lang="en-US" dirty="0"/>
              <a:t>y</a:t>
            </a:r>
            <a:r>
              <a:rPr lang="en-US" dirty="0" smtClean="0"/>
              <a:t> and x are vectors</a:t>
            </a:r>
          </a:p>
          <a:p>
            <a:r>
              <a:rPr lang="en-US" dirty="0" err="1" smtClean="0"/>
              <a:t>yfit</a:t>
            </a:r>
            <a:r>
              <a:rPr lang="en-US" dirty="0" smtClean="0"/>
              <a:t> = a + </a:t>
            </a:r>
            <a:r>
              <a:rPr lang="en-US" dirty="0" err="1" smtClean="0"/>
              <a:t>bx</a:t>
            </a:r>
            <a:r>
              <a:rPr lang="en-US" dirty="0" smtClean="0"/>
              <a:t> fitted by OLS method</a:t>
            </a:r>
          </a:p>
          <a:p>
            <a:r>
              <a:rPr lang="en-US" dirty="0" smtClean="0"/>
              <a:t>b = </a:t>
            </a:r>
            <a:r>
              <a:rPr lang="en-US" dirty="0" err="1" smtClean="0"/>
              <a:t>cov</a:t>
            </a:r>
            <a:r>
              <a:rPr lang="en-US" dirty="0" smtClean="0"/>
              <a:t>(x, y) / </a:t>
            </a:r>
            <a:r>
              <a:rPr lang="en-US" dirty="0" err="1" smtClean="0"/>
              <a:t>var</a:t>
            </a:r>
            <a:r>
              <a:rPr lang="en-US" dirty="0" smtClean="0"/>
              <a:t>(x) = sum((x – mean(x))*(y – mean(y)) / sum((x – mean(x)) ^ 2)</a:t>
            </a:r>
          </a:p>
          <a:p>
            <a:r>
              <a:rPr lang="en-US" dirty="0" smtClean="0"/>
              <a:t>a = mean(y) – b*mean(x)</a:t>
            </a:r>
          </a:p>
          <a:p>
            <a:r>
              <a:rPr lang="en-US" dirty="0" err="1" smtClean="0"/>
              <a:t>yfit</a:t>
            </a:r>
            <a:r>
              <a:rPr lang="en-US" dirty="0" smtClean="0"/>
              <a:t> = a  + </a:t>
            </a:r>
            <a:r>
              <a:rPr lang="en-US" dirty="0" err="1" smtClean="0"/>
              <a:t>bx</a:t>
            </a:r>
            <a:r>
              <a:rPr lang="en-US" dirty="0" smtClean="0"/>
              <a:t> will go through the point(mean(x), mean(y))</a:t>
            </a:r>
          </a:p>
          <a:p>
            <a:endParaRPr lang="en-US" dirty="0"/>
          </a:p>
          <a:p>
            <a:r>
              <a:rPr lang="en-US" dirty="0" smtClean="0"/>
              <a:t>Significance test:</a:t>
            </a:r>
            <a:br>
              <a:rPr lang="en-US" dirty="0" smtClean="0"/>
            </a:br>
            <a:r>
              <a:rPr lang="en-US" dirty="0" smtClean="0"/>
              <a:t>y – mean(y): total variation</a:t>
            </a:r>
          </a:p>
          <a:p>
            <a:r>
              <a:rPr lang="en-US" dirty="0"/>
              <a:t>y</a:t>
            </a:r>
            <a:r>
              <a:rPr lang="en-US" dirty="0" smtClean="0"/>
              <a:t> – </a:t>
            </a:r>
            <a:r>
              <a:rPr lang="en-US" dirty="0" err="1" smtClean="0"/>
              <a:t>yfit</a:t>
            </a:r>
            <a:r>
              <a:rPr lang="en-US" dirty="0" smtClean="0"/>
              <a:t>: unexplained variation</a:t>
            </a:r>
          </a:p>
          <a:p>
            <a:r>
              <a:rPr lang="en-US" dirty="0" err="1" smtClean="0"/>
              <a:t>yfit</a:t>
            </a:r>
            <a:r>
              <a:rPr lang="en-US" dirty="0" smtClean="0"/>
              <a:t> – mean(y): explained variation</a:t>
            </a:r>
          </a:p>
          <a:p>
            <a:r>
              <a:rPr lang="en-US" dirty="0" smtClean="0"/>
              <a:t>y – mean(y) = (y – </a:t>
            </a:r>
            <a:r>
              <a:rPr lang="en-US" dirty="0" err="1" smtClean="0"/>
              <a:t>yfit</a:t>
            </a:r>
            <a:r>
              <a:rPr lang="en-US" dirty="0" smtClean="0"/>
              <a:t>) + (</a:t>
            </a:r>
            <a:r>
              <a:rPr lang="en-US" dirty="0" err="1" smtClean="0"/>
              <a:t>yfit</a:t>
            </a:r>
            <a:r>
              <a:rPr lang="en-US" dirty="0" smtClean="0"/>
              <a:t> – mean(y))</a:t>
            </a:r>
          </a:p>
          <a:p>
            <a:r>
              <a:rPr lang="en-US" dirty="0" smtClean="0"/>
              <a:t>In the case of OLS, if sum the square(y – mean(y)), the cross-product term is equal to zero. </a:t>
            </a:r>
          </a:p>
          <a:p>
            <a:r>
              <a:rPr lang="en-US" dirty="0" smtClean="0"/>
              <a:t>So, sum((y – mean(y)) ^ 2) = sum((y – </a:t>
            </a:r>
            <a:r>
              <a:rPr lang="en-US" dirty="0" err="1" smtClean="0"/>
              <a:t>yfit</a:t>
            </a:r>
            <a:r>
              <a:rPr lang="en-US" dirty="0" smtClean="0"/>
              <a:t>) ^ 2) + sum((</a:t>
            </a:r>
            <a:r>
              <a:rPr lang="en-US" dirty="0" err="1" smtClean="0"/>
              <a:t>yfit</a:t>
            </a:r>
            <a:r>
              <a:rPr lang="en-US" dirty="0" smtClean="0"/>
              <a:t> – mean(y)))</a:t>
            </a:r>
          </a:p>
          <a:p>
            <a:r>
              <a:rPr lang="en-US" dirty="0" smtClean="0"/>
              <a:t>  sum of squares total (SST)  sum of squares due to error(SSE)    sum of squares due to regression (SSR)</a:t>
            </a:r>
          </a:p>
          <a:p>
            <a:r>
              <a:rPr lang="en-US" dirty="0" smtClean="0"/>
              <a:t>R2 = 1 – SSE / SST = SSR/SST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8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281" y="2110800"/>
            <a:ext cx="4576500" cy="1053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03" y="4191407"/>
            <a:ext cx="4322250" cy="583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618" y="5130712"/>
            <a:ext cx="2084850" cy="875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485" y="6006419"/>
            <a:ext cx="2898450" cy="8757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3495" y="3119530"/>
            <a:ext cx="297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case of ordinary least square with intercept, the cross product is zero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84879" y="2950946"/>
            <a:ext cx="734962" cy="51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3058" b="20767"/>
          <a:stretch/>
        </p:blipFill>
        <p:spPr>
          <a:xfrm>
            <a:off x="3785905" y="1892010"/>
            <a:ext cx="3864600" cy="3992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03495" y="77164"/>
            <a:ext cx="22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intercept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502" y="519593"/>
            <a:ext cx="1576350" cy="5076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4361" y="530788"/>
            <a:ext cx="2440800" cy="5584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5177" y="1109635"/>
            <a:ext cx="3051000" cy="736102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6646827" y="2950946"/>
            <a:ext cx="648358" cy="51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95185" y="3079359"/>
            <a:ext cx="297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case of ordinary least square with intercept, the cross product is non zero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42966" y="4000640"/>
            <a:ext cx="4118850" cy="68533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9739" y="4454322"/>
            <a:ext cx="3508650" cy="59649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0291" y="5302660"/>
            <a:ext cx="2644200" cy="119299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070656" y="109068"/>
            <a:ext cx="22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Without intercept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8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1512</Words>
  <Application>Microsoft Office PowerPoint</Application>
  <PresentationFormat>Widescreen</PresentationFormat>
  <Paragraphs>179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Significance test in correlation</vt:lpstr>
      <vt:lpstr>PowerPoint Presentation</vt:lpstr>
      <vt:lpstr>PowerPoint Presentation</vt:lpstr>
      <vt:lpstr>PowerPoint Presentation</vt:lpstr>
      <vt:lpstr>PowerPoint Presentation</vt:lpstr>
      <vt:lpstr>Simple Student’s t-test  Significance test in group difference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Significance test in correlation</dc:title>
  <dc:creator>Zhao, Yue</dc:creator>
  <cp:lastModifiedBy>Zhao, Yue</cp:lastModifiedBy>
  <cp:revision>19</cp:revision>
  <dcterms:created xsi:type="dcterms:W3CDTF">2016-03-28T21:40:42Z</dcterms:created>
  <dcterms:modified xsi:type="dcterms:W3CDTF">2016-04-12T19:36:17Z</dcterms:modified>
</cp:coreProperties>
</file>