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2"/>
  </p:notesMasterIdLst>
  <p:sldIdLst>
    <p:sldId id="257" r:id="rId2"/>
    <p:sldId id="261" r:id="rId3"/>
    <p:sldId id="271" r:id="rId4"/>
    <p:sldId id="259" r:id="rId5"/>
    <p:sldId id="265" r:id="rId6"/>
    <p:sldId id="260" r:id="rId7"/>
    <p:sldId id="258" r:id="rId8"/>
    <p:sldId id="262" r:id="rId9"/>
    <p:sldId id="263" r:id="rId10"/>
    <p:sldId id="269" r:id="rId11"/>
    <p:sldId id="264" r:id="rId12"/>
    <p:sldId id="266" r:id="rId13"/>
    <p:sldId id="275" r:id="rId14"/>
    <p:sldId id="276" r:id="rId15"/>
    <p:sldId id="277" r:id="rId16"/>
    <p:sldId id="272" r:id="rId17"/>
    <p:sldId id="273" r:id="rId18"/>
    <p:sldId id="274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2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0F2D4-1EC4-4AE9-961C-C8FB172C479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1C9260-B225-4E66-9F88-AAD6418A8EDE}">
      <dgm:prSet phldrT="[文本]"/>
      <dgm:spPr/>
      <dgm:t>
        <a:bodyPr/>
        <a:lstStyle/>
        <a:p>
          <a:r>
            <a:rPr lang="zh-CN" altLang="en-US" dirty="0"/>
            <a:t>双核心</a:t>
          </a:r>
          <a:r>
            <a:rPr lang="en-US" altLang="zh-CN" dirty="0"/>
            <a:t>CPU</a:t>
          </a:r>
          <a:endParaRPr lang="zh-CN" altLang="en-US" dirty="0"/>
        </a:p>
      </dgm:t>
    </dgm:pt>
    <dgm:pt modelId="{72CCF76E-BA5F-470F-8112-0E736A458397}" type="parTrans" cxnId="{FA22E208-1D39-4C2F-BDE9-26A017420466}">
      <dgm:prSet/>
      <dgm:spPr/>
      <dgm:t>
        <a:bodyPr/>
        <a:lstStyle/>
        <a:p>
          <a:endParaRPr lang="zh-CN" altLang="en-US"/>
        </a:p>
      </dgm:t>
    </dgm:pt>
    <dgm:pt modelId="{15AC12F1-7FD6-44E7-B0EC-0F2E74DB6F9D}" type="sibTrans" cxnId="{FA22E208-1D39-4C2F-BDE9-26A017420466}">
      <dgm:prSet/>
      <dgm:spPr/>
      <dgm:t>
        <a:bodyPr/>
        <a:lstStyle/>
        <a:p>
          <a:endParaRPr lang="zh-CN" altLang="en-US"/>
        </a:p>
      </dgm:t>
    </dgm:pt>
    <dgm:pt modelId="{29E4D512-AFAB-45F3-8C17-2ED4F5EE7E1A}">
      <dgm:prSet phldrT="[文本]"/>
      <dgm:spPr/>
      <dgm:t>
        <a:bodyPr/>
        <a:lstStyle/>
        <a:p>
          <a:r>
            <a:rPr lang="en-US" altLang="zh-CN" dirty="0"/>
            <a:t>Linux</a:t>
          </a:r>
          <a:r>
            <a:rPr lang="zh-CN" altLang="en-US" dirty="0"/>
            <a:t>支持</a:t>
          </a:r>
        </a:p>
      </dgm:t>
    </dgm:pt>
    <dgm:pt modelId="{23698183-A042-4A35-A322-A5865127C0D9}" type="parTrans" cxnId="{19424CA3-692D-410B-89E0-405660003B58}">
      <dgm:prSet/>
      <dgm:spPr/>
      <dgm:t>
        <a:bodyPr/>
        <a:lstStyle/>
        <a:p>
          <a:endParaRPr lang="zh-CN" altLang="en-US"/>
        </a:p>
      </dgm:t>
    </dgm:pt>
    <dgm:pt modelId="{4474D5C4-B7B2-4D3C-B645-920D567EE884}" type="sibTrans" cxnId="{19424CA3-692D-410B-89E0-405660003B58}">
      <dgm:prSet/>
      <dgm:spPr/>
      <dgm:t>
        <a:bodyPr/>
        <a:lstStyle/>
        <a:p>
          <a:endParaRPr lang="zh-CN" altLang="en-US"/>
        </a:p>
      </dgm:t>
    </dgm:pt>
    <dgm:pt modelId="{29D991C5-DECC-4058-8D8D-657A34CDE884}" type="pres">
      <dgm:prSet presAssocID="{05D0F2D4-1EC4-4AE9-961C-C8FB172C479B}" presName="Name0" presStyleCnt="0">
        <dgm:presLayoutVars>
          <dgm:dir/>
          <dgm:resizeHandles val="exact"/>
        </dgm:presLayoutVars>
      </dgm:prSet>
      <dgm:spPr/>
    </dgm:pt>
    <dgm:pt modelId="{80158A90-B5BA-4D43-B3C0-4855B43D1138}" type="pres">
      <dgm:prSet presAssocID="{F71C9260-B225-4E66-9F88-AAD6418A8EDE}" presName="composite" presStyleCnt="0"/>
      <dgm:spPr/>
    </dgm:pt>
    <dgm:pt modelId="{60AB8000-5CEF-43EC-87CB-DE796079F5EE}" type="pres">
      <dgm:prSet presAssocID="{F71C9260-B225-4E66-9F88-AAD6418A8EDE}" presName="rect1" presStyleLbl="trAlignAcc1" presStyleIdx="0" presStyleCnt="2">
        <dgm:presLayoutVars>
          <dgm:bulletEnabled val="1"/>
        </dgm:presLayoutVars>
      </dgm:prSet>
      <dgm:spPr/>
    </dgm:pt>
    <dgm:pt modelId="{3BBD9FCD-2A03-4A6B-9226-564ED65BEA67}" type="pres">
      <dgm:prSet presAssocID="{F71C9260-B225-4E66-9F88-AAD6418A8EDE}" presName="rect2" presStyleLbl="fgImgPlace1" presStyleIdx="0" presStyleCnt="2"/>
      <dgm:spPr/>
    </dgm:pt>
    <dgm:pt modelId="{91A50FA5-1188-49F2-918D-DBFB7BFE4BCE}" type="pres">
      <dgm:prSet presAssocID="{15AC12F1-7FD6-44E7-B0EC-0F2E74DB6F9D}" presName="sibTrans" presStyleCnt="0"/>
      <dgm:spPr/>
    </dgm:pt>
    <dgm:pt modelId="{D21E513D-E9A6-4463-882E-397EF0BD86BB}" type="pres">
      <dgm:prSet presAssocID="{29E4D512-AFAB-45F3-8C17-2ED4F5EE7E1A}" presName="composite" presStyleCnt="0"/>
      <dgm:spPr/>
    </dgm:pt>
    <dgm:pt modelId="{83CB9B3E-C32A-4B82-906F-F20B5449D2D4}" type="pres">
      <dgm:prSet presAssocID="{29E4D512-AFAB-45F3-8C17-2ED4F5EE7E1A}" presName="rect1" presStyleLbl="trAlignAcc1" presStyleIdx="1" presStyleCnt="2">
        <dgm:presLayoutVars>
          <dgm:bulletEnabled val="1"/>
        </dgm:presLayoutVars>
      </dgm:prSet>
      <dgm:spPr/>
    </dgm:pt>
    <dgm:pt modelId="{0F251966-07B8-467C-9B2B-1A8C9CB7D500}" type="pres">
      <dgm:prSet presAssocID="{29E4D512-AFAB-45F3-8C17-2ED4F5EE7E1A}" presName="rect2" presStyleLbl="fgImgPlace1" presStyleIdx="1" presStyleCnt="2"/>
      <dgm:spPr/>
    </dgm:pt>
  </dgm:ptLst>
  <dgm:cxnLst>
    <dgm:cxn modelId="{FA22E208-1D39-4C2F-BDE9-26A017420466}" srcId="{05D0F2D4-1EC4-4AE9-961C-C8FB172C479B}" destId="{F71C9260-B225-4E66-9F88-AAD6418A8EDE}" srcOrd="0" destOrd="0" parTransId="{72CCF76E-BA5F-470F-8112-0E736A458397}" sibTransId="{15AC12F1-7FD6-44E7-B0EC-0F2E74DB6F9D}"/>
    <dgm:cxn modelId="{03AB1240-38E8-467D-9861-0A0CDD16E1DD}" type="presOf" srcId="{05D0F2D4-1EC4-4AE9-961C-C8FB172C479B}" destId="{29D991C5-DECC-4058-8D8D-657A34CDE884}" srcOrd="0" destOrd="0" presId="urn:microsoft.com/office/officeart/2008/layout/PictureStrips"/>
    <dgm:cxn modelId="{8BD03195-A47C-4B40-B153-D378AE359DF2}" type="presOf" srcId="{F71C9260-B225-4E66-9F88-AAD6418A8EDE}" destId="{60AB8000-5CEF-43EC-87CB-DE796079F5EE}" srcOrd="0" destOrd="0" presId="urn:microsoft.com/office/officeart/2008/layout/PictureStrips"/>
    <dgm:cxn modelId="{19424CA3-692D-410B-89E0-405660003B58}" srcId="{05D0F2D4-1EC4-4AE9-961C-C8FB172C479B}" destId="{29E4D512-AFAB-45F3-8C17-2ED4F5EE7E1A}" srcOrd="1" destOrd="0" parTransId="{23698183-A042-4A35-A322-A5865127C0D9}" sibTransId="{4474D5C4-B7B2-4D3C-B645-920D567EE884}"/>
    <dgm:cxn modelId="{91BC2AEA-7596-4250-A336-53C3A7A6E8CD}" type="presOf" srcId="{29E4D512-AFAB-45F3-8C17-2ED4F5EE7E1A}" destId="{83CB9B3E-C32A-4B82-906F-F20B5449D2D4}" srcOrd="0" destOrd="0" presId="urn:microsoft.com/office/officeart/2008/layout/PictureStrips"/>
    <dgm:cxn modelId="{0D8C8C81-319B-4264-97B5-A52AA0FA9EA6}" type="presParOf" srcId="{29D991C5-DECC-4058-8D8D-657A34CDE884}" destId="{80158A90-B5BA-4D43-B3C0-4855B43D1138}" srcOrd="0" destOrd="0" presId="urn:microsoft.com/office/officeart/2008/layout/PictureStrips"/>
    <dgm:cxn modelId="{369B524A-5199-4B61-B879-6CCC510CBE52}" type="presParOf" srcId="{80158A90-B5BA-4D43-B3C0-4855B43D1138}" destId="{60AB8000-5CEF-43EC-87CB-DE796079F5EE}" srcOrd="0" destOrd="0" presId="urn:microsoft.com/office/officeart/2008/layout/PictureStrips"/>
    <dgm:cxn modelId="{E7D98C45-4452-4F74-B3A1-95E25083A568}" type="presParOf" srcId="{80158A90-B5BA-4D43-B3C0-4855B43D1138}" destId="{3BBD9FCD-2A03-4A6B-9226-564ED65BEA67}" srcOrd="1" destOrd="0" presId="urn:microsoft.com/office/officeart/2008/layout/PictureStrips"/>
    <dgm:cxn modelId="{68FF6D19-FDD0-4C1F-84A0-02AC1FA59547}" type="presParOf" srcId="{29D991C5-DECC-4058-8D8D-657A34CDE884}" destId="{91A50FA5-1188-49F2-918D-DBFB7BFE4BCE}" srcOrd="1" destOrd="0" presId="urn:microsoft.com/office/officeart/2008/layout/PictureStrips"/>
    <dgm:cxn modelId="{D6AAF9B4-46C4-46BA-B1AA-8A5942702786}" type="presParOf" srcId="{29D991C5-DECC-4058-8D8D-657A34CDE884}" destId="{D21E513D-E9A6-4463-882E-397EF0BD86BB}" srcOrd="2" destOrd="0" presId="urn:microsoft.com/office/officeart/2008/layout/PictureStrips"/>
    <dgm:cxn modelId="{9EB9D345-6018-43E5-9A6D-8A965F2AE5E1}" type="presParOf" srcId="{D21E513D-E9A6-4463-882E-397EF0BD86BB}" destId="{83CB9B3E-C32A-4B82-906F-F20B5449D2D4}" srcOrd="0" destOrd="0" presId="urn:microsoft.com/office/officeart/2008/layout/PictureStrips"/>
    <dgm:cxn modelId="{D01545EF-1C8B-48D0-AEA1-55B463553477}" type="presParOf" srcId="{D21E513D-E9A6-4463-882E-397EF0BD86BB}" destId="{0F251966-07B8-467C-9B2B-1A8C9CB7D50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56533-7096-43FA-80B4-7E1DEDA655A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D651A0-65D5-4ACE-A120-C659B9222247}">
      <dgm:prSet phldrT="[文本]"/>
      <dgm:spPr/>
      <dgm:t>
        <a:bodyPr/>
        <a:lstStyle/>
        <a:p>
          <a:r>
            <a:rPr lang="en-US" altLang="zh-CN" dirty="0" err="1"/>
            <a:t>μCore</a:t>
          </a:r>
          <a:endParaRPr lang="zh-CN" altLang="en-US" dirty="0"/>
        </a:p>
      </dgm:t>
    </dgm:pt>
    <dgm:pt modelId="{FDD5C484-333D-473D-9C57-AF4B75FEBC70}" type="parTrans" cxnId="{71AD14EF-CB4C-4A87-BD41-516CA702A488}">
      <dgm:prSet/>
      <dgm:spPr/>
      <dgm:t>
        <a:bodyPr/>
        <a:lstStyle/>
        <a:p>
          <a:endParaRPr lang="zh-CN" altLang="en-US"/>
        </a:p>
      </dgm:t>
    </dgm:pt>
    <dgm:pt modelId="{FF896F87-904B-4208-AA8B-DDDAA9231BB9}" type="sibTrans" cxnId="{71AD14EF-CB4C-4A87-BD41-516CA702A488}">
      <dgm:prSet/>
      <dgm:spPr/>
      <dgm:t>
        <a:bodyPr/>
        <a:lstStyle/>
        <a:p>
          <a:endParaRPr lang="zh-CN" altLang="en-US"/>
        </a:p>
      </dgm:t>
    </dgm:pt>
    <dgm:pt modelId="{73A817E2-0B61-4B85-AB23-4F31E4DC2083}">
      <dgm:prSet phldrT="[文本]"/>
      <dgm:spPr/>
      <dgm:t>
        <a:bodyPr/>
        <a:lstStyle/>
        <a:p>
          <a:r>
            <a:rPr lang="en-US" altLang="zh-CN" dirty="0"/>
            <a:t>Linux</a:t>
          </a:r>
          <a:r>
            <a:rPr lang="zh-CN" altLang="en-US" dirty="0"/>
            <a:t>（单核）</a:t>
          </a:r>
        </a:p>
      </dgm:t>
    </dgm:pt>
    <dgm:pt modelId="{2D92A52E-E9A4-43B9-B02C-70DE4CAA9979}" type="parTrans" cxnId="{1CE134F3-533D-4CC9-B482-55A5191F1878}">
      <dgm:prSet/>
      <dgm:spPr/>
      <dgm:t>
        <a:bodyPr/>
        <a:lstStyle/>
        <a:p>
          <a:endParaRPr lang="zh-CN" altLang="en-US"/>
        </a:p>
      </dgm:t>
    </dgm:pt>
    <dgm:pt modelId="{A4E268DD-B884-472E-A447-FE1BAD81F5ED}" type="sibTrans" cxnId="{1CE134F3-533D-4CC9-B482-55A5191F1878}">
      <dgm:prSet/>
      <dgm:spPr/>
      <dgm:t>
        <a:bodyPr/>
        <a:lstStyle/>
        <a:p>
          <a:endParaRPr lang="zh-CN" altLang="en-US"/>
        </a:p>
      </dgm:t>
    </dgm:pt>
    <dgm:pt modelId="{3135CD61-BCDC-4588-B415-2226B8921A0D}">
      <dgm:prSet phldrT="[文本]"/>
      <dgm:spPr/>
      <dgm:t>
        <a:bodyPr/>
        <a:lstStyle/>
        <a:p>
          <a:r>
            <a:rPr lang="en-US" altLang="zh-CN" dirty="0"/>
            <a:t>Linux</a:t>
          </a:r>
          <a:r>
            <a:rPr lang="zh-CN" altLang="en-US" dirty="0"/>
            <a:t>（双核）</a:t>
          </a:r>
        </a:p>
      </dgm:t>
    </dgm:pt>
    <dgm:pt modelId="{A78A416F-6DA3-4872-8607-DB6F4762BEF0}" type="parTrans" cxnId="{A3430DD5-65B7-4842-A638-3C8965858E21}">
      <dgm:prSet/>
      <dgm:spPr/>
      <dgm:t>
        <a:bodyPr/>
        <a:lstStyle/>
        <a:p>
          <a:endParaRPr lang="zh-CN" altLang="en-US"/>
        </a:p>
      </dgm:t>
    </dgm:pt>
    <dgm:pt modelId="{40FBD2AE-7C28-4BAD-B8B2-3998C2A6E725}" type="sibTrans" cxnId="{A3430DD5-65B7-4842-A638-3C8965858E21}">
      <dgm:prSet/>
      <dgm:spPr/>
      <dgm:t>
        <a:bodyPr/>
        <a:lstStyle/>
        <a:p>
          <a:endParaRPr lang="zh-CN" altLang="en-US"/>
        </a:p>
      </dgm:t>
    </dgm:pt>
    <dgm:pt modelId="{9A6E4D49-13AD-4C25-90A3-961A5B4317FB}" type="pres">
      <dgm:prSet presAssocID="{5CB56533-7096-43FA-80B4-7E1DEDA655AC}" presName="rootnode" presStyleCnt="0">
        <dgm:presLayoutVars>
          <dgm:chMax/>
          <dgm:chPref/>
          <dgm:dir/>
          <dgm:animLvl val="lvl"/>
        </dgm:presLayoutVars>
      </dgm:prSet>
      <dgm:spPr/>
    </dgm:pt>
    <dgm:pt modelId="{9C55A7D8-F10D-4AE7-9574-308B5C81FDC0}" type="pres">
      <dgm:prSet presAssocID="{27D651A0-65D5-4ACE-A120-C659B9222247}" presName="composite" presStyleCnt="0"/>
      <dgm:spPr/>
    </dgm:pt>
    <dgm:pt modelId="{AC55E286-C056-4BDF-8E71-AD1EE761453F}" type="pres">
      <dgm:prSet presAssocID="{27D651A0-65D5-4ACE-A120-C659B9222247}" presName="LShape" presStyleLbl="alignNode1" presStyleIdx="0" presStyleCnt="5"/>
      <dgm:spPr/>
    </dgm:pt>
    <dgm:pt modelId="{C848016F-390D-4417-9B97-3DA4646CE228}" type="pres">
      <dgm:prSet presAssocID="{27D651A0-65D5-4ACE-A120-C659B922224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A0FFE06-98E1-4494-A79C-30F357730998}" type="pres">
      <dgm:prSet presAssocID="{27D651A0-65D5-4ACE-A120-C659B9222247}" presName="Triangle" presStyleLbl="alignNode1" presStyleIdx="1" presStyleCnt="5"/>
      <dgm:spPr/>
    </dgm:pt>
    <dgm:pt modelId="{DBA73C21-F1DF-4963-B0B2-9432E494AA26}" type="pres">
      <dgm:prSet presAssocID="{FF896F87-904B-4208-AA8B-DDDAA9231BB9}" presName="sibTrans" presStyleCnt="0"/>
      <dgm:spPr/>
    </dgm:pt>
    <dgm:pt modelId="{7BAA49C8-E4AC-4B95-90B4-78FF3EE3EF5D}" type="pres">
      <dgm:prSet presAssocID="{FF896F87-904B-4208-AA8B-DDDAA9231BB9}" presName="space" presStyleCnt="0"/>
      <dgm:spPr/>
    </dgm:pt>
    <dgm:pt modelId="{37E1231D-F64E-4283-9EDA-CDC2748AC439}" type="pres">
      <dgm:prSet presAssocID="{73A817E2-0B61-4B85-AB23-4F31E4DC2083}" presName="composite" presStyleCnt="0"/>
      <dgm:spPr/>
    </dgm:pt>
    <dgm:pt modelId="{D8FEBB8E-CE38-4188-A563-A7E020DDC2F0}" type="pres">
      <dgm:prSet presAssocID="{73A817E2-0B61-4B85-AB23-4F31E4DC2083}" presName="LShape" presStyleLbl="alignNode1" presStyleIdx="2" presStyleCnt="5"/>
      <dgm:spPr/>
    </dgm:pt>
    <dgm:pt modelId="{65CC3A9A-C75D-4849-8F06-12CB5645744C}" type="pres">
      <dgm:prSet presAssocID="{73A817E2-0B61-4B85-AB23-4F31E4DC208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99A94DC-1B7B-4EB0-8271-D41718EF1D68}" type="pres">
      <dgm:prSet presAssocID="{73A817E2-0B61-4B85-AB23-4F31E4DC2083}" presName="Triangle" presStyleLbl="alignNode1" presStyleIdx="3" presStyleCnt="5"/>
      <dgm:spPr/>
    </dgm:pt>
    <dgm:pt modelId="{D38C3E1F-CBEE-4744-B784-8E245CBD37AC}" type="pres">
      <dgm:prSet presAssocID="{A4E268DD-B884-472E-A447-FE1BAD81F5ED}" presName="sibTrans" presStyleCnt="0"/>
      <dgm:spPr/>
    </dgm:pt>
    <dgm:pt modelId="{3AF32B81-86F8-469A-B5FB-90EE9A7E77C2}" type="pres">
      <dgm:prSet presAssocID="{A4E268DD-B884-472E-A447-FE1BAD81F5ED}" presName="space" presStyleCnt="0"/>
      <dgm:spPr/>
    </dgm:pt>
    <dgm:pt modelId="{3CDE2056-44CD-4A78-B4DA-D09CE1615CFE}" type="pres">
      <dgm:prSet presAssocID="{3135CD61-BCDC-4588-B415-2226B8921A0D}" presName="composite" presStyleCnt="0"/>
      <dgm:spPr/>
    </dgm:pt>
    <dgm:pt modelId="{8B8C04FD-C91C-4908-8CD4-23C6028A5F84}" type="pres">
      <dgm:prSet presAssocID="{3135CD61-BCDC-4588-B415-2226B8921A0D}" presName="LShape" presStyleLbl="alignNode1" presStyleIdx="4" presStyleCnt="5"/>
      <dgm:spPr/>
    </dgm:pt>
    <dgm:pt modelId="{0F2F6868-F904-426A-894B-ADC624708F34}" type="pres">
      <dgm:prSet presAssocID="{3135CD61-BCDC-4588-B415-2226B8921A0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4FC2C45-00D0-4182-B7B2-AD2FBD0C1DA4}" type="presOf" srcId="{73A817E2-0B61-4B85-AB23-4F31E4DC2083}" destId="{65CC3A9A-C75D-4849-8F06-12CB5645744C}" srcOrd="0" destOrd="0" presId="urn:microsoft.com/office/officeart/2009/3/layout/StepUpProcess"/>
    <dgm:cxn modelId="{5030ABC1-34BE-40DE-92D0-A1ACB51C2DE1}" type="presOf" srcId="{5CB56533-7096-43FA-80B4-7E1DEDA655AC}" destId="{9A6E4D49-13AD-4C25-90A3-961A5B4317FB}" srcOrd="0" destOrd="0" presId="urn:microsoft.com/office/officeart/2009/3/layout/StepUpProcess"/>
    <dgm:cxn modelId="{33993CC7-6C90-4F93-8043-ABF8CB1087CF}" type="presOf" srcId="{3135CD61-BCDC-4588-B415-2226B8921A0D}" destId="{0F2F6868-F904-426A-894B-ADC624708F34}" srcOrd="0" destOrd="0" presId="urn:microsoft.com/office/officeart/2009/3/layout/StepUpProcess"/>
    <dgm:cxn modelId="{9F3050C7-A266-474D-B5C9-3A99C2014DD4}" type="presOf" srcId="{27D651A0-65D5-4ACE-A120-C659B9222247}" destId="{C848016F-390D-4417-9B97-3DA4646CE228}" srcOrd="0" destOrd="0" presId="urn:microsoft.com/office/officeart/2009/3/layout/StepUpProcess"/>
    <dgm:cxn modelId="{A3430DD5-65B7-4842-A638-3C8965858E21}" srcId="{5CB56533-7096-43FA-80B4-7E1DEDA655AC}" destId="{3135CD61-BCDC-4588-B415-2226B8921A0D}" srcOrd="2" destOrd="0" parTransId="{A78A416F-6DA3-4872-8607-DB6F4762BEF0}" sibTransId="{40FBD2AE-7C28-4BAD-B8B2-3998C2A6E725}"/>
    <dgm:cxn modelId="{71AD14EF-CB4C-4A87-BD41-516CA702A488}" srcId="{5CB56533-7096-43FA-80B4-7E1DEDA655AC}" destId="{27D651A0-65D5-4ACE-A120-C659B9222247}" srcOrd="0" destOrd="0" parTransId="{FDD5C484-333D-473D-9C57-AF4B75FEBC70}" sibTransId="{FF896F87-904B-4208-AA8B-DDDAA9231BB9}"/>
    <dgm:cxn modelId="{1CE134F3-533D-4CC9-B482-55A5191F1878}" srcId="{5CB56533-7096-43FA-80B4-7E1DEDA655AC}" destId="{73A817E2-0B61-4B85-AB23-4F31E4DC2083}" srcOrd="1" destOrd="0" parTransId="{2D92A52E-E9A4-43B9-B02C-70DE4CAA9979}" sibTransId="{A4E268DD-B884-472E-A447-FE1BAD81F5ED}"/>
    <dgm:cxn modelId="{693C1750-9BCA-4733-822A-EE23BFDC7945}" type="presParOf" srcId="{9A6E4D49-13AD-4C25-90A3-961A5B4317FB}" destId="{9C55A7D8-F10D-4AE7-9574-308B5C81FDC0}" srcOrd="0" destOrd="0" presId="urn:microsoft.com/office/officeart/2009/3/layout/StepUpProcess"/>
    <dgm:cxn modelId="{E711DDCD-0D0A-4816-930E-F9D7908BAE24}" type="presParOf" srcId="{9C55A7D8-F10D-4AE7-9574-308B5C81FDC0}" destId="{AC55E286-C056-4BDF-8E71-AD1EE761453F}" srcOrd="0" destOrd="0" presId="urn:microsoft.com/office/officeart/2009/3/layout/StepUpProcess"/>
    <dgm:cxn modelId="{0ACD781E-9491-4B88-8AFE-C4D658F57185}" type="presParOf" srcId="{9C55A7D8-F10D-4AE7-9574-308B5C81FDC0}" destId="{C848016F-390D-4417-9B97-3DA4646CE228}" srcOrd="1" destOrd="0" presId="urn:microsoft.com/office/officeart/2009/3/layout/StepUpProcess"/>
    <dgm:cxn modelId="{66F288CC-9AD1-459D-AD55-304ADB2BC673}" type="presParOf" srcId="{9C55A7D8-F10D-4AE7-9574-308B5C81FDC0}" destId="{BA0FFE06-98E1-4494-A79C-30F357730998}" srcOrd="2" destOrd="0" presId="urn:microsoft.com/office/officeart/2009/3/layout/StepUpProcess"/>
    <dgm:cxn modelId="{09FC96AD-A2BC-4AAE-B92B-7F2B3E60658D}" type="presParOf" srcId="{9A6E4D49-13AD-4C25-90A3-961A5B4317FB}" destId="{DBA73C21-F1DF-4963-B0B2-9432E494AA26}" srcOrd="1" destOrd="0" presId="urn:microsoft.com/office/officeart/2009/3/layout/StepUpProcess"/>
    <dgm:cxn modelId="{512848E6-670E-47E6-BE19-1C4CD761D210}" type="presParOf" srcId="{DBA73C21-F1DF-4963-B0B2-9432E494AA26}" destId="{7BAA49C8-E4AC-4B95-90B4-78FF3EE3EF5D}" srcOrd="0" destOrd="0" presId="urn:microsoft.com/office/officeart/2009/3/layout/StepUpProcess"/>
    <dgm:cxn modelId="{7FE43748-222A-4851-93DD-74A8014D8222}" type="presParOf" srcId="{9A6E4D49-13AD-4C25-90A3-961A5B4317FB}" destId="{37E1231D-F64E-4283-9EDA-CDC2748AC439}" srcOrd="2" destOrd="0" presId="urn:microsoft.com/office/officeart/2009/3/layout/StepUpProcess"/>
    <dgm:cxn modelId="{9369C762-6D39-4225-B6A1-5260B303D0F1}" type="presParOf" srcId="{37E1231D-F64E-4283-9EDA-CDC2748AC439}" destId="{D8FEBB8E-CE38-4188-A563-A7E020DDC2F0}" srcOrd="0" destOrd="0" presId="urn:microsoft.com/office/officeart/2009/3/layout/StepUpProcess"/>
    <dgm:cxn modelId="{A9AA05DB-6247-43FB-B1C7-B77E28D75555}" type="presParOf" srcId="{37E1231D-F64E-4283-9EDA-CDC2748AC439}" destId="{65CC3A9A-C75D-4849-8F06-12CB5645744C}" srcOrd="1" destOrd="0" presId="urn:microsoft.com/office/officeart/2009/3/layout/StepUpProcess"/>
    <dgm:cxn modelId="{1BBDEEF3-C629-41DB-9B80-68377712FA89}" type="presParOf" srcId="{37E1231D-F64E-4283-9EDA-CDC2748AC439}" destId="{599A94DC-1B7B-4EB0-8271-D41718EF1D68}" srcOrd="2" destOrd="0" presId="urn:microsoft.com/office/officeart/2009/3/layout/StepUpProcess"/>
    <dgm:cxn modelId="{74EAE110-BE35-4A1B-A420-F85698EF4915}" type="presParOf" srcId="{9A6E4D49-13AD-4C25-90A3-961A5B4317FB}" destId="{D38C3E1F-CBEE-4744-B784-8E245CBD37AC}" srcOrd="3" destOrd="0" presId="urn:microsoft.com/office/officeart/2009/3/layout/StepUpProcess"/>
    <dgm:cxn modelId="{451972FA-25DF-433F-B679-E7D52304F02E}" type="presParOf" srcId="{D38C3E1F-CBEE-4744-B784-8E245CBD37AC}" destId="{3AF32B81-86F8-469A-B5FB-90EE9A7E77C2}" srcOrd="0" destOrd="0" presId="urn:microsoft.com/office/officeart/2009/3/layout/StepUpProcess"/>
    <dgm:cxn modelId="{D477A27E-91C7-49D3-8244-A49B9853D7F3}" type="presParOf" srcId="{9A6E4D49-13AD-4C25-90A3-961A5B4317FB}" destId="{3CDE2056-44CD-4A78-B4DA-D09CE1615CFE}" srcOrd="4" destOrd="0" presId="urn:microsoft.com/office/officeart/2009/3/layout/StepUpProcess"/>
    <dgm:cxn modelId="{CF7C3F6B-40D4-4A71-A899-D5D52529AF1D}" type="presParOf" srcId="{3CDE2056-44CD-4A78-B4DA-D09CE1615CFE}" destId="{8B8C04FD-C91C-4908-8CD4-23C6028A5F84}" srcOrd="0" destOrd="0" presId="urn:microsoft.com/office/officeart/2009/3/layout/StepUpProcess"/>
    <dgm:cxn modelId="{7C4E61EB-5734-4D49-9578-29C04315BBEF}" type="presParOf" srcId="{3CDE2056-44CD-4A78-B4DA-D09CE1615CFE}" destId="{0F2F6868-F904-426A-894B-ADC624708F3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B8000-5CEF-43EC-87CB-DE796079F5EE}">
      <dsp:nvSpPr>
        <dsp:cNvPr id="0" name=""/>
        <dsp:cNvSpPr/>
      </dsp:nvSpPr>
      <dsp:spPr>
        <a:xfrm>
          <a:off x="883062" y="351341"/>
          <a:ext cx="5896355" cy="18426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062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双核心</a:t>
          </a:r>
          <a:r>
            <a:rPr lang="en-US" altLang="zh-CN" sz="6500" kern="1200" dirty="0"/>
            <a:t>CPU</a:t>
          </a:r>
          <a:endParaRPr lang="zh-CN" altLang="en-US" sz="6500" kern="1200" dirty="0"/>
        </a:p>
      </dsp:txBody>
      <dsp:txXfrm>
        <a:off x="883062" y="351341"/>
        <a:ext cx="5896355" cy="1842611"/>
      </dsp:txXfrm>
    </dsp:sp>
    <dsp:sp modelId="{3BBD9FCD-2A03-4A6B-9226-564ED65BEA67}">
      <dsp:nvSpPr>
        <dsp:cNvPr id="0" name=""/>
        <dsp:cNvSpPr/>
      </dsp:nvSpPr>
      <dsp:spPr>
        <a:xfrm>
          <a:off x="637381" y="85186"/>
          <a:ext cx="1289827" cy="19347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B9B3E-C32A-4B82-906F-F20B5449D2D4}">
      <dsp:nvSpPr>
        <dsp:cNvPr id="0" name=""/>
        <dsp:cNvSpPr/>
      </dsp:nvSpPr>
      <dsp:spPr>
        <a:xfrm>
          <a:off x="883062" y="2670984"/>
          <a:ext cx="5896355" cy="18426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062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Linux</a:t>
          </a:r>
          <a:r>
            <a:rPr lang="zh-CN" altLang="en-US" sz="6500" kern="1200" dirty="0"/>
            <a:t>支持</a:t>
          </a:r>
        </a:p>
      </dsp:txBody>
      <dsp:txXfrm>
        <a:off x="883062" y="2670984"/>
        <a:ext cx="5896355" cy="1842611"/>
      </dsp:txXfrm>
    </dsp:sp>
    <dsp:sp modelId="{0F251966-07B8-467C-9B2B-1A8C9CB7D500}">
      <dsp:nvSpPr>
        <dsp:cNvPr id="0" name=""/>
        <dsp:cNvSpPr/>
      </dsp:nvSpPr>
      <dsp:spPr>
        <a:xfrm>
          <a:off x="637381" y="2404829"/>
          <a:ext cx="1289827" cy="19347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5E286-C056-4BDF-8E71-AD1EE761453F}">
      <dsp:nvSpPr>
        <dsp:cNvPr id="0" name=""/>
        <dsp:cNvSpPr/>
      </dsp:nvSpPr>
      <dsp:spPr>
        <a:xfrm rot="5400000">
          <a:off x="1180081" y="995726"/>
          <a:ext cx="1718166" cy="28589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8016F-390D-4417-9B97-3DA4646CE228}">
      <dsp:nvSpPr>
        <dsp:cNvPr id="0" name=""/>
        <dsp:cNvSpPr/>
      </dsp:nvSpPr>
      <dsp:spPr>
        <a:xfrm>
          <a:off x="893276" y="1849948"/>
          <a:ext cx="2581113" cy="226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600" kern="1200" dirty="0" err="1"/>
            <a:t>μCore</a:t>
          </a:r>
          <a:endParaRPr lang="zh-CN" altLang="en-US" sz="5600" kern="1200" dirty="0"/>
        </a:p>
      </dsp:txBody>
      <dsp:txXfrm>
        <a:off x="893276" y="1849948"/>
        <a:ext cx="2581113" cy="2262497"/>
      </dsp:txXfrm>
    </dsp:sp>
    <dsp:sp modelId="{BA0FFE06-98E1-4494-A79C-30F357730998}">
      <dsp:nvSpPr>
        <dsp:cNvPr id="0" name=""/>
        <dsp:cNvSpPr/>
      </dsp:nvSpPr>
      <dsp:spPr>
        <a:xfrm>
          <a:off x="2987387" y="785244"/>
          <a:ext cx="487002" cy="48700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EBB8E-CE38-4188-A563-A7E020DDC2F0}">
      <dsp:nvSpPr>
        <dsp:cNvPr id="0" name=""/>
        <dsp:cNvSpPr/>
      </dsp:nvSpPr>
      <dsp:spPr>
        <a:xfrm rot="5400000">
          <a:off x="4339868" y="213834"/>
          <a:ext cx="1718166" cy="28589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C3A9A-C75D-4849-8F06-12CB5645744C}">
      <dsp:nvSpPr>
        <dsp:cNvPr id="0" name=""/>
        <dsp:cNvSpPr/>
      </dsp:nvSpPr>
      <dsp:spPr>
        <a:xfrm>
          <a:off x="4053063" y="1068056"/>
          <a:ext cx="2581113" cy="226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600" kern="1200" dirty="0"/>
            <a:t>Linux</a:t>
          </a:r>
          <a:r>
            <a:rPr lang="zh-CN" altLang="en-US" sz="5600" kern="1200" dirty="0"/>
            <a:t>（单核）</a:t>
          </a:r>
        </a:p>
      </dsp:txBody>
      <dsp:txXfrm>
        <a:off x="4053063" y="1068056"/>
        <a:ext cx="2581113" cy="2262497"/>
      </dsp:txXfrm>
    </dsp:sp>
    <dsp:sp modelId="{599A94DC-1B7B-4EB0-8271-D41718EF1D68}">
      <dsp:nvSpPr>
        <dsp:cNvPr id="0" name=""/>
        <dsp:cNvSpPr/>
      </dsp:nvSpPr>
      <dsp:spPr>
        <a:xfrm>
          <a:off x="6147174" y="3352"/>
          <a:ext cx="487002" cy="48700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C04FD-C91C-4908-8CD4-23C6028A5F84}">
      <dsp:nvSpPr>
        <dsp:cNvPr id="0" name=""/>
        <dsp:cNvSpPr/>
      </dsp:nvSpPr>
      <dsp:spPr>
        <a:xfrm rot="5400000">
          <a:off x="7499655" y="-568058"/>
          <a:ext cx="1718166" cy="28589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F6868-F904-426A-894B-ADC624708F34}">
      <dsp:nvSpPr>
        <dsp:cNvPr id="0" name=""/>
        <dsp:cNvSpPr/>
      </dsp:nvSpPr>
      <dsp:spPr>
        <a:xfrm>
          <a:off x="7212850" y="286164"/>
          <a:ext cx="2581113" cy="226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600" kern="1200" dirty="0"/>
            <a:t>Linux</a:t>
          </a:r>
          <a:r>
            <a:rPr lang="zh-CN" altLang="en-US" sz="5600" kern="1200" dirty="0"/>
            <a:t>（双核）</a:t>
          </a:r>
        </a:p>
      </dsp:txBody>
      <dsp:txXfrm>
        <a:off x="7212850" y="286164"/>
        <a:ext cx="2581113" cy="2262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BC71D-3D0B-4DC0-9C95-BE21F6FEC7DE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956A-C7AB-4882-B5A8-E1D14B68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0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龙芯</a:t>
            </a:r>
            <a:r>
              <a:rPr lang="en-US" altLang="zh-CN" dirty="0"/>
              <a:t>3A</a:t>
            </a:r>
            <a:r>
              <a:rPr lang="zh-CN" altLang="en-US" dirty="0"/>
              <a:t>是</a:t>
            </a:r>
            <a:r>
              <a:rPr lang="en-US" altLang="zh-CN" dirty="0"/>
              <a:t>64</a:t>
            </a:r>
            <a:r>
              <a:rPr lang="zh-CN" altLang="en-US" dirty="0"/>
              <a:t>位系统，并非完全照搬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956A-C7AB-4882-B5A8-E1D14B6803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+4</a:t>
            </a:r>
            <a:r>
              <a:rPr lang="zh-CN" altLang="en-US" dirty="0"/>
              <a:t>表示当作</a:t>
            </a:r>
            <a:r>
              <a:rPr lang="en-US" altLang="zh-CN" dirty="0" err="1"/>
              <a:t>nop</a:t>
            </a:r>
            <a:r>
              <a:rPr lang="zh-CN" altLang="en-US" dirty="0"/>
              <a:t>处理的指令</a:t>
            </a:r>
            <a:endParaRPr lang="en-US" altLang="zh-CN" dirty="0"/>
          </a:p>
          <a:p>
            <a:r>
              <a:rPr lang="en-US" altLang="zh-CN" dirty="0"/>
              <a:t>+2</a:t>
            </a:r>
            <a:r>
              <a:rPr lang="zh-CN" altLang="en-US" dirty="0"/>
              <a:t>表示</a:t>
            </a:r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中</a:t>
            </a:r>
            <a:r>
              <a:rPr lang="en-US" altLang="zh-CN" dirty="0"/>
              <a:t>TLB Refill</a:t>
            </a:r>
            <a:r>
              <a:rPr lang="zh-CN" altLang="en-US" dirty="0"/>
              <a:t>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956A-C7AB-4882-B5A8-E1D14B6803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53777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2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0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2689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6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7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1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07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580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2AEE63-6822-48CD-8ACE-4D7CDEB6855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126AF79-C0AE-441A-8917-2DD9531EA4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721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FBF4-11FE-4A5F-B04C-180102D3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清华大学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5DB13-53F1-4CD0-84CB-2418445A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唐适之 刘熙航 蔡子熙</a:t>
            </a:r>
          </a:p>
        </p:txBody>
      </p:sp>
    </p:spTree>
    <p:extLst>
      <p:ext uri="{BB962C8B-B14F-4D97-AF65-F5344CB8AC3E}">
        <p14:creationId xmlns:p14="http://schemas.microsoft.com/office/powerpoint/2010/main" val="337241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422C4-AA25-47CD-8A28-D5E61F05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操作系统支持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60C899-2B79-4761-89C4-D61DA7A8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827342" cy="424261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启动</a:t>
            </a:r>
            <a:endParaRPr lang="en-US" altLang="zh-CN" sz="3200" b="1" dirty="0"/>
          </a:p>
          <a:p>
            <a:r>
              <a:rPr lang="en-US" altLang="zh-CN" sz="3200" b="1" dirty="0"/>
              <a:t>Flash</a:t>
            </a:r>
            <a:r>
              <a:rPr lang="zh-CN" altLang="en-US" sz="3200" b="1" dirty="0"/>
              <a:t>不够大？压缩？</a:t>
            </a:r>
            <a:endParaRPr lang="en-US" altLang="zh-CN" sz="3200" b="1" dirty="0"/>
          </a:p>
          <a:p>
            <a:r>
              <a:rPr lang="zh-CN" altLang="en-US" sz="3200" b="1" dirty="0"/>
              <a:t>两级</a:t>
            </a:r>
            <a:r>
              <a:rPr lang="en-US" altLang="zh-CN" sz="3200" b="1" dirty="0"/>
              <a:t>Bootloader</a:t>
            </a:r>
          </a:p>
          <a:p>
            <a:pPr marL="1044702" lvl="1" indent="-514350">
              <a:buAutoNum type="arabicPeriod"/>
            </a:pPr>
            <a:r>
              <a:rPr lang="zh-CN" altLang="en-US" sz="3200" i="0" dirty="0"/>
              <a:t>执行</a:t>
            </a:r>
            <a:r>
              <a:rPr lang="en-US" altLang="zh-CN" sz="3200" i="0" dirty="0"/>
              <a:t>ROM</a:t>
            </a:r>
            <a:r>
              <a:rPr lang="zh-CN" altLang="en-US" sz="3200" i="0" dirty="0"/>
              <a:t>中一级</a:t>
            </a:r>
            <a:r>
              <a:rPr lang="en-US" altLang="zh-CN" sz="3200" i="0" dirty="0"/>
              <a:t>Bootloader</a:t>
            </a:r>
          </a:p>
          <a:p>
            <a:pPr marL="1044702" lvl="1" indent="-514350">
              <a:buAutoNum type="arabicPeriod"/>
            </a:pPr>
            <a:r>
              <a:rPr lang="zh-CN" altLang="en-US" sz="3200" i="0" dirty="0"/>
              <a:t>从</a:t>
            </a:r>
            <a:r>
              <a:rPr lang="en-US" altLang="zh-CN" sz="3200" i="0" dirty="0"/>
              <a:t>Flash</a:t>
            </a:r>
            <a:r>
              <a:rPr lang="zh-CN" altLang="en-US" sz="3200" i="0" dirty="0"/>
              <a:t>加载去掉符号表的次级</a:t>
            </a:r>
            <a:r>
              <a:rPr lang="en-US" altLang="zh-CN" sz="3200" i="0" dirty="0"/>
              <a:t>Bootloader U-Boot ELF</a:t>
            </a:r>
          </a:p>
          <a:p>
            <a:pPr marL="1044702" lvl="1" indent="-514350">
              <a:buAutoNum type="arabicPeriod"/>
            </a:pPr>
            <a:r>
              <a:rPr lang="zh-CN" altLang="en-US" sz="3200" i="0" dirty="0"/>
              <a:t>通过网络（</a:t>
            </a:r>
            <a:r>
              <a:rPr lang="en-US" altLang="zh-CN" sz="3200" i="0" dirty="0"/>
              <a:t>TFTP</a:t>
            </a:r>
            <a:r>
              <a:rPr lang="zh-CN" altLang="en-US" sz="3200" i="0" dirty="0"/>
              <a:t>协议）加载</a:t>
            </a:r>
            <a:r>
              <a:rPr lang="en-US" altLang="zh-CN" sz="3200" i="0" dirty="0"/>
              <a:t>Linux</a:t>
            </a:r>
            <a:r>
              <a:rPr lang="zh-CN" altLang="en-US" sz="3200" i="0" dirty="0"/>
              <a:t>的</a:t>
            </a:r>
            <a:r>
              <a:rPr lang="en-US" altLang="zh-CN" sz="3200" i="0" dirty="0"/>
              <a:t>U-Boot</a:t>
            </a:r>
            <a:r>
              <a:rPr lang="zh-CN" altLang="en-US" sz="3200" i="0" dirty="0"/>
              <a:t>镜像</a:t>
            </a:r>
            <a:endParaRPr lang="en-US" altLang="zh-CN" sz="3200" i="0" dirty="0"/>
          </a:p>
        </p:txBody>
      </p:sp>
    </p:spTree>
    <p:extLst>
      <p:ext uri="{BB962C8B-B14F-4D97-AF65-F5344CB8AC3E}">
        <p14:creationId xmlns:p14="http://schemas.microsoft.com/office/powerpoint/2010/main" val="107470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FEDC-CA32-4122-A44A-B4800757C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89157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59EBA-AAB1-498D-895E-712A2209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38274-7DA4-4CCA-898F-D837A0F04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附表、附图、其他说明：如果还想知道更多</a:t>
            </a:r>
          </a:p>
        </p:txBody>
      </p:sp>
    </p:spTree>
    <p:extLst>
      <p:ext uri="{BB962C8B-B14F-4D97-AF65-F5344CB8AC3E}">
        <p14:creationId xmlns:p14="http://schemas.microsoft.com/office/powerpoint/2010/main" val="426202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FFC02-7CC5-481C-9E30-85AE829B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2532"/>
          </a:xfrm>
        </p:spPr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1</a:t>
            </a:r>
            <a:r>
              <a:rPr lang="zh-CN" altLang="en-US" dirty="0"/>
              <a:t>：支持的指令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CD374-2844-4A0C-993E-538FDC963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211" y="1303108"/>
            <a:ext cx="4447786" cy="5554891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逻辑指令：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/ ANDI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 / ORI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XOR / XORI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NOR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</a:p>
          <a:p>
            <a:pPr>
              <a:lnSpc>
                <a:spcPct val="50000"/>
              </a:lnSpc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算术指令：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SLL / SLLV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SRL / SRLV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SRA / SRAV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/ ADDU / ADDI / ADDIU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 / SUBU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SLT / SLTU / SLTI / SLTIU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 / MULT / MULTU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MADD / MADDU / MSUB / MSUBU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 / DIVU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 / CLZ</a:t>
            </a:r>
          </a:p>
          <a:p>
            <a:pPr>
              <a:lnSpc>
                <a:spcPct val="50000"/>
              </a:lnSpc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移动指令：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MOVN / MOVZ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MFHI / MFLO / MTHI / MTLO</a:t>
            </a:r>
          </a:p>
          <a:p>
            <a:pPr>
              <a:lnSpc>
                <a:spcPct val="50000"/>
              </a:lnSpc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陷入指令：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TNE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ERET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 / SDBBP / DERET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883B4E4-C59D-40D9-A01B-73F2BFE10F70}"/>
              </a:ext>
            </a:extLst>
          </p:cNvPr>
          <p:cNvSpPr txBox="1">
            <a:spLocks/>
          </p:cNvSpPr>
          <p:nvPr/>
        </p:nvSpPr>
        <p:spPr>
          <a:xfrm>
            <a:off x="6525014" y="1303109"/>
            <a:ext cx="4447786" cy="5554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跳转指令：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JR / JALR / JR.HB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/ JAL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BLTZ / BLTZL / BLTZAL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BGEZ / BGEZL / BGEZAL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BEQ / BEQL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BGTZ / BGTZL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BLEZ / BLEZL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BNE / BNEL</a:t>
            </a:r>
          </a:p>
          <a:p>
            <a:pPr>
              <a:lnSpc>
                <a:spcPct val="50000"/>
              </a:lnSpc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特权指令：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MFC0 / MTC0 / MFHC0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TLBINVF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TLBP / TLBR / TLBWI / TLBWR</a:t>
            </a:r>
          </a:p>
          <a:p>
            <a:pPr>
              <a:lnSpc>
                <a:spcPct val="50000"/>
              </a:lnSpc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访存指令：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LB / LBU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LH / LHU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LWL / LWR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SWL / SWR</a:t>
            </a: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LL / SC</a:t>
            </a:r>
          </a:p>
          <a:p>
            <a:pPr>
              <a:lnSpc>
                <a:spcPct val="50000"/>
              </a:lnSpc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实际上不需要执行的指令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PREF / CACHE / WAIT / SYNC</a:t>
            </a:r>
          </a:p>
          <a:p>
            <a:pPr>
              <a:lnSpc>
                <a:spcPct val="50000"/>
              </a:lnSpc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6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0D30-2790-40C2-AF7E-5A205FE3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2</a:t>
            </a:r>
            <a:r>
              <a:rPr lang="zh-CN" altLang="en-US" dirty="0"/>
              <a:t>：支持的</a:t>
            </a:r>
            <a:r>
              <a:rPr lang="en-US" altLang="zh-CN" dirty="0"/>
              <a:t>CP0</a:t>
            </a:r>
            <a:r>
              <a:rPr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1BC56-D779-4BEC-AFF9-A9685595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4168"/>
            <a:ext cx="9601200" cy="5343832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RADOM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ENTRY_LO0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ENTRY_LO1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PAGEMASK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WIRED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BAD_V_ADDR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ENTRY_HI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PRID / EBASE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CONFIG0 / CONFIG1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WATCHLO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WATCHHI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DEPC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0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C26A7-4983-4370-8867-14375487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3</a:t>
            </a:r>
            <a:r>
              <a:rPr lang="zh-CN" altLang="en-US" dirty="0"/>
              <a:t>：支持的中断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D77AE-21C5-418E-85EA-8888FA4F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Interruption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TLB Modified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TLB Miss on Load (Inst. Fetch) / TLB Refill on Load (Inst. Fetch)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TLB Miss on Store / TLB Refill on Store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Error on Load (Inst. Fetch)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Error on Store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Invalid Instruction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Arithmetic Overflow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Trap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Return / Debug Return</a:t>
            </a:r>
          </a:p>
          <a:p>
            <a:pPr>
              <a:lnSpc>
                <a:spcPct val="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Watchpoint</a:t>
            </a:r>
          </a:p>
        </p:txBody>
      </p:sp>
    </p:spTree>
    <p:extLst>
      <p:ext uri="{BB962C8B-B14F-4D97-AF65-F5344CB8AC3E}">
        <p14:creationId xmlns:p14="http://schemas.microsoft.com/office/powerpoint/2010/main" val="188169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CE26D-B273-457E-8A4A-AA25638E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：数据流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CBF058-4715-4191-85EE-D9BF8DA7A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08581"/>
            <a:ext cx="9753599" cy="4663373"/>
          </a:xfrm>
        </p:spPr>
      </p:pic>
    </p:spTree>
    <p:extLst>
      <p:ext uri="{BB962C8B-B14F-4D97-AF65-F5344CB8AC3E}">
        <p14:creationId xmlns:p14="http://schemas.microsoft.com/office/powerpoint/2010/main" val="57894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CE26D-B273-457E-8A4A-AA25638E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：异常流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CBF058-4715-4191-85EE-D9BF8DA7A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501479"/>
            <a:ext cx="9603253" cy="5160578"/>
          </a:xfrm>
        </p:spPr>
      </p:pic>
    </p:spTree>
    <p:extLst>
      <p:ext uri="{BB962C8B-B14F-4D97-AF65-F5344CB8AC3E}">
        <p14:creationId xmlns:p14="http://schemas.microsoft.com/office/powerpoint/2010/main" val="237710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CE26D-B273-457E-8A4A-AA25638E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3</a:t>
            </a:r>
            <a:r>
              <a:rPr lang="zh-CN" altLang="en-US" dirty="0"/>
              <a:t>：暂停流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CBF058-4715-4191-85EE-D9BF8DA7A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60365"/>
            <a:ext cx="9753599" cy="4359805"/>
          </a:xfrm>
        </p:spPr>
      </p:pic>
    </p:spTree>
    <p:extLst>
      <p:ext uri="{BB962C8B-B14F-4D97-AF65-F5344CB8AC3E}">
        <p14:creationId xmlns:p14="http://schemas.microsoft.com/office/powerpoint/2010/main" val="412671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422C4-AA25-47CD-8A28-D5E61F05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性能提升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60C899-2B79-4761-89C4-D61DA7A8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简化异常处理路径</a:t>
            </a:r>
            <a:endParaRPr lang="en-US" altLang="zh-CN" sz="3200" b="1" dirty="0"/>
          </a:p>
          <a:p>
            <a:pPr lvl="1"/>
            <a:r>
              <a:rPr lang="zh-CN" altLang="en-US" sz="3200" i="0" dirty="0"/>
              <a:t>不检查以立即数为目标的跳转的地址是否对齐</a:t>
            </a:r>
            <a:endParaRPr lang="en-US" altLang="zh-CN" sz="3200" i="0" dirty="0"/>
          </a:p>
          <a:p>
            <a:r>
              <a:rPr lang="zh-CN" altLang="en-US" sz="3200" b="1" dirty="0"/>
              <a:t>非均匀的数据旁路</a:t>
            </a:r>
            <a:endParaRPr lang="en-US" altLang="zh-CN" sz="3200" b="1" dirty="0"/>
          </a:p>
          <a:p>
            <a:pPr lvl="1"/>
            <a:r>
              <a:rPr lang="zh-CN" altLang="en-US" sz="3200" i="0" dirty="0"/>
              <a:t>仅非访存指令提供</a:t>
            </a:r>
            <a:r>
              <a:rPr lang="zh-CN" altLang="en-US" sz="3200" b="1" i="0" dirty="0"/>
              <a:t>访存阶段</a:t>
            </a:r>
            <a:r>
              <a:rPr lang="zh-CN" altLang="en-US" sz="3200" i="0" dirty="0"/>
              <a:t>至</a:t>
            </a:r>
            <a:r>
              <a:rPr lang="zh-CN" altLang="en-US" sz="3200" b="1" i="0" dirty="0"/>
              <a:t>译码阶段</a:t>
            </a:r>
            <a:r>
              <a:rPr lang="zh-CN" altLang="en-US" sz="3200" i="0" dirty="0"/>
              <a:t>的数据旁路</a:t>
            </a:r>
            <a:endParaRPr lang="en-US" altLang="zh-CN" sz="3200" i="0" dirty="0"/>
          </a:p>
          <a:p>
            <a:pPr lvl="1"/>
            <a:r>
              <a:rPr lang="en-US" altLang="zh-CN" sz="3200" i="0" dirty="0"/>
              <a:t>JR</a:t>
            </a:r>
            <a:r>
              <a:rPr lang="zh-CN" altLang="en-US" sz="3200" i="0" dirty="0"/>
              <a:t>和</a:t>
            </a:r>
            <a:r>
              <a:rPr lang="en-US" altLang="zh-CN" sz="3200" i="0" dirty="0"/>
              <a:t>JALR</a:t>
            </a:r>
            <a:r>
              <a:rPr lang="zh-CN" altLang="en-US" sz="3200" i="0" dirty="0"/>
              <a:t>指令不接收数据旁路</a:t>
            </a:r>
            <a:endParaRPr lang="en-US" altLang="zh-CN" sz="3200" i="0" dirty="0"/>
          </a:p>
        </p:txBody>
      </p:sp>
    </p:spTree>
    <p:extLst>
      <p:ext uri="{BB962C8B-B14F-4D97-AF65-F5344CB8AC3E}">
        <p14:creationId xmlns:p14="http://schemas.microsoft.com/office/powerpoint/2010/main" val="10141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5B974B9-C4EF-42D1-9742-E37772DA0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636469"/>
              </p:ext>
            </p:extLst>
          </p:nvPr>
        </p:nvGraphicFramePr>
        <p:xfrm>
          <a:off x="2387600" y="1129609"/>
          <a:ext cx="7416800" cy="4598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95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422C4-AA25-47CD-8A28-D5E61F05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60C899-2B79-4761-89C4-D61DA7A8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Vivado</a:t>
            </a:r>
            <a:r>
              <a:rPr lang="zh-CN" altLang="en-US" sz="3200" b="1" dirty="0"/>
              <a:t>的编译优化并非总是正确</a:t>
            </a:r>
            <a:endParaRPr lang="en-US" altLang="zh-CN" sz="3200" b="1" dirty="0"/>
          </a:p>
          <a:p>
            <a:pPr lvl="1"/>
            <a:r>
              <a:rPr lang="zh-CN" altLang="en-US" sz="3200" i="0" dirty="0"/>
              <a:t>使用</a:t>
            </a:r>
            <a:r>
              <a:rPr lang="en-US" altLang="zh-CN" sz="3200" i="0" dirty="0">
                <a:latin typeface="Courier New" panose="02070309020205020404" pitchFamily="49" charset="0"/>
                <a:cs typeface="Courier New" panose="02070309020205020404" pitchFamily="49" charset="0"/>
              </a:rPr>
              <a:t>dont_touch</a:t>
            </a:r>
            <a:r>
              <a:rPr lang="zh-CN" altLang="en-US" sz="3200" i="0" dirty="0"/>
              <a:t>属性禁用特定信号的优化</a:t>
            </a:r>
            <a:endParaRPr lang="en-US" altLang="zh-CN" sz="3200" i="0" dirty="0"/>
          </a:p>
        </p:txBody>
      </p:sp>
    </p:spTree>
    <p:extLst>
      <p:ext uri="{BB962C8B-B14F-4D97-AF65-F5344CB8AC3E}">
        <p14:creationId xmlns:p14="http://schemas.microsoft.com/office/powerpoint/2010/main" val="2934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3836C-B6EA-4701-A82B-500D580B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76235A-AE2B-47E0-A177-AA3823C12A7A}"/>
              </a:ext>
            </a:extLst>
          </p:cNvPr>
          <p:cNvGrpSpPr/>
          <p:nvPr/>
        </p:nvGrpSpPr>
        <p:grpSpPr>
          <a:xfrm>
            <a:off x="1040020" y="1390658"/>
            <a:ext cx="10686638" cy="5278057"/>
            <a:chOff x="1040020" y="1390658"/>
            <a:chExt cx="10686638" cy="5278057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56D30C6-3E61-4BB8-B8AC-F8FFE8B2F26A}"/>
                </a:ext>
              </a:extLst>
            </p:cNvPr>
            <p:cNvGrpSpPr/>
            <p:nvPr/>
          </p:nvGrpSpPr>
          <p:grpSpPr>
            <a:xfrm>
              <a:off x="1943904" y="1390658"/>
              <a:ext cx="8876496" cy="4076683"/>
              <a:chOff x="1306286" y="1583089"/>
              <a:chExt cx="8876496" cy="407668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5F87C535-C058-48BD-8CCA-DEFD8DA3CB8F}"/>
                  </a:ext>
                </a:extLst>
              </p:cNvPr>
              <p:cNvGrpSpPr/>
              <p:nvPr/>
            </p:nvGrpSpPr>
            <p:grpSpPr>
              <a:xfrm>
                <a:off x="1306286" y="1595530"/>
                <a:ext cx="3607824" cy="3554953"/>
                <a:chOff x="1306286" y="2463282"/>
                <a:chExt cx="3607824" cy="3554953"/>
              </a:xfrm>
            </p:grpSpPr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66C80B1A-7469-42DD-81D7-DE169C3B7CD4}"/>
                    </a:ext>
                  </a:extLst>
                </p:cNvPr>
                <p:cNvSpPr/>
                <p:nvPr/>
              </p:nvSpPr>
              <p:spPr>
                <a:xfrm>
                  <a:off x="1306286" y="2463282"/>
                  <a:ext cx="3607824" cy="3321698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A25C7944-B7D5-423F-B762-EDDD0F02AC21}"/>
                    </a:ext>
                  </a:extLst>
                </p:cNvPr>
                <p:cNvGrpSpPr/>
                <p:nvPr/>
              </p:nvGrpSpPr>
              <p:grpSpPr>
                <a:xfrm>
                  <a:off x="1838130" y="2873828"/>
                  <a:ext cx="2659225" cy="821094"/>
                  <a:chOff x="2230016" y="2985796"/>
                  <a:chExt cx="2659225" cy="821094"/>
                </a:xfrm>
              </p:grpSpPr>
              <p:sp>
                <p:nvSpPr>
                  <p:cNvPr id="4" name="箭头: 右 3">
                    <a:extLst>
                      <a:ext uri="{FF2B5EF4-FFF2-40B4-BE49-F238E27FC236}">
                        <a16:creationId xmlns:a16="http://schemas.microsoft.com/office/drawing/2014/main" id="{57E62B93-A760-4D1E-9316-FC681FA7F182}"/>
                      </a:ext>
                    </a:extLst>
                  </p:cNvPr>
                  <p:cNvSpPr/>
                  <p:nvPr/>
                </p:nvSpPr>
                <p:spPr>
                  <a:xfrm>
                    <a:off x="2230016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" name="箭头: 右 6">
                    <a:extLst>
                      <a:ext uri="{FF2B5EF4-FFF2-40B4-BE49-F238E27FC236}">
                        <a16:creationId xmlns:a16="http://schemas.microsoft.com/office/drawing/2014/main" id="{7D61EF90-8CD4-4C97-943B-75420976E02C}"/>
                      </a:ext>
                    </a:extLst>
                  </p:cNvPr>
                  <p:cNvSpPr/>
                  <p:nvPr/>
                </p:nvSpPr>
                <p:spPr>
                  <a:xfrm>
                    <a:off x="2761861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箭头: 右 7">
                    <a:extLst>
                      <a:ext uri="{FF2B5EF4-FFF2-40B4-BE49-F238E27FC236}">
                        <a16:creationId xmlns:a16="http://schemas.microsoft.com/office/drawing/2014/main" id="{1C76ABF1-8860-444F-A2BB-153A5495A0FE}"/>
                      </a:ext>
                    </a:extLst>
                  </p:cNvPr>
                  <p:cNvSpPr/>
                  <p:nvPr/>
                </p:nvSpPr>
                <p:spPr>
                  <a:xfrm>
                    <a:off x="3293706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" name="箭头: 右 8">
                    <a:extLst>
                      <a:ext uri="{FF2B5EF4-FFF2-40B4-BE49-F238E27FC236}">
                        <a16:creationId xmlns:a16="http://schemas.microsoft.com/office/drawing/2014/main" id="{5EE9E087-A7D0-4B11-83AC-3DEA5FC8E64B}"/>
                      </a:ext>
                    </a:extLst>
                  </p:cNvPr>
                  <p:cNvSpPr/>
                  <p:nvPr/>
                </p:nvSpPr>
                <p:spPr>
                  <a:xfrm>
                    <a:off x="3825551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" name="箭头: 右 9">
                    <a:extLst>
                      <a:ext uri="{FF2B5EF4-FFF2-40B4-BE49-F238E27FC236}">
                        <a16:creationId xmlns:a16="http://schemas.microsoft.com/office/drawing/2014/main" id="{2DD8ED64-E370-49A6-80B9-9D5D19C6B867}"/>
                      </a:ext>
                    </a:extLst>
                  </p:cNvPr>
                  <p:cNvSpPr/>
                  <p:nvPr/>
                </p:nvSpPr>
                <p:spPr>
                  <a:xfrm>
                    <a:off x="4357396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7F36FE5-285F-4753-A903-9F973CD13A46}"/>
                    </a:ext>
                  </a:extLst>
                </p:cNvPr>
                <p:cNvSpPr/>
                <p:nvPr/>
              </p:nvSpPr>
              <p:spPr>
                <a:xfrm>
                  <a:off x="1726162" y="3984171"/>
                  <a:ext cx="755780" cy="5784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MMU</a:t>
                  </a:r>
                  <a:endParaRPr lang="zh-CN" altLang="en-US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BEC13D2-7512-4C88-A406-E0DDDB6CEB9F}"/>
                    </a:ext>
                  </a:extLst>
                </p:cNvPr>
                <p:cNvSpPr/>
                <p:nvPr/>
              </p:nvSpPr>
              <p:spPr>
                <a:xfrm>
                  <a:off x="3321697" y="3984171"/>
                  <a:ext cx="755780" cy="5784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MMU</a:t>
                  </a:r>
                  <a:endParaRPr lang="zh-CN" altLang="en-US" dirty="0"/>
                </a:p>
              </p:txBody>
            </p: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A485B0A1-9E22-4680-A7A8-6D47B3160266}"/>
                    </a:ext>
                  </a:extLst>
                </p:cNvPr>
                <p:cNvCxnSpPr>
                  <a:stCxn id="4" idx="2"/>
                  <a:endCxn id="12" idx="0"/>
                </p:cNvCxnSpPr>
                <p:nvPr/>
              </p:nvCxnSpPr>
              <p:spPr>
                <a:xfrm flipH="1">
                  <a:off x="2104052" y="3694922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A4530AE2-6B63-4A1B-AFB3-148845259E4F}"/>
                    </a:ext>
                  </a:extLst>
                </p:cNvPr>
                <p:cNvCxnSpPr/>
                <p:nvPr/>
              </p:nvCxnSpPr>
              <p:spPr>
                <a:xfrm flipH="1">
                  <a:off x="3699587" y="3704252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9E78D0B-726C-4665-B66D-FD40A5AE1B0D}"/>
                    </a:ext>
                  </a:extLst>
                </p:cNvPr>
                <p:cNvSpPr/>
                <p:nvPr/>
              </p:nvSpPr>
              <p:spPr>
                <a:xfrm>
                  <a:off x="1668626" y="4851918"/>
                  <a:ext cx="870851" cy="655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指令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Cache</a:t>
                  </a:r>
                  <a:endParaRPr lang="zh-CN" altLang="en-US" dirty="0"/>
                </a:p>
              </p:txBody>
            </p: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0A69D3C1-25D1-40D3-9C9D-E5376B4023AA}"/>
                    </a:ext>
                  </a:extLst>
                </p:cNvPr>
                <p:cNvCxnSpPr/>
                <p:nvPr/>
              </p:nvCxnSpPr>
              <p:spPr>
                <a:xfrm flipH="1">
                  <a:off x="3702692" y="4575107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953430E-CB8E-41D4-A8AA-5D29A3D3E8A8}"/>
                    </a:ext>
                  </a:extLst>
                </p:cNvPr>
                <p:cNvSpPr/>
                <p:nvPr/>
              </p:nvSpPr>
              <p:spPr>
                <a:xfrm>
                  <a:off x="3267276" y="4864355"/>
                  <a:ext cx="870851" cy="655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数据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Cache</a:t>
                  </a:r>
                  <a:endParaRPr lang="zh-CN" altLang="en-US" dirty="0"/>
                </a:p>
              </p:txBody>
            </p: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10CCF6F-343B-41F3-934F-219521BECE73}"/>
                    </a:ext>
                  </a:extLst>
                </p:cNvPr>
                <p:cNvCxnSpPr/>
                <p:nvPr/>
              </p:nvCxnSpPr>
              <p:spPr>
                <a:xfrm flipH="1">
                  <a:off x="2091607" y="4559549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95D6A8F0-FF3F-4D5A-93BC-D6B59D8B4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91607" y="5486392"/>
                  <a:ext cx="3111" cy="519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20D98F2-B7F1-4E4E-8CD1-3E06AD92B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08915" y="5498833"/>
                  <a:ext cx="3111" cy="519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8B8E27E-75EC-47D0-8361-147A58818D52}"/>
                    </a:ext>
                  </a:extLst>
                </p:cNvPr>
                <p:cNvSpPr txBox="1"/>
                <p:nvPr/>
              </p:nvSpPr>
              <p:spPr>
                <a:xfrm>
                  <a:off x="1487456" y="2537926"/>
                  <a:ext cx="12331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CPU0</a:t>
                  </a:r>
                  <a:endParaRPr lang="zh-CN" altLang="en-US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B425FF27-78E4-43F1-A9A5-8E1665DB6ED2}"/>
                  </a:ext>
                </a:extLst>
              </p:cNvPr>
              <p:cNvGrpSpPr/>
              <p:nvPr/>
            </p:nvGrpSpPr>
            <p:grpSpPr>
              <a:xfrm>
                <a:off x="6509644" y="1583089"/>
                <a:ext cx="3607824" cy="3554953"/>
                <a:chOff x="1306286" y="2463282"/>
                <a:chExt cx="3607824" cy="3554953"/>
              </a:xfrm>
            </p:grpSpPr>
            <p:sp>
              <p:nvSpPr>
                <p:cNvPr id="44" name="矩形: 圆角 43">
                  <a:extLst>
                    <a:ext uri="{FF2B5EF4-FFF2-40B4-BE49-F238E27FC236}">
                      <a16:creationId xmlns:a16="http://schemas.microsoft.com/office/drawing/2014/main" id="{71A4E42C-03EE-4DF0-A64D-79FE560461B4}"/>
                    </a:ext>
                  </a:extLst>
                </p:cNvPr>
                <p:cNvSpPr/>
                <p:nvPr/>
              </p:nvSpPr>
              <p:spPr>
                <a:xfrm>
                  <a:off x="1306286" y="2463282"/>
                  <a:ext cx="3607824" cy="3321698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FF127E8C-78F3-4107-90CB-F18760A05987}"/>
                    </a:ext>
                  </a:extLst>
                </p:cNvPr>
                <p:cNvGrpSpPr/>
                <p:nvPr/>
              </p:nvGrpSpPr>
              <p:grpSpPr>
                <a:xfrm>
                  <a:off x="1838130" y="2873828"/>
                  <a:ext cx="2659225" cy="821094"/>
                  <a:chOff x="2230016" y="2985796"/>
                  <a:chExt cx="2659225" cy="821094"/>
                </a:xfrm>
              </p:grpSpPr>
              <p:sp>
                <p:nvSpPr>
                  <p:cNvPr id="57" name="箭头: 右 56">
                    <a:extLst>
                      <a:ext uri="{FF2B5EF4-FFF2-40B4-BE49-F238E27FC236}">
                        <a16:creationId xmlns:a16="http://schemas.microsoft.com/office/drawing/2014/main" id="{4BC36CDC-F7E9-44CC-8D7D-A70765EB2FE0}"/>
                      </a:ext>
                    </a:extLst>
                  </p:cNvPr>
                  <p:cNvSpPr/>
                  <p:nvPr/>
                </p:nvSpPr>
                <p:spPr>
                  <a:xfrm>
                    <a:off x="2230016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8" name="箭头: 右 57">
                    <a:extLst>
                      <a:ext uri="{FF2B5EF4-FFF2-40B4-BE49-F238E27FC236}">
                        <a16:creationId xmlns:a16="http://schemas.microsoft.com/office/drawing/2014/main" id="{32CB78BD-8213-45B0-B148-CC7D6AB1AF18}"/>
                      </a:ext>
                    </a:extLst>
                  </p:cNvPr>
                  <p:cNvSpPr/>
                  <p:nvPr/>
                </p:nvSpPr>
                <p:spPr>
                  <a:xfrm>
                    <a:off x="2761861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9" name="箭头: 右 58">
                    <a:extLst>
                      <a:ext uri="{FF2B5EF4-FFF2-40B4-BE49-F238E27FC236}">
                        <a16:creationId xmlns:a16="http://schemas.microsoft.com/office/drawing/2014/main" id="{39C90C40-B81A-4EA7-BF20-F50633797599}"/>
                      </a:ext>
                    </a:extLst>
                  </p:cNvPr>
                  <p:cNvSpPr/>
                  <p:nvPr/>
                </p:nvSpPr>
                <p:spPr>
                  <a:xfrm>
                    <a:off x="3293706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0" name="箭头: 右 59">
                    <a:extLst>
                      <a:ext uri="{FF2B5EF4-FFF2-40B4-BE49-F238E27FC236}">
                        <a16:creationId xmlns:a16="http://schemas.microsoft.com/office/drawing/2014/main" id="{93D89CCF-CC41-4302-BA08-9E5C6389519C}"/>
                      </a:ext>
                    </a:extLst>
                  </p:cNvPr>
                  <p:cNvSpPr/>
                  <p:nvPr/>
                </p:nvSpPr>
                <p:spPr>
                  <a:xfrm>
                    <a:off x="3825551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1" name="箭头: 右 60">
                    <a:extLst>
                      <a:ext uri="{FF2B5EF4-FFF2-40B4-BE49-F238E27FC236}">
                        <a16:creationId xmlns:a16="http://schemas.microsoft.com/office/drawing/2014/main" id="{D5C2DC41-5368-4434-897C-8175481DC7D9}"/>
                      </a:ext>
                    </a:extLst>
                  </p:cNvPr>
                  <p:cNvSpPr/>
                  <p:nvPr/>
                </p:nvSpPr>
                <p:spPr>
                  <a:xfrm>
                    <a:off x="4357396" y="2985796"/>
                    <a:ext cx="531845" cy="82109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C98AA719-83E3-4EBF-A164-E8E8D1E99281}"/>
                    </a:ext>
                  </a:extLst>
                </p:cNvPr>
                <p:cNvSpPr/>
                <p:nvPr/>
              </p:nvSpPr>
              <p:spPr>
                <a:xfrm>
                  <a:off x="1726162" y="3984171"/>
                  <a:ext cx="755780" cy="5784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MMU</a:t>
                  </a:r>
                  <a:endParaRPr lang="zh-CN" altLang="en-US" dirty="0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719CCA6D-84D0-4FD6-82D6-13D048B3D428}"/>
                    </a:ext>
                  </a:extLst>
                </p:cNvPr>
                <p:cNvSpPr/>
                <p:nvPr/>
              </p:nvSpPr>
              <p:spPr>
                <a:xfrm>
                  <a:off x="3321697" y="3984171"/>
                  <a:ext cx="755780" cy="5784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MMU</a:t>
                  </a:r>
                  <a:endParaRPr lang="zh-CN" altLang="en-US" dirty="0"/>
                </a:p>
              </p:txBody>
            </p: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408709FA-489D-4519-A91D-1619D9C1725F}"/>
                    </a:ext>
                  </a:extLst>
                </p:cNvPr>
                <p:cNvCxnSpPr>
                  <a:stCxn id="57" idx="2"/>
                  <a:endCxn id="46" idx="0"/>
                </p:cNvCxnSpPr>
                <p:nvPr/>
              </p:nvCxnSpPr>
              <p:spPr>
                <a:xfrm flipH="1">
                  <a:off x="2104052" y="3694922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A7D9C109-B55D-4FB2-982B-94AE18074523}"/>
                    </a:ext>
                  </a:extLst>
                </p:cNvPr>
                <p:cNvCxnSpPr/>
                <p:nvPr/>
              </p:nvCxnSpPr>
              <p:spPr>
                <a:xfrm flipH="1">
                  <a:off x="3699587" y="3704252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4FC17B24-AA05-4B1B-9633-6A91DD7ED0F3}"/>
                    </a:ext>
                  </a:extLst>
                </p:cNvPr>
                <p:cNvSpPr/>
                <p:nvPr/>
              </p:nvSpPr>
              <p:spPr>
                <a:xfrm>
                  <a:off x="1668626" y="4851918"/>
                  <a:ext cx="870851" cy="655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指令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Cache</a:t>
                  </a:r>
                  <a:endParaRPr lang="zh-CN" altLang="en-US" dirty="0"/>
                </a:p>
              </p:txBody>
            </p: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A3474C2B-48DB-43B6-96D5-60C1F101A123}"/>
                    </a:ext>
                  </a:extLst>
                </p:cNvPr>
                <p:cNvCxnSpPr/>
                <p:nvPr/>
              </p:nvCxnSpPr>
              <p:spPr>
                <a:xfrm flipH="1">
                  <a:off x="3702692" y="4575107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982540C2-4DB3-4229-A1CD-012AA03AF82D}"/>
                    </a:ext>
                  </a:extLst>
                </p:cNvPr>
                <p:cNvSpPr/>
                <p:nvPr/>
              </p:nvSpPr>
              <p:spPr>
                <a:xfrm>
                  <a:off x="3267276" y="4864355"/>
                  <a:ext cx="870851" cy="655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数据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Cache</a:t>
                  </a:r>
                  <a:endParaRPr lang="zh-CN" altLang="en-US" dirty="0"/>
                </a:p>
              </p:txBody>
            </p:sp>
            <p:cxnSp>
              <p:nvCxnSpPr>
                <p:cNvPr id="53" name="直接箭头连接符 52">
                  <a:extLst>
                    <a:ext uri="{FF2B5EF4-FFF2-40B4-BE49-F238E27FC236}">
                      <a16:creationId xmlns:a16="http://schemas.microsoft.com/office/drawing/2014/main" id="{B936906E-F757-4D66-9C1C-309E2B6063B8}"/>
                    </a:ext>
                  </a:extLst>
                </p:cNvPr>
                <p:cNvCxnSpPr/>
                <p:nvPr/>
              </p:nvCxnSpPr>
              <p:spPr>
                <a:xfrm flipH="1">
                  <a:off x="2091607" y="4559549"/>
                  <a:ext cx="1" cy="289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箭头连接符 53">
                  <a:extLst>
                    <a:ext uri="{FF2B5EF4-FFF2-40B4-BE49-F238E27FC236}">
                      <a16:creationId xmlns:a16="http://schemas.microsoft.com/office/drawing/2014/main" id="{06600C6D-19CC-4E7E-B3A3-D0B4156B9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91607" y="5486392"/>
                  <a:ext cx="3111" cy="519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4910F4F9-0FFC-4CD4-8698-9BBC2988A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08915" y="5498833"/>
                  <a:ext cx="3111" cy="519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F9BEAA3F-471E-4DB6-A64F-30991AA518C7}"/>
                    </a:ext>
                  </a:extLst>
                </p:cNvPr>
                <p:cNvSpPr txBox="1"/>
                <p:nvPr/>
              </p:nvSpPr>
              <p:spPr>
                <a:xfrm>
                  <a:off x="1487456" y="2537926"/>
                  <a:ext cx="12331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CPU1</a:t>
                  </a:r>
                  <a:endParaRPr lang="zh-CN" altLang="en-US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E7378C84-7636-448C-BC31-48BBEF443FBA}"/>
                  </a:ext>
                </a:extLst>
              </p:cNvPr>
              <p:cNvSpPr/>
              <p:nvPr/>
            </p:nvSpPr>
            <p:spPr>
              <a:xfrm>
                <a:off x="1371600" y="5153580"/>
                <a:ext cx="8811182" cy="50619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设备控制器和</a:t>
                </a:r>
                <a:r>
                  <a:rPr lang="en-US" altLang="zh-CN" dirty="0"/>
                  <a:t>LL/SC</a:t>
                </a:r>
                <a:r>
                  <a:rPr lang="zh-CN" altLang="en-US" dirty="0"/>
                  <a:t>事务处理器</a:t>
                </a:r>
              </a:p>
            </p:txBody>
          </p:sp>
        </p:grp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2474175B-3F96-4559-8636-98ECB79DDB10}"/>
                </a:ext>
              </a:extLst>
            </p:cNvPr>
            <p:cNvSpPr/>
            <p:nvPr/>
          </p:nvSpPr>
          <p:spPr>
            <a:xfrm>
              <a:off x="1040020" y="5692162"/>
              <a:ext cx="1321058" cy="587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串口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867D2B2E-FD53-4DF8-9185-C1B009040C38}"/>
                </a:ext>
              </a:extLst>
            </p:cNvPr>
            <p:cNvSpPr/>
            <p:nvPr/>
          </p:nvSpPr>
          <p:spPr>
            <a:xfrm>
              <a:off x="2600950" y="5687409"/>
              <a:ext cx="1321058" cy="587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DDR3 RAM</a:t>
              </a:r>
              <a:endParaRPr lang="zh-CN" altLang="en-US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ACDFBF47-511C-4BFB-B6D3-DE6E5DCE0B1C}"/>
                </a:ext>
              </a:extLst>
            </p:cNvPr>
            <p:cNvSpPr/>
            <p:nvPr/>
          </p:nvSpPr>
          <p:spPr>
            <a:xfrm>
              <a:off x="4161880" y="5687409"/>
              <a:ext cx="1321058" cy="587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SPI Flash</a:t>
              </a:r>
              <a:endParaRPr lang="zh-CN" altLang="en-US" dirty="0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52F8650B-B466-4AF3-BB36-017A55C6DAB3}"/>
                </a:ext>
              </a:extLst>
            </p:cNvPr>
            <p:cNvSpPr/>
            <p:nvPr/>
          </p:nvSpPr>
          <p:spPr>
            <a:xfrm>
              <a:off x="5722810" y="5687409"/>
              <a:ext cx="1321058" cy="587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ROM</a:t>
              </a:r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1AE65255-907A-455F-A5F0-62BBA86588E2}"/>
                </a:ext>
              </a:extLst>
            </p:cNvPr>
            <p:cNvSpPr/>
            <p:nvPr/>
          </p:nvSpPr>
          <p:spPr>
            <a:xfrm>
              <a:off x="8844670" y="5687409"/>
              <a:ext cx="1321058" cy="587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核间通信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9A19F4F-6C57-4655-8908-188110DEFFC9}"/>
                </a:ext>
              </a:extLst>
            </p:cNvPr>
            <p:cNvSpPr/>
            <p:nvPr/>
          </p:nvSpPr>
          <p:spPr>
            <a:xfrm>
              <a:off x="10405600" y="5687409"/>
              <a:ext cx="1321058" cy="587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指示灯</a:t>
              </a:r>
              <a:endParaRPr lang="en-US" altLang="zh-CN" dirty="0"/>
            </a:p>
            <a:p>
              <a:pPr algn="ctr"/>
              <a:r>
                <a:rPr lang="zh-CN" altLang="en-US" dirty="0"/>
                <a:t>数码管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B0CC30A-D4DF-4DE1-9DB6-95CB0984B09D}"/>
                </a:ext>
              </a:extLst>
            </p:cNvPr>
            <p:cNvSpPr/>
            <p:nvPr/>
          </p:nvSpPr>
          <p:spPr>
            <a:xfrm>
              <a:off x="7408066" y="6080887"/>
              <a:ext cx="1321058" cy="587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以太网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92E6D93-84BE-47D4-80C6-0EAB5A31F64C}"/>
                </a:ext>
              </a:extLst>
            </p:cNvPr>
            <p:cNvSpPr/>
            <p:nvPr/>
          </p:nvSpPr>
          <p:spPr>
            <a:xfrm>
              <a:off x="7168194" y="5655150"/>
              <a:ext cx="1321058" cy="587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中断控制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31623BD-DE86-49E6-B68B-7B1FD2E8CFA8}"/>
                </a:ext>
              </a:extLst>
            </p:cNvPr>
            <p:cNvCxnSpPr/>
            <p:nvPr/>
          </p:nvCxnSpPr>
          <p:spPr>
            <a:xfrm flipH="1">
              <a:off x="2166286" y="5446363"/>
              <a:ext cx="1" cy="28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B958356-646E-461C-B12B-D4C2FD413610}"/>
                </a:ext>
              </a:extLst>
            </p:cNvPr>
            <p:cNvCxnSpPr/>
            <p:nvPr/>
          </p:nvCxnSpPr>
          <p:spPr>
            <a:xfrm flipH="1">
              <a:off x="3242423" y="5440138"/>
              <a:ext cx="1" cy="28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01E6497-84A3-4614-AEFF-3543709A86FF}"/>
                </a:ext>
              </a:extLst>
            </p:cNvPr>
            <p:cNvCxnSpPr/>
            <p:nvPr/>
          </p:nvCxnSpPr>
          <p:spPr>
            <a:xfrm flipH="1">
              <a:off x="4775745" y="5432751"/>
              <a:ext cx="1" cy="28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DE164C9A-94F5-40E5-9B94-E8F7D4C26202}"/>
                </a:ext>
              </a:extLst>
            </p:cNvPr>
            <p:cNvCxnSpPr/>
            <p:nvPr/>
          </p:nvCxnSpPr>
          <p:spPr>
            <a:xfrm flipH="1">
              <a:off x="6336675" y="5442794"/>
              <a:ext cx="1" cy="28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6A9E2741-49E0-4DDA-844C-80A4A41A54FB}"/>
                </a:ext>
              </a:extLst>
            </p:cNvPr>
            <p:cNvCxnSpPr/>
            <p:nvPr/>
          </p:nvCxnSpPr>
          <p:spPr>
            <a:xfrm flipH="1">
              <a:off x="9447424" y="5423354"/>
              <a:ext cx="1" cy="28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A34514B-6AFC-428E-BB8E-BE52698E7668}"/>
                </a:ext>
              </a:extLst>
            </p:cNvPr>
            <p:cNvCxnSpPr/>
            <p:nvPr/>
          </p:nvCxnSpPr>
          <p:spPr>
            <a:xfrm flipH="1">
              <a:off x="10655931" y="5416621"/>
              <a:ext cx="1" cy="28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687C7AE-973A-4FF6-BB4C-3D35928AE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81" y="5473952"/>
              <a:ext cx="1" cy="60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C91116A-6CC3-4965-AA2B-52228E8D0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7884" y="5460569"/>
              <a:ext cx="4668" cy="2287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99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1D8BA-8809-4B90-8087-B1BD0D01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双核心</a:t>
            </a:r>
            <a:r>
              <a:rPr lang="en-US" altLang="zh-CN" dirty="0"/>
              <a:t>CPU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99356-0E3D-4DC1-A01F-D46E68B9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缓存一致性问题</a:t>
            </a:r>
            <a:endParaRPr lang="en-US" altLang="zh-CN" sz="3200" b="1" dirty="0"/>
          </a:p>
          <a:p>
            <a:pPr lvl="1"/>
            <a:r>
              <a:rPr lang="zh-CN" altLang="en-US" sz="3200" i="0" dirty="0"/>
              <a:t>各核心拥有本地的指令缓存和数据缓存</a:t>
            </a:r>
            <a:endParaRPr lang="en-US" altLang="zh-CN" sz="3200" i="0" dirty="0"/>
          </a:p>
          <a:p>
            <a:pPr lvl="1"/>
            <a:r>
              <a:rPr lang="zh-CN" altLang="en-US" sz="3200" i="0" dirty="0"/>
              <a:t>基于总线监听的一致性协议，冲突时更新缓存</a:t>
            </a:r>
            <a:endParaRPr lang="en-US" altLang="zh-CN" sz="3200" i="0" dirty="0"/>
          </a:p>
        </p:txBody>
      </p:sp>
    </p:spTree>
    <p:extLst>
      <p:ext uri="{BB962C8B-B14F-4D97-AF65-F5344CB8AC3E}">
        <p14:creationId xmlns:p14="http://schemas.microsoft.com/office/powerpoint/2010/main" val="219229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1D8BA-8809-4B90-8087-B1BD0D01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双核心</a:t>
            </a:r>
            <a:r>
              <a:rPr lang="en-US" altLang="zh-CN" dirty="0"/>
              <a:t>CPU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99356-0E3D-4DC1-A01F-D46E68B9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实现</a:t>
            </a:r>
            <a:r>
              <a:rPr lang="en-US" altLang="zh-CN" sz="3200" b="1" dirty="0"/>
              <a:t>LL/SC</a:t>
            </a:r>
            <a:r>
              <a:rPr lang="zh-CN" altLang="en-US" sz="3200" b="1" dirty="0"/>
              <a:t>机制</a:t>
            </a:r>
            <a:endParaRPr lang="en-US" altLang="zh-CN" sz="3200" b="1" dirty="0"/>
          </a:p>
          <a:p>
            <a:pPr lvl="1"/>
            <a:r>
              <a:rPr lang="zh-CN" altLang="en-US" sz="3200" i="0" dirty="0"/>
              <a:t>正处于</a:t>
            </a:r>
            <a:r>
              <a:rPr lang="en-US" altLang="zh-CN" sz="3200" i="0" dirty="0"/>
              <a:t>LL/SC</a:t>
            </a:r>
            <a:r>
              <a:rPr lang="zh-CN" altLang="en-US" sz="3200" i="0" dirty="0"/>
              <a:t>事务的字不被缓存</a:t>
            </a:r>
            <a:endParaRPr lang="en-US" altLang="zh-CN" sz="3200" i="0" dirty="0"/>
          </a:p>
          <a:p>
            <a:pPr lvl="1"/>
            <a:r>
              <a:rPr lang="en-US" altLang="zh-CN" sz="3200" i="0" dirty="0"/>
              <a:t>SC</a:t>
            </a:r>
            <a:r>
              <a:rPr lang="zh-CN" altLang="en-US" sz="3200" i="0" dirty="0"/>
              <a:t>失败后须有不同延时</a:t>
            </a:r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4091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1D8BA-8809-4B90-8087-B1BD0D01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双核心</a:t>
            </a:r>
            <a:r>
              <a:rPr lang="en-US" altLang="zh-CN" dirty="0"/>
              <a:t>CPU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99356-0E3D-4DC1-A01F-D46E68B9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67731" cy="35814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核间通信问题</a:t>
            </a:r>
            <a:r>
              <a:rPr lang="zh-CN" altLang="en-US" sz="2800" i="1" dirty="0">
                <a:solidFill>
                  <a:schemeClr val="accent6">
                    <a:lumMod val="50000"/>
                  </a:schemeClr>
                </a:solidFill>
              </a:rPr>
              <a:t>（移植自龙芯</a:t>
            </a:r>
            <a:r>
              <a:rPr lang="en-US" altLang="zh-CN" sz="2800" i="1" dirty="0">
                <a:solidFill>
                  <a:schemeClr val="accent6">
                    <a:lumMod val="50000"/>
                  </a:schemeClr>
                </a:solidFill>
              </a:rPr>
              <a:t>3A</a:t>
            </a:r>
            <a:r>
              <a:rPr lang="zh-CN" altLang="en-US" sz="2800" i="1" dirty="0">
                <a:solidFill>
                  <a:schemeClr val="accent6">
                    <a:lumMod val="50000"/>
                  </a:schemeClr>
                </a:solidFill>
              </a:rPr>
              <a:t>的核间通信协议和</a:t>
            </a:r>
            <a:r>
              <a:rPr lang="en-US" altLang="zh-CN" sz="2800" i="1" dirty="0">
                <a:solidFill>
                  <a:schemeClr val="accent6">
                    <a:lumMod val="50000"/>
                  </a:schemeClr>
                </a:solidFill>
              </a:rPr>
              <a:t>Linux</a:t>
            </a:r>
            <a:r>
              <a:rPr lang="zh-CN" altLang="en-US" sz="2800" i="1" dirty="0">
                <a:solidFill>
                  <a:schemeClr val="accent6">
                    <a:lumMod val="50000"/>
                  </a:schemeClr>
                </a:solidFill>
              </a:rPr>
              <a:t>驱动）</a:t>
            </a:r>
            <a:endParaRPr lang="en-US" altLang="zh-CN" sz="2800" i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zh-CN" altLang="en-US" sz="3200" i="0" dirty="0"/>
              <a:t>启动时，每个核心监听各自的四个</a:t>
            </a:r>
            <a:r>
              <a:rPr lang="en-US" altLang="zh-CN" sz="3200" i="0" dirty="0"/>
              <a:t>Mailbox</a:t>
            </a:r>
            <a:r>
              <a:rPr lang="zh-CN" altLang="en-US" sz="3200" i="0" dirty="0"/>
              <a:t>寄存器，主核向从核寄存器写入入口函数的地址和参数，从核跳转至该函数</a:t>
            </a:r>
            <a:endParaRPr lang="en-US" altLang="zh-CN" sz="3200" i="0" dirty="0"/>
          </a:p>
          <a:p>
            <a:pPr lvl="1"/>
            <a:r>
              <a:rPr lang="zh-CN" altLang="en-US" sz="3200" i="0" dirty="0"/>
              <a:t>启动后，核甲可向核乙的中断控制寄存器写入，以向核乙发出某个编号的核间中断（</a:t>
            </a:r>
            <a:r>
              <a:rPr lang="en-US" altLang="zh-CN" sz="3200" i="0" dirty="0"/>
              <a:t>IPI</a:t>
            </a:r>
            <a:r>
              <a:rPr lang="zh-CN" altLang="en-US" sz="3200" i="0" dirty="0"/>
              <a:t>）</a:t>
            </a:r>
            <a:endParaRPr lang="en-US" altLang="zh-CN" sz="3200" i="0" dirty="0"/>
          </a:p>
        </p:txBody>
      </p:sp>
    </p:spTree>
    <p:extLst>
      <p:ext uri="{BB962C8B-B14F-4D97-AF65-F5344CB8AC3E}">
        <p14:creationId xmlns:p14="http://schemas.microsoft.com/office/powerpoint/2010/main" val="422520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64676-55AE-44C3-A77F-F054F5AD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操作系统支持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DD1DEEE-3C5B-48CF-BC3E-F7E3C6975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216218"/>
              </p:ext>
            </p:extLst>
          </p:nvPr>
        </p:nvGraphicFramePr>
        <p:xfrm>
          <a:off x="1219200" y="2171700"/>
          <a:ext cx="1040363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46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CD3D1-4D76-48DF-9305-6D43BA22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648FC-10A5-4A19-856A-CC1F76E4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基础工作</a:t>
            </a:r>
            <a:endParaRPr lang="en-US" altLang="zh-CN" sz="3200" b="1" dirty="0"/>
          </a:p>
          <a:p>
            <a:pPr lvl="1"/>
            <a:r>
              <a:rPr lang="en-US" altLang="zh-CN" sz="3200" i="0" dirty="0"/>
              <a:t>88(+4)</a:t>
            </a:r>
            <a:r>
              <a:rPr lang="zh-CN" altLang="en-US" sz="3200" i="0" dirty="0"/>
              <a:t>条指令</a:t>
            </a:r>
            <a:endParaRPr lang="en-US" altLang="zh-CN" sz="3200" i="0" dirty="0"/>
          </a:p>
          <a:p>
            <a:pPr lvl="1"/>
            <a:r>
              <a:rPr lang="en-US" altLang="zh-CN" sz="3200" i="0" dirty="0"/>
              <a:t>21</a:t>
            </a:r>
            <a:r>
              <a:rPr lang="zh-CN" altLang="en-US" sz="3200" i="0" dirty="0"/>
              <a:t>个</a:t>
            </a:r>
            <a:r>
              <a:rPr lang="en-US" altLang="zh-CN" sz="3200" i="0" dirty="0"/>
              <a:t>CP0</a:t>
            </a:r>
            <a:r>
              <a:rPr lang="zh-CN" altLang="en-US" sz="3200" i="0" dirty="0"/>
              <a:t>寄存器</a:t>
            </a:r>
            <a:endParaRPr lang="en-US" altLang="zh-CN" sz="3200" i="0" dirty="0"/>
          </a:p>
          <a:p>
            <a:pPr lvl="1"/>
            <a:r>
              <a:rPr lang="en-US" altLang="zh-CN" sz="3200" i="0" dirty="0"/>
              <a:t>14(+2)</a:t>
            </a:r>
            <a:r>
              <a:rPr lang="zh-CN" altLang="en-US" sz="3200" i="0" dirty="0"/>
              <a:t>个异常</a:t>
            </a:r>
            <a:endParaRPr lang="en-US" altLang="zh-CN" sz="3200" i="0" dirty="0"/>
          </a:p>
          <a:p>
            <a:pPr lvl="1"/>
            <a:r>
              <a:rPr lang="zh-CN" altLang="en-US" sz="3200" i="0" dirty="0"/>
              <a:t>虚地址翻译</a:t>
            </a:r>
            <a:endParaRPr lang="en-US" altLang="zh-CN" sz="3200" i="0" dirty="0"/>
          </a:p>
          <a:p>
            <a:pPr lvl="1"/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</a:rPr>
              <a:t>额外实现了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</a:rPr>
              <a:t>Likely</a:t>
            </a:r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</a:rPr>
              <a:t>跳转和硬件断点</a:t>
            </a:r>
          </a:p>
        </p:txBody>
      </p:sp>
    </p:spTree>
    <p:extLst>
      <p:ext uri="{BB962C8B-B14F-4D97-AF65-F5344CB8AC3E}">
        <p14:creationId xmlns:p14="http://schemas.microsoft.com/office/powerpoint/2010/main" val="333847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422C4-AA25-47CD-8A28-D5E61F05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操作系统支持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60C899-2B79-4761-89C4-D61DA7A8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软件支持</a:t>
            </a:r>
            <a:endParaRPr lang="en-US" altLang="zh-CN" sz="3200" b="1" dirty="0"/>
          </a:p>
          <a:p>
            <a:pPr lvl="1"/>
            <a:r>
              <a:rPr lang="zh-CN" altLang="en-US" sz="3200" i="0" dirty="0"/>
              <a:t>移植了相应的串口、网络和核间通信驱动</a:t>
            </a:r>
            <a:endParaRPr lang="en-US" altLang="zh-CN" sz="3200" i="0" dirty="0"/>
          </a:p>
          <a:p>
            <a:pPr lvl="1"/>
            <a:r>
              <a:rPr lang="zh-CN" altLang="en-US" sz="3200" i="0" dirty="0"/>
              <a:t>可于</a:t>
            </a:r>
            <a:r>
              <a:rPr lang="en-US" altLang="zh-CN" sz="3200" i="0" dirty="0"/>
              <a:t>Linux</a:t>
            </a:r>
            <a:r>
              <a:rPr lang="zh-CN" altLang="en-US" sz="3200" i="0" dirty="0"/>
              <a:t>运行有网络支持的</a:t>
            </a:r>
            <a:r>
              <a:rPr lang="en-US" altLang="zh-CN" sz="3200" i="0" dirty="0" err="1"/>
              <a:t>Busybox</a:t>
            </a:r>
            <a:r>
              <a:rPr lang="zh-CN" altLang="en-US" sz="3200" i="0" dirty="0"/>
              <a:t>用户态环境</a:t>
            </a:r>
            <a:endParaRPr lang="en-US" altLang="zh-CN" sz="3200" i="0" dirty="0"/>
          </a:p>
        </p:txBody>
      </p:sp>
    </p:spTree>
    <p:extLst>
      <p:ext uri="{BB962C8B-B14F-4D97-AF65-F5344CB8AC3E}">
        <p14:creationId xmlns:p14="http://schemas.microsoft.com/office/powerpoint/2010/main" val="162798946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270</TotalTime>
  <Words>702</Words>
  <Application>Microsoft Office PowerPoint</Application>
  <PresentationFormat>宽屏</PresentationFormat>
  <Paragraphs>168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华文楷体</vt:lpstr>
      <vt:lpstr>Courier New</vt:lpstr>
      <vt:lpstr>Franklin Gothic Book</vt:lpstr>
      <vt:lpstr>裁剪</vt:lpstr>
      <vt:lpstr>清华大学</vt:lpstr>
      <vt:lpstr>PowerPoint 演示文稿</vt:lpstr>
      <vt:lpstr>概览</vt:lpstr>
      <vt:lpstr>双核心CPU </vt:lpstr>
      <vt:lpstr>双核心CPU </vt:lpstr>
      <vt:lpstr>双核心CPU </vt:lpstr>
      <vt:lpstr>操作系统支持</vt:lpstr>
      <vt:lpstr>操作系统支持</vt:lpstr>
      <vt:lpstr>操作系统支持</vt:lpstr>
      <vt:lpstr>操作系统支持</vt:lpstr>
      <vt:lpstr>谢谢大家</vt:lpstr>
      <vt:lpstr>附</vt:lpstr>
      <vt:lpstr>表1：支持的指令</vt:lpstr>
      <vt:lpstr>表2：支持的CP0寄存器</vt:lpstr>
      <vt:lpstr>表3：支持的中断</vt:lpstr>
      <vt:lpstr>图1：数据流</vt:lpstr>
      <vt:lpstr>图2：异常流</vt:lpstr>
      <vt:lpstr>图3：暂停流</vt:lpstr>
      <vt:lpstr>性能提升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Shizhi</dc:creator>
  <cp:lastModifiedBy>Tang Shizhi</cp:lastModifiedBy>
  <cp:revision>122</cp:revision>
  <dcterms:created xsi:type="dcterms:W3CDTF">2018-09-13T11:11:25Z</dcterms:created>
  <dcterms:modified xsi:type="dcterms:W3CDTF">2018-09-16T14:44:27Z</dcterms:modified>
</cp:coreProperties>
</file>